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2.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54.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9" r:id="rId1"/>
    <p:sldMasterId id="2147483785" r:id="rId2"/>
  </p:sldMasterIdLst>
  <p:notesMasterIdLst>
    <p:notesMasterId r:id="rId86"/>
  </p:notesMasterIdLst>
  <p:sldIdLst>
    <p:sldId id="256" r:id="rId3"/>
    <p:sldId id="669" r:id="rId4"/>
    <p:sldId id="699" r:id="rId5"/>
    <p:sldId id="671" r:id="rId6"/>
    <p:sldId id="554" r:id="rId7"/>
    <p:sldId id="720" r:id="rId8"/>
    <p:sldId id="721" r:id="rId9"/>
    <p:sldId id="722" r:id="rId10"/>
    <p:sldId id="524" r:id="rId11"/>
    <p:sldId id="696" r:id="rId12"/>
    <p:sldId id="527" r:id="rId13"/>
    <p:sldId id="532" r:id="rId14"/>
    <p:sldId id="640" r:id="rId15"/>
    <p:sldId id="634" r:id="rId16"/>
    <p:sldId id="635" r:id="rId17"/>
    <p:sldId id="664" r:id="rId18"/>
    <p:sldId id="665" r:id="rId19"/>
    <p:sldId id="666" r:id="rId20"/>
    <p:sldId id="667" r:id="rId21"/>
    <p:sldId id="541" r:id="rId22"/>
    <p:sldId id="716" r:id="rId23"/>
    <p:sldId id="545" r:id="rId24"/>
    <p:sldId id="717" r:id="rId25"/>
    <p:sldId id="718" r:id="rId26"/>
    <p:sldId id="719" r:id="rId27"/>
    <p:sldId id="553" r:id="rId28"/>
    <p:sldId id="702" r:id="rId29"/>
    <p:sldId id="647" r:id="rId30"/>
    <p:sldId id="629" r:id="rId31"/>
    <p:sldId id="658" r:id="rId32"/>
    <p:sldId id="631" r:id="rId33"/>
    <p:sldId id="632" r:id="rId34"/>
    <p:sldId id="596" r:id="rId35"/>
    <p:sldId id="473" r:id="rId36"/>
    <p:sldId id="705" r:id="rId37"/>
    <p:sldId id="491" r:id="rId38"/>
    <p:sldId id="504" r:id="rId39"/>
    <p:sldId id="704" r:id="rId40"/>
    <p:sldId id="703" r:id="rId41"/>
    <p:sldId id="711" r:id="rId42"/>
    <p:sldId id="712" r:id="rId43"/>
    <p:sldId id="713" r:id="rId44"/>
    <p:sldId id="714" r:id="rId45"/>
    <p:sldId id="615" r:id="rId46"/>
    <p:sldId id="649" r:id="rId47"/>
    <p:sldId id="650" r:id="rId48"/>
    <p:sldId id="715" r:id="rId49"/>
    <p:sldId id="651" r:id="rId50"/>
    <p:sldId id="652" r:id="rId51"/>
    <p:sldId id="601" r:id="rId52"/>
    <p:sldId id="626" r:id="rId53"/>
    <p:sldId id="648" r:id="rId54"/>
    <p:sldId id="602" r:id="rId55"/>
    <p:sldId id="710" r:id="rId56"/>
    <p:sldId id="623" r:id="rId57"/>
    <p:sldId id="605" r:id="rId58"/>
    <p:sldId id="706" r:id="rId59"/>
    <p:sldId id="672" r:id="rId60"/>
    <p:sldId id="673" r:id="rId61"/>
    <p:sldId id="674" r:id="rId62"/>
    <p:sldId id="675" r:id="rId63"/>
    <p:sldId id="676" r:id="rId64"/>
    <p:sldId id="677" r:id="rId65"/>
    <p:sldId id="678" r:id="rId66"/>
    <p:sldId id="679" r:id="rId67"/>
    <p:sldId id="680" r:id="rId68"/>
    <p:sldId id="681" r:id="rId69"/>
    <p:sldId id="682" r:id="rId70"/>
    <p:sldId id="683" r:id="rId71"/>
    <p:sldId id="684" r:id="rId72"/>
    <p:sldId id="685" r:id="rId73"/>
    <p:sldId id="686" r:id="rId74"/>
    <p:sldId id="687" r:id="rId75"/>
    <p:sldId id="688" r:id="rId76"/>
    <p:sldId id="689" r:id="rId77"/>
    <p:sldId id="690" r:id="rId78"/>
    <p:sldId id="691" r:id="rId79"/>
    <p:sldId id="692" r:id="rId80"/>
    <p:sldId id="693" r:id="rId81"/>
    <p:sldId id="694" r:id="rId82"/>
    <p:sldId id="708" r:id="rId83"/>
    <p:sldId id="645" r:id="rId84"/>
    <p:sldId id="646" r:id="rId8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3250" autoAdjust="0"/>
  </p:normalViewPr>
  <p:slideViewPr>
    <p:cSldViewPr>
      <p:cViewPr>
        <p:scale>
          <a:sx n="70" d="100"/>
          <a:sy n="70" d="100"/>
        </p:scale>
        <p:origin x="-1296" y="-36"/>
      </p:cViewPr>
      <p:guideLst>
        <p:guide orient="horz" pos="2160"/>
        <p:guide pos="2880"/>
      </p:guideLst>
    </p:cSldViewPr>
  </p:slideViewPr>
  <p:outlineViewPr>
    <p:cViewPr>
      <p:scale>
        <a:sx n="33" d="100"/>
        <a:sy n="33" d="100"/>
      </p:scale>
      <p:origin x="0" y="7740"/>
    </p:cViewPr>
  </p:outlineViewPr>
  <p:notesTextViewPr>
    <p:cViewPr>
      <p:scale>
        <a:sx n="1" d="1"/>
        <a:sy n="1" d="1"/>
      </p:scale>
      <p:origin x="0" y="0"/>
    </p:cViewPr>
  </p:notesTextViewPr>
  <p:sorterViewPr>
    <p:cViewPr>
      <p:scale>
        <a:sx n="66" d="100"/>
        <a:sy n="66" d="100"/>
      </p:scale>
      <p:origin x="0" y="234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tableStyles" Target="tableStyle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Sales</c:v>
                </c:pt>
              </c:strCache>
            </c:strRef>
          </c:tx>
          <c:spPr>
            <a:ln>
              <a:solidFill>
                <a:schemeClr val="bg1"/>
              </a:solidFill>
            </a:ln>
            <a:effectLst/>
          </c:spPr>
          <c:dPt>
            <c:idx val="0"/>
            <c:bubble3D val="0"/>
            <c:spPr>
              <a:solidFill>
                <a:schemeClr val="accent2"/>
              </a:solidFill>
              <a:ln>
                <a:solidFill>
                  <a:schemeClr val="bg1"/>
                </a:solidFill>
              </a:ln>
              <a:effectLst/>
            </c:spPr>
          </c:dPt>
          <c:cat>
            <c:strRef>
              <c:f>Sheet1!$A$2:$A$10</c:f>
              <c:strCache>
                <c:ptCount val="4"/>
                <c:pt idx="0">
                  <c:v>1st Qtr</c:v>
                </c:pt>
                <c:pt idx="1">
                  <c:v>2nd Qtr</c:v>
                </c:pt>
                <c:pt idx="2">
                  <c:v>3rd Qtr</c:v>
                </c:pt>
                <c:pt idx="3">
                  <c:v>4th Qtr</c:v>
                </c:pt>
              </c:strCache>
            </c:strRef>
          </c:cat>
          <c:val>
            <c:numRef>
              <c:f>Sheet1!$B$2:$B$10</c:f>
              <c:numCache>
                <c:formatCode>General</c:formatCode>
                <c:ptCount val="9"/>
                <c:pt idx="0">
                  <c:v>25</c:v>
                </c:pt>
                <c:pt idx="1">
                  <c:v>35</c:v>
                </c:pt>
                <c:pt idx="2">
                  <c:v>9</c:v>
                </c:pt>
                <c:pt idx="3">
                  <c:v>5.5</c:v>
                </c:pt>
                <c:pt idx="4">
                  <c:v>5.5</c:v>
                </c:pt>
                <c:pt idx="5">
                  <c:v>3</c:v>
                </c:pt>
                <c:pt idx="6">
                  <c:v>10.5</c:v>
                </c:pt>
                <c:pt idx="7">
                  <c:v>5.5</c:v>
                </c:pt>
                <c:pt idx="8">
                  <c:v>1</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1"/>
    </mc:Choice>
    <mc:Fallback>
      <c:style val="11"/>
    </mc:Fallback>
  </mc:AlternateContent>
  <c:chart>
    <c:autoTitleDeleted val="1"/>
    <c:plotArea>
      <c:layout/>
      <c:doughnutChart>
        <c:varyColors val="1"/>
        <c:ser>
          <c:idx val="0"/>
          <c:order val="0"/>
          <c:cat>
            <c:strRef>
              <c:f>Sheet1!$A$2:$A$12</c:f>
              <c:strCache>
                <c:ptCount val="11"/>
                <c:pt idx="0">
                  <c:v>Life Sciences</c:v>
                </c:pt>
                <c:pt idx="1">
                  <c:v>Health Sciences</c:v>
                </c:pt>
                <c:pt idx="2">
                  <c:v>Material Science &amp; Engineering</c:v>
                </c:pt>
                <c:pt idx="3">
                  <c:v>Chemistry &amp; Chemical Engineering</c:v>
                </c:pt>
                <c:pt idx="4">
                  <c:v>Physics</c:v>
                </c:pt>
                <c:pt idx="5">
                  <c:v>Mathematics  &amp; Comp Sci</c:v>
                </c:pt>
                <c:pt idx="6">
                  <c:v>Social Sciences</c:v>
                </c:pt>
                <c:pt idx="7">
                  <c:v>Environmental Sciences</c:v>
                </c:pt>
                <c:pt idx="8">
                  <c:v>Earth Sciences</c:v>
                </c:pt>
                <c:pt idx="9">
                  <c:v>Arts &amp; Humanities</c:v>
                </c:pt>
                <c:pt idx="10">
                  <c:v>General</c:v>
                </c:pt>
              </c:strCache>
            </c:strRef>
          </c:cat>
          <c:val>
            <c:numRef>
              <c:f>Sheet1!$E$2:$E$12</c:f>
              <c:numCache>
                <c:formatCode>General</c:formatCode>
                <c:ptCount val="11"/>
                <c:pt idx="0">
                  <c:v>81023.158500000005</c:v>
                </c:pt>
                <c:pt idx="1">
                  <c:v>73602.120000000024</c:v>
                </c:pt>
                <c:pt idx="2">
                  <c:v>72554.543599999815</c:v>
                </c:pt>
                <c:pt idx="3">
                  <c:v>56129.650100000006</c:v>
                </c:pt>
                <c:pt idx="4">
                  <c:v>33303.408000000003</c:v>
                </c:pt>
                <c:pt idx="5">
                  <c:v>29448.893499999998</c:v>
                </c:pt>
                <c:pt idx="6">
                  <c:v>24380.252800000009</c:v>
                </c:pt>
                <c:pt idx="7">
                  <c:v>18254.3272</c:v>
                </c:pt>
                <c:pt idx="8">
                  <c:v>14294.886400000001</c:v>
                </c:pt>
                <c:pt idx="9">
                  <c:v>306.79099999999914</c:v>
                </c:pt>
                <c:pt idx="10">
                  <c:v>288.44280000000032</c:v>
                </c:pt>
              </c:numCache>
            </c:numRef>
          </c:val>
        </c:ser>
        <c:dLbls>
          <c:showLegendKey val="0"/>
          <c:showVal val="0"/>
          <c:showCatName val="0"/>
          <c:showSerName val="0"/>
          <c:showPercent val="0"/>
          <c:showBubbleSize val="0"/>
          <c:showLeaderLines val="1"/>
        </c:dLbls>
        <c:firstSliceAng val="0"/>
        <c:holeSize val="50"/>
      </c:doughnutChart>
    </c:plotArea>
    <c:plotVisOnly val="1"/>
    <c:dispBlanksAs val="zero"/>
    <c:showDLblsOverMax val="0"/>
  </c:chart>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NULL"/></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NUL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49FC92-148B-445E-A1E9-FE1455E40A81}" type="datetimeFigureOut">
              <a:rPr lang="en-US" smtClean="0"/>
              <a:t>10/30/2015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CC6B37-F2B8-4282-8438-1BD041CCB29F}" type="slidenum">
              <a:rPr lang="en-US" smtClean="0"/>
              <a:t>‹#›</a:t>
            </a:fld>
            <a:endParaRPr lang="en-US"/>
          </a:p>
        </p:txBody>
      </p:sp>
    </p:spTree>
    <p:extLst>
      <p:ext uri="{BB962C8B-B14F-4D97-AF65-F5344CB8AC3E}">
        <p14:creationId xmlns:p14="http://schemas.microsoft.com/office/powerpoint/2010/main" val="274472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journalfinder.elsevier.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09" eaLnBrk="0" hangingPunct="0">
              <a:defRPr sz="2400">
                <a:solidFill>
                  <a:schemeClr val="tx1"/>
                </a:solidFill>
                <a:latin typeface="Times New Roman" pitchFamily="18" charset="0"/>
              </a:defRPr>
            </a:lvl1pPr>
            <a:lvl2pPr marL="735298" indent="-282807" defTabSz="914409" eaLnBrk="0" hangingPunct="0">
              <a:defRPr sz="2400">
                <a:solidFill>
                  <a:schemeClr val="tx1"/>
                </a:solidFill>
                <a:latin typeface="Times New Roman" pitchFamily="18" charset="0"/>
              </a:defRPr>
            </a:lvl2pPr>
            <a:lvl3pPr marL="1131227" indent="-226245" defTabSz="914409" eaLnBrk="0" hangingPunct="0">
              <a:defRPr sz="2400">
                <a:solidFill>
                  <a:schemeClr val="tx1"/>
                </a:solidFill>
                <a:latin typeface="Times New Roman" pitchFamily="18" charset="0"/>
              </a:defRPr>
            </a:lvl3pPr>
            <a:lvl4pPr marL="1583718" indent="-226245" defTabSz="914409" eaLnBrk="0" hangingPunct="0">
              <a:defRPr sz="2400">
                <a:solidFill>
                  <a:schemeClr val="tx1"/>
                </a:solidFill>
                <a:latin typeface="Times New Roman" pitchFamily="18" charset="0"/>
              </a:defRPr>
            </a:lvl4pPr>
            <a:lvl5pPr marL="2036209" indent="-226245" defTabSz="914409" eaLnBrk="0" hangingPunct="0">
              <a:defRPr sz="2400">
                <a:solidFill>
                  <a:schemeClr val="tx1"/>
                </a:solidFill>
                <a:latin typeface="Times New Roman" pitchFamily="18" charset="0"/>
              </a:defRPr>
            </a:lvl5pPr>
            <a:lvl6pPr marL="2488700" indent="-226245" defTabSz="914409" eaLnBrk="0" fontAlgn="base" hangingPunct="0">
              <a:spcBef>
                <a:spcPct val="0"/>
              </a:spcBef>
              <a:spcAft>
                <a:spcPct val="0"/>
              </a:spcAft>
              <a:defRPr sz="2400">
                <a:solidFill>
                  <a:schemeClr val="tx1"/>
                </a:solidFill>
                <a:latin typeface="Times New Roman" pitchFamily="18" charset="0"/>
              </a:defRPr>
            </a:lvl6pPr>
            <a:lvl7pPr marL="2941190" indent="-226245" defTabSz="914409" eaLnBrk="0" fontAlgn="base" hangingPunct="0">
              <a:spcBef>
                <a:spcPct val="0"/>
              </a:spcBef>
              <a:spcAft>
                <a:spcPct val="0"/>
              </a:spcAft>
              <a:defRPr sz="2400">
                <a:solidFill>
                  <a:schemeClr val="tx1"/>
                </a:solidFill>
                <a:latin typeface="Times New Roman" pitchFamily="18" charset="0"/>
              </a:defRPr>
            </a:lvl7pPr>
            <a:lvl8pPr marL="3393681" indent="-226245" defTabSz="914409" eaLnBrk="0" fontAlgn="base" hangingPunct="0">
              <a:spcBef>
                <a:spcPct val="0"/>
              </a:spcBef>
              <a:spcAft>
                <a:spcPct val="0"/>
              </a:spcAft>
              <a:defRPr sz="2400">
                <a:solidFill>
                  <a:schemeClr val="tx1"/>
                </a:solidFill>
                <a:latin typeface="Times New Roman" pitchFamily="18" charset="0"/>
              </a:defRPr>
            </a:lvl8pPr>
            <a:lvl9pPr marL="3846172" indent="-226245" defTabSz="914409" eaLnBrk="0" fontAlgn="base" hangingPunct="0">
              <a:spcBef>
                <a:spcPct val="0"/>
              </a:spcBef>
              <a:spcAft>
                <a:spcPct val="0"/>
              </a:spcAft>
              <a:defRPr sz="2400">
                <a:solidFill>
                  <a:schemeClr val="tx1"/>
                </a:solidFill>
                <a:latin typeface="Times New Roman" pitchFamily="18" charset="0"/>
              </a:defRPr>
            </a:lvl9pPr>
          </a:lstStyle>
          <a:p>
            <a:pPr eaLnBrk="1" hangingPunct="1"/>
            <a:fld id="{498CD98E-E084-4B68-AD89-0B9DC23BC0AA}" type="slidenum">
              <a:rPr lang="en-GB" sz="1200">
                <a:latin typeface="Arial" pitchFamily="34" charset="0"/>
              </a:rPr>
              <a:pPr eaLnBrk="1" hangingPunct="1"/>
              <a:t>2</a:t>
            </a:fld>
            <a:endParaRPr lang="en-GB" sz="1200">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sz="1000">
              <a:latin typeface="Arial" pitchFamily="34" charset="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Широкие возможности фильтрации результатов позволяют сформировать максимально подходящий</a:t>
            </a:r>
            <a:r>
              <a:rPr lang="ru-RU" baseline="0" dirty="0" smtClean="0"/>
              <a:t> список результатов поиска. Полученный запрос можно сохранить и получать уведомления при появлении новых, удовлетворяющих ему результов.</a:t>
            </a:r>
            <a:endParaRPr lang="en-US" dirty="0"/>
          </a:p>
        </p:txBody>
      </p:sp>
      <p:sp>
        <p:nvSpPr>
          <p:cNvPr id="4" name="Slide Number Placeholder 3"/>
          <p:cNvSpPr>
            <a:spLocks noGrp="1"/>
          </p:cNvSpPr>
          <p:nvPr>
            <p:ph type="sldNum" sz="quarter" idx="10"/>
          </p:nvPr>
        </p:nvSpPr>
        <p:spPr/>
        <p:txBody>
          <a:bodyPr/>
          <a:lstStyle/>
          <a:p>
            <a:fld id="{4FCC6B37-F2B8-4282-8438-1BD041CCB29F}" type="slidenum">
              <a:rPr lang="en-US" smtClean="0"/>
              <a:t>14</a:t>
            </a:fld>
            <a:endParaRPr lang="en-US"/>
          </a:p>
        </p:txBody>
      </p:sp>
    </p:spTree>
    <p:extLst>
      <p:ext uri="{BB962C8B-B14F-4D97-AF65-F5344CB8AC3E}">
        <p14:creationId xmlns:p14="http://schemas.microsoft.com/office/powerpoint/2010/main" val="6503539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ru-RU" b="0" dirty="0" smtClean="0"/>
              <a:t>При</a:t>
            </a:r>
            <a:r>
              <a:rPr lang="ru-RU" b="0" baseline="0" dirty="0" smtClean="0"/>
              <a:t> отображении статьи </a:t>
            </a:r>
            <a:r>
              <a:rPr lang="en-GB" b="0" baseline="0" dirty="0" smtClean="0"/>
              <a:t>ScienceDirect </a:t>
            </a:r>
            <a:r>
              <a:rPr lang="ru-RU" b="0" baseline="0" dirty="0" smtClean="0"/>
              <a:t>использует эргономичный трехэкранный режим, не дающий глазам устать.</a:t>
            </a:r>
          </a:p>
          <a:p>
            <a:r>
              <a:rPr lang="ru-RU" b="0" baseline="0" dirty="0" smtClean="0"/>
              <a:t>Открывая любую статью пользователь обязательно получает контактную информацию авторов статей, а также несколько «рекомендованных» статей – близких по теме статей, подобранных на основе поведенческого анализа других пользователей, ранее читавших открытую статью.</a:t>
            </a:r>
            <a:endParaRPr lang="en-US" b="0" dirty="0"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6F19BF95-3FEA-4081-B569-3BB134ED666A}" type="slidenum">
              <a:rPr lang="en-US" smtClean="0">
                <a:solidFill>
                  <a:prstClr val="black"/>
                </a:solidFill>
              </a:rPr>
              <a:pPr eaLnBrk="1" hangingPunct="1"/>
              <a:t>15</a:t>
            </a:fld>
            <a:endParaRPr lang="en-US" smtClean="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0C45C6-F4D3-4D4C-8140-3C14F4E07DE8}" type="slidenum">
              <a:rPr lang="en-US" smtClean="0">
                <a:solidFill>
                  <a:prstClr val="black"/>
                </a:solidFill>
              </a:rPr>
              <a:pPr/>
              <a:t>17</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CF6F661-5D98-4052-AB60-1BBEC3970DB3}" type="slidenum">
              <a:rPr lang="en-US" smtClean="0"/>
              <a:t>19</a:t>
            </a:fld>
            <a:endParaRPr lang="en-US"/>
          </a:p>
        </p:txBody>
      </p:sp>
    </p:spTree>
    <p:extLst>
      <p:ext uri="{BB962C8B-B14F-4D97-AF65-F5344CB8AC3E}">
        <p14:creationId xmlns:p14="http://schemas.microsoft.com/office/powerpoint/2010/main" val="1016553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Elsevier</a:t>
            </a:r>
            <a:r>
              <a:rPr lang="en-GB" baseline="0" dirty="0" smtClean="0"/>
              <a:t> </a:t>
            </a:r>
            <a:r>
              <a:rPr lang="ru-RU" baseline="0" dirty="0" smtClean="0"/>
              <a:t>предлагает не только поиск по статьям, но и по изображениям. Каждое изображение может быть сразу сохранено как слайд </a:t>
            </a:r>
            <a:r>
              <a:rPr lang="en-GB" baseline="0" dirty="0" smtClean="0"/>
              <a:t>PowerPoint </a:t>
            </a:r>
            <a:r>
              <a:rPr lang="ru-RU" baseline="0" dirty="0" smtClean="0"/>
              <a:t>с необходимой подписью и копирайтом.</a:t>
            </a:r>
            <a:endParaRPr lang="en-US" dirty="0"/>
          </a:p>
        </p:txBody>
      </p:sp>
      <p:sp>
        <p:nvSpPr>
          <p:cNvPr id="4" name="Slide Number Placeholder 3"/>
          <p:cNvSpPr>
            <a:spLocks noGrp="1"/>
          </p:cNvSpPr>
          <p:nvPr>
            <p:ph type="sldNum" sz="quarter" idx="10"/>
          </p:nvPr>
        </p:nvSpPr>
        <p:spPr/>
        <p:txBody>
          <a:bodyPr/>
          <a:lstStyle/>
          <a:p>
            <a:fld id="{4FCC6B37-F2B8-4282-8438-1BD041CCB29F}" type="slidenum">
              <a:rPr lang="en-US" smtClean="0"/>
              <a:t>20</a:t>
            </a:fld>
            <a:endParaRPr lang="en-US"/>
          </a:p>
        </p:txBody>
      </p:sp>
    </p:spTree>
    <p:extLst>
      <p:ext uri="{BB962C8B-B14F-4D97-AF65-F5344CB8AC3E}">
        <p14:creationId xmlns:p14="http://schemas.microsoft.com/office/powerpoint/2010/main" val="2988669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Наличие трехоконного режима позволяет</a:t>
            </a:r>
            <a:r>
              <a:rPr lang="ru-RU" baseline="0" dirty="0" smtClean="0"/>
              <a:t> работать со ссылками и рисунками в тексте не отвлекась от основного текста статьи </a:t>
            </a:r>
            <a:endParaRPr lang="en-US" dirty="0"/>
          </a:p>
        </p:txBody>
      </p:sp>
      <p:sp>
        <p:nvSpPr>
          <p:cNvPr id="4" name="Slide Number Placeholder 3"/>
          <p:cNvSpPr>
            <a:spLocks noGrp="1"/>
          </p:cNvSpPr>
          <p:nvPr>
            <p:ph type="sldNum" sz="quarter" idx="10"/>
          </p:nvPr>
        </p:nvSpPr>
        <p:spPr/>
        <p:txBody>
          <a:bodyPr/>
          <a:lstStyle/>
          <a:p>
            <a:fld id="{4FCC6B37-F2B8-4282-8438-1BD041CCB29F}" type="slidenum">
              <a:rPr lang="en-US" smtClean="0"/>
              <a:t>21</a:t>
            </a:fld>
            <a:endParaRPr lang="en-US"/>
          </a:p>
        </p:txBody>
      </p:sp>
    </p:spTree>
    <p:extLst>
      <p:ext uri="{BB962C8B-B14F-4D97-AF65-F5344CB8AC3E}">
        <p14:creationId xmlns:p14="http://schemas.microsoft.com/office/powerpoint/2010/main" val="2312791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ScienceDirect</a:t>
            </a:r>
            <a:r>
              <a:rPr lang="en-GB" baseline="0" dirty="0" smtClean="0"/>
              <a:t> Top 25 –</a:t>
            </a:r>
            <a:r>
              <a:rPr lang="ru-RU" baseline="0" dirty="0" smtClean="0"/>
              <a:t>дайджест самых актуальных статей по 20 научным областям. При формировании дайджест учитываются не столько цитирования статей, сколько обращения и скачивания статей, что позволеят значительно раньше отследить самые передовые тренды. Инструмент находится в свободном доступе!</a:t>
            </a:r>
            <a:endParaRPr lang="en-US" dirty="0"/>
          </a:p>
        </p:txBody>
      </p:sp>
      <p:sp>
        <p:nvSpPr>
          <p:cNvPr id="4" name="Slide Number Placeholder 3"/>
          <p:cNvSpPr>
            <a:spLocks noGrp="1"/>
          </p:cNvSpPr>
          <p:nvPr>
            <p:ph type="sldNum" sz="quarter" idx="10"/>
          </p:nvPr>
        </p:nvSpPr>
        <p:spPr/>
        <p:txBody>
          <a:bodyPr/>
          <a:lstStyle/>
          <a:p>
            <a:fld id="{4FCC6B37-F2B8-4282-8438-1BD041CCB29F}" type="slidenum">
              <a:rPr lang="en-US" smtClean="0"/>
              <a:t>22</a:t>
            </a:fld>
            <a:endParaRPr lang="en-US"/>
          </a:p>
        </p:txBody>
      </p:sp>
    </p:spTree>
    <p:extLst>
      <p:ext uri="{BB962C8B-B14F-4D97-AF65-F5344CB8AC3E}">
        <p14:creationId xmlns:p14="http://schemas.microsoft.com/office/powerpoint/2010/main" val="3038802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Elsevier</a:t>
            </a:r>
            <a:r>
              <a:rPr lang="en-GB" baseline="0" dirty="0" smtClean="0"/>
              <a:t> </a:t>
            </a:r>
            <a:r>
              <a:rPr lang="ru-RU" baseline="0" dirty="0" smtClean="0"/>
              <a:t>предлагает авторам бесплатный </a:t>
            </a:r>
            <a:r>
              <a:rPr lang="ru-RU" sz="1200" kern="1200" dirty="0" smtClean="0">
                <a:solidFill>
                  <a:schemeClr val="tx1"/>
                </a:solidFill>
                <a:effectLst/>
                <a:latin typeface="+mn-lt"/>
                <a:ea typeface="+mn-ea"/>
                <a:cs typeface="+mn-cs"/>
              </a:rPr>
              <a:t>инструмент тематического подбора журналов </a:t>
            </a:r>
            <a:r>
              <a:rPr lang="ru-RU" sz="1200" u="sng" kern="1200" dirty="0" smtClean="0">
                <a:solidFill>
                  <a:schemeClr val="tx1"/>
                </a:solidFill>
                <a:effectLst/>
                <a:latin typeface="+mn-lt"/>
                <a:ea typeface="+mn-ea"/>
                <a:cs typeface="+mn-cs"/>
                <a:hlinkClick r:id="rId3"/>
              </a:rPr>
              <a:t>http://journalfinder.elsevier.com/</a:t>
            </a:r>
            <a:endParaRPr lang="en-US"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Автору необходимо ввести на английском языке краткую аннотацию статьи в поле </a:t>
            </a:r>
            <a:r>
              <a:rPr lang="en-GB" sz="1200" kern="1200" dirty="0" smtClean="0">
                <a:solidFill>
                  <a:schemeClr val="tx1"/>
                </a:solidFill>
                <a:effectLst/>
                <a:latin typeface="+mn-lt"/>
                <a:ea typeface="+mn-ea"/>
                <a:cs typeface="+mn-cs"/>
              </a:rPr>
              <a:t>Paper Abstract</a:t>
            </a:r>
            <a:r>
              <a:rPr lang="ru-RU" sz="1200" kern="1200" dirty="0" smtClean="0">
                <a:solidFill>
                  <a:schemeClr val="tx1"/>
                </a:solidFill>
                <a:effectLst/>
                <a:latin typeface="+mn-lt"/>
                <a:ea typeface="+mn-ea"/>
                <a:cs typeface="+mn-cs"/>
              </a:rPr>
              <a:t>, и система подберет варианты.</a:t>
            </a:r>
            <a:endParaRPr lang="en-US" sz="1200" kern="1200" dirty="0" smtClean="0">
              <a:solidFill>
                <a:schemeClr val="tx1"/>
              </a:solidFill>
              <a:effectLst/>
              <a:latin typeface="+mn-lt"/>
              <a:ea typeface="+mn-ea"/>
              <a:cs typeface="+mn-cs"/>
            </a:endParaRPr>
          </a:p>
          <a:p>
            <a:r>
              <a:rPr lang="ru-RU" sz="1200" kern="1200" dirty="0" smtClean="0">
                <a:solidFill>
                  <a:schemeClr val="tx1"/>
                </a:solidFill>
                <a:effectLst/>
                <a:latin typeface="+mn-lt"/>
                <a:ea typeface="+mn-ea"/>
                <a:cs typeface="+mn-cs"/>
              </a:rPr>
              <a:t>Большинство наших журналов (за исключением журналов открытого доступа) бесплатны для публикации. Перед отправкой статьи обязательно ознакомьтесь с требованиями к публикации (</a:t>
            </a:r>
            <a:r>
              <a:rPr lang="en-GB" sz="1200" kern="1200" dirty="0" smtClean="0">
                <a:solidFill>
                  <a:schemeClr val="tx1"/>
                </a:solidFill>
                <a:effectLst/>
                <a:latin typeface="+mn-lt"/>
                <a:ea typeface="+mn-ea"/>
                <a:cs typeface="+mn-cs"/>
              </a:rPr>
              <a:t>Guide for Authors</a:t>
            </a:r>
            <a:r>
              <a:rPr lang="ru-RU" sz="1200" kern="1200" dirty="0" smtClean="0">
                <a:solidFill>
                  <a:schemeClr val="tx1"/>
                </a:solidFill>
                <a:effectLst/>
                <a:latin typeface="+mn-lt"/>
                <a:ea typeface="+mn-ea"/>
                <a:cs typeface="+mn-cs"/>
              </a:rPr>
              <a:t>) того журнала, куда вы отправляете статью.</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4FCC6B37-F2B8-4282-8438-1BD041CCB29F}" type="slidenum">
              <a:rPr lang="en-US" smtClean="0"/>
              <a:t>23</a:t>
            </a:fld>
            <a:endParaRPr lang="en-US"/>
          </a:p>
        </p:txBody>
      </p:sp>
    </p:spTree>
    <p:extLst>
      <p:ext uri="{BB962C8B-B14F-4D97-AF65-F5344CB8AC3E}">
        <p14:creationId xmlns:p14="http://schemas.microsoft.com/office/powerpoint/2010/main" val="20796091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JournalFinder</a:t>
            </a:r>
            <a:r>
              <a:rPr lang="en-GB" baseline="0" dirty="0" smtClean="0"/>
              <a:t> </a:t>
            </a:r>
            <a:r>
              <a:rPr lang="ru-RU" baseline="0" dirty="0" smtClean="0"/>
              <a:t>в удобной таблице сводит всю необходимую информацию для принятия решения -  тематическое соответствие, рейтинг, продолжительность рецензирования журнала и вероятность принятия статьи.</a:t>
            </a:r>
            <a:endParaRPr lang="en-US" dirty="0"/>
          </a:p>
        </p:txBody>
      </p:sp>
      <p:sp>
        <p:nvSpPr>
          <p:cNvPr id="4" name="Slide Number Placeholder 3"/>
          <p:cNvSpPr>
            <a:spLocks noGrp="1"/>
          </p:cNvSpPr>
          <p:nvPr>
            <p:ph type="sldNum" sz="quarter" idx="10"/>
          </p:nvPr>
        </p:nvSpPr>
        <p:spPr/>
        <p:txBody>
          <a:bodyPr/>
          <a:lstStyle/>
          <a:p>
            <a:fld id="{4FCC6B37-F2B8-4282-8438-1BD041CCB29F}" type="slidenum">
              <a:rPr lang="en-US" smtClean="0"/>
              <a:t>24</a:t>
            </a:fld>
            <a:endParaRPr lang="en-US"/>
          </a:p>
        </p:txBody>
      </p:sp>
    </p:spTree>
    <p:extLst>
      <p:ext uri="{BB962C8B-B14F-4D97-AF65-F5344CB8AC3E}">
        <p14:creationId xmlns:p14="http://schemas.microsoft.com/office/powerpoint/2010/main" val="1540222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
        <p:nvSpPr>
          <p:cNvPr id="1382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648" eaLnBrk="0" hangingPunct="0">
              <a:spcBef>
                <a:spcPct val="30000"/>
              </a:spcBef>
              <a:defRPr kumimoji="1" sz="1200">
                <a:solidFill>
                  <a:schemeClr val="tx1"/>
                </a:solidFill>
                <a:latin typeface="Times New Roman" pitchFamily="18" charset="0"/>
                <a:cs typeface="Arial" charset="0"/>
              </a:defRPr>
            </a:lvl1pPr>
            <a:lvl2pPr marL="729057" indent="-280406" defTabSz="906648" eaLnBrk="0" hangingPunct="0">
              <a:spcBef>
                <a:spcPct val="30000"/>
              </a:spcBef>
              <a:defRPr kumimoji="1" sz="1200">
                <a:solidFill>
                  <a:schemeClr val="tx1"/>
                </a:solidFill>
                <a:latin typeface="Times New Roman" pitchFamily="18" charset="0"/>
                <a:cs typeface="Arial" charset="0"/>
              </a:defRPr>
            </a:lvl2pPr>
            <a:lvl3pPr marL="1121626" indent="-224325" defTabSz="906648" eaLnBrk="0" hangingPunct="0">
              <a:spcBef>
                <a:spcPct val="30000"/>
              </a:spcBef>
              <a:defRPr kumimoji="1" sz="1200">
                <a:solidFill>
                  <a:schemeClr val="tx1"/>
                </a:solidFill>
                <a:latin typeface="Times New Roman" pitchFamily="18" charset="0"/>
                <a:cs typeface="Arial" charset="0"/>
              </a:defRPr>
            </a:lvl3pPr>
            <a:lvl4pPr marL="1570276" indent="-224325" defTabSz="906648" eaLnBrk="0" hangingPunct="0">
              <a:spcBef>
                <a:spcPct val="30000"/>
              </a:spcBef>
              <a:defRPr kumimoji="1" sz="1200">
                <a:solidFill>
                  <a:schemeClr val="tx1"/>
                </a:solidFill>
                <a:latin typeface="Times New Roman" pitchFamily="18" charset="0"/>
                <a:cs typeface="Arial" charset="0"/>
              </a:defRPr>
            </a:lvl4pPr>
            <a:lvl5pPr marL="2018927" indent="-224325" defTabSz="906648" eaLnBrk="0" hangingPunct="0">
              <a:spcBef>
                <a:spcPct val="30000"/>
              </a:spcBef>
              <a:defRPr kumimoji="1" sz="1200">
                <a:solidFill>
                  <a:schemeClr val="tx1"/>
                </a:solidFill>
                <a:latin typeface="Times New Roman" pitchFamily="18" charset="0"/>
                <a:cs typeface="Arial" charset="0"/>
              </a:defRPr>
            </a:lvl5pPr>
            <a:lvl6pPr marL="2467577" indent="-224325" defTabSz="906648" eaLnBrk="0" fontAlgn="base" hangingPunct="0">
              <a:spcBef>
                <a:spcPct val="30000"/>
              </a:spcBef>
              <a:spcAft>
                <a:spcPct val="0"/>
              </a:spcAft>
              <a:defRPr kumimoji="1" sz="1200">
                <a:solidFill>
                  <a:schemeClr val="tx1"/>
                </a:solidFill>
                <a:latin typeface="Times New Roman" pitchFamily="18" charset="0"/>
                <a:cs typeface="Arial" charset="0"/>
              </a:defRPr>
            </a:lvl6pPr>
            <a:lvl7pPr marL="2916227" indent="-224325" defTabSz="906648" eaLnBrk="0" fontAlgn="base" hangingPunct="0">
              <a:spcBef>
                <a:spcPct val="30000"/>
              </a:spcBef>
              <a:spcAft>
                <a:spcPct val="0"/>
              </a:spcAft>
              <a:defRPr kumimoji="1" sz="1200">
                <a:solidFill>
                  <a:schemeClr val="tx1"/>
                </a:solidFill>
                <a:latin typeface="Times New Roman" pitchFamily="18" charset="0"/>
                <a:cs typeface="Arial" charset="0"/>
              </a:defRPr>
            </a:lvl7pPr>
            <a:lvl8pPr marL="3364878" indent="-224325" defTabSz="906648" eaLnBrk="0" fontAlgn="base" hangingPunct="0">
              <a:spcBef>
                <a:spcPct val="30000"/>
              </a:spcBef>
              <a:spcAft>
                <a:spcPct val="0"/>
              </a:spcAft>
              <a:defRPr kumimoji="1" sz="1200">
                <a:solidFill>
                  <a:schemeClr val="tx1"/>
                </a:solidFill>
                <a:latin typeface="Times New Roman" pitchFamily="18" charset="0"/>
                <a:cs typeface="Arial" charset="0"/>
              </a:defRPr>
            </a:lvl8pPr>
            <a:lvl9pPr marL="3813528" indent="-224325" defTabSz="906648" eaLnBrk="0" fontAlgn="base" hangingPunct="0">
              <a:spcBef>
                <a:spcPct val="30000"/>
              </a:spcBef>
              <a:spcAft>
                <a:spcPct val="0"/>
              </a:spcAft>
              <a:defRPr kumimoji="1" sz="1200">
                <a:solidFill>
                  <a:schemeClr val="tx1"/>
                </a:solidFill>
                <a:latin typeface="Times New Roman" pitchFamily="18" charset="0"/>
                <a:cs typeface="Arial" charset="0"/>
              </a:defRPr>
            </a:lvl9pPr>
          </a:lstStyle>
          <a:p>
            <a:pPr eaLnBrk="1" hangingPunct="1">
              <a:spcBef>
                <a:spcPct val="0"/>
              </a:spcBef>
            </a:pPr>
            <a:fld id="{45D8F002-C4B2-44AA-A01B-DFD90C1A5F38}" type="slidenum">
              <a:rPr kumimoji="0" lang="en-US" altLang="en-US" smtClean="0"/>
              <a:pPr eaLnBrk="1" hangingPunct="1">
                <a:spcBef>
                  <a:spcPct val="0"/>
                </a:spcBef>
              </a:pPr>
              <a:t>25</a:t>
            </a:fld>
            <a:endParaRPr kumimoji="0"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5761" name="Rectangle 2"/>
          <p:cNvSpPr>
            <a:spLocks noGrp="1" noRot="1" noChangeAspect="1" noChangeArrowheads="1" noTextEdit="1"/>
          </p:cNvSpPr>
          <p:nvPr>
            <p:ph type="sldImg"/>
          </p:nvPr>
        </p:nvSpPr>
        <p:spPr>
          <a:ln/>
        </p:spPr>
      </p:sp>
      <p:sp>
        <p:nvSpPr>
          <p:cNvPr id="3445762" name="Rectangle 3"/>
          <p:cNvSpPr>
            <a:spLocks noGrp="1" noChangeArrowheads="1"/>
          </p:cNvSpPr>
          <p:nvPr>
            <p:ph type="body" idx="1"/>
          </p:nvPr>
        </p:nvSpPr>
        <p:spPr>
          <a:noFill/>
          <a:ln/>
        </p:spPr>
        <p:txBody>
          <a:bodyPr/>
          <a:lstStyle/>
          <a:p>
            <a:r>
              <a:rPr lang="ru-RU" dirty="0" smtClean="0"/>
              <a:t>Единственная</a:t>
            </a:r>
            <a:r>
              <a:rPr lang="ru-RU" baseline="0" dirty="0" smtClean="0"/>
              <a:t> Компания на рынке которая предоставляет контент, аналитику и инструменты</a:t>
            </a:r>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76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TextEdit="1"/>
          </p:cNvSpPr>
          <p:nvPr>
            <p:ph type="sldImg"/>
          </p:nvPr>
        </p:nvSpPr>
        <p:spPr bwMode="auto">
          <a:noFill/>
          <a:ln>
            <a:solidFill>
              <a:srgbClr val="000000"/>
            </a:solidFill>
            <a:miter lim="800000"/>
            <a:headEnd/>
            <a:tailEnd/>
          </a:ln>
        </p:spPr>
      </p:sp>
      <p:sp>
        <p:nvSpPr>
          <p:cNvPr id="62467" name="Rectangle 3"/>
          <p:cNvSpPr>
            <a:spLocks noGrp="1"/>
          </p:cNvSpPr>
          <p:nvPr>
            <p:ph type="body" idx="1"/>
          </p:nvPr>
        </p:nvSpPr>
        <p:spPr bwMode="auto">
          <a:noFill/>
        </p:spPr>
        <p:txBody>
          <a:bodyPr/>
          <a:lstStyle/>
          <a:p>
            <a:endParaRPr lang="en-GB" smtClean="0">
              <a:ea typeface="ＭＳ Ｐゴシック"/>
              <a:cs typeface="ＭＳ Ｐゴシック"/>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alt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alt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en-US" smtClean="0"/>
          </a:p>
        </p:txBody>
      </p:sp>
      <p:sp>
        <p:nvSpPr>
          <p:cNvPr id="207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spcBef>
                <a:spcPct val="30000"/>
              </a:spcBef>
              <a:defRPr kumimoji="1" sz="1200">
                <a:solidFill>
                  <a:schemeClr val="tx1"/>
                </a:solidFill>
                <a:latin typeface="Calibri" pitchFamily="34" charset="0"/>
                <a:cs typeface="Arial" pitchFamily="34" charset="0"/>
              </a:defRPr>
            </a:lvl1pPr>
            <a:lvl2pPr marL="742950" indent="-285750" defTabSz="906463" eaLnBrk="0" hangingPunct="0">
              <a:spcBef>
                <a:spcPct val="30000"/>
              </a:spcBef>
              <a:defRPr kumimoji="1" sz="1200">
                <a:solidFill>
                  <a:schemeClr val="tx1"/>
                </a:solidFill>
                <a:latin typeface="Calibri" pitchFamily="34" charset="0"/>
                <a:cs typeface="Arial" pitchFamily="34" charset="0"/>
              </a:defRPr>
            </a:lvl2pPr>
            <a:lvl3pPr marL="1143000" indent="-228600" defTabSz="906463" eaLnBrk="0" hangingPunct="0">
              <a:spcBef>
                <a:spcPct val="30000"/>
              </a:spcBef>
              <a:defRPr kumimoji="1" sz="1200">
                <a:solidFill>
                  <a:schemeClr val="tx1"/>
                </a:solidFill>
                <a:latin typeface="Calibri" pitchFamily="34" charset="0"/>
                <a:cs typeface="Arial" pitchFamily="34" charset="0"/>
              </a:defRPr>
            </a:lvl3pPr>
            <a:lvl4pPr marL="1600200" indent="-228600" defTabSz="906463" eaLnBrk="0" hangingPunct="0">
              <a:spcBef>
                <a:spcPct val="30000"/>
              </a:spcBef>
              <a:defRPr kumimoji="1" sz="1200">
                <a:solidFill>
                  <a:schemeClr val="tx1"/>
                </a:solidFill>
                <a:latin typeface="Calibri" pitchFamily="34" charset="0"/>
                <a:cs typeface="Arial" pitchFamily="34" charset="0"/>
              </a:defRPr>
            </a:lvl4pPr>
            <a:lvl5pPr marL="2057400" indent="-228600" defTabSz="906463" eaLnBrk="0" hangingPunct="0">
              <a:spcBef>
                <a:spcPct val="30000"/>
              </a:spcBef>
              <a:defRPr kumimoji="1" sz="1200">
                <a:solidFill>
                  <a:schemeClr val="tx1"/>
                </a:solidFill>
                <a:latin typeface="Calibri" pitchFamily="34" charset="0"/>
                <a:cs typeface="Arial" pitchFamily="34" charset="0"/>
              </a:defRPr>
            </a:lvl5pPr>
            <a:lvl6pPr marL="2514600" indent="-228600" defTabSz="906463" eaLnBrk="0" fontAlgn="base" hangingPunct="0">
              <a:spcBef>
                <a:spcPct val="30000"/>
              </a:spcBef>
              <a:spcAft>
                <a:spcPct val="0"/>
              </a:spcAft>
              <a:defRPr kumimoji="1" sz="1200">
                <a:solidFill>
                  <a:schemeClr val="tx1"/>
                </a:solidFill>
                <a:latin typeface="Calibri" pitchFamily="34" charset="0"/>
                <a:cs typeface="Arial" pitchFamily="34" charset="0"/>
              </a:defRPr>
            </a:lvl6pPr>
            <a:lvl7pPr marL="2971800" indent="-228600" defTabSz="906463" eaLnBrk="0" fontAlgn="base" hangingPunct="0">
              <a:spcBef>
                <a:spcPct val="30000"/>
              </a:spcBef>
              <a:spcAft>
                <a:spcPct val="0"/>
              </a:spcAft>
              <a:defRPr kumimoji="1" sz="1200">
                <a:solidFill>
                  <a:schemeClr val="tx1"/>
                </a:solidFill>
                <a:latin typeface="Calibri" pitchFamily="34" charset="0"/>
                <a:cs typeface="Arial" pitchFamily="34" charset="0"/>
              </a:defRPr>
            </a:lvl7pPr>
            <a:lvl8pPr marL="3429000" indent="-228600" defTabSz="906463" eaLnBrk="0" fontAlgn="base" hangingPunct="0">
              <a:spcBef>
                <a:spcPct val="30000"/>
              </a:spcBef>
              <a:spcAft>
                <a:spcPct val="0"/>
              </a:spcAft>
              <a:defRPr kumimoji="1" sz="1200">
                <a:solidFill>
                  <a:schemeClr val="tx1"/>
                </a:solidFill>
                <a:latin typeface="Calibri" pitchFamily="34" charset="0"/>
                <a:cs typeface="Arial" pitchFamily="34" charset="0"/>
              </a:defRPr>
            </a:lvl8pPr>
            <a:lvl9pPr marL="3886200" indent="-228600" defTabSz="906463" eaLnBrk="0" fontAlgn="base" hangingPunct="0">
              <a:spcBef>
                <a:spcPct val="30000"/>
              </a:spcBef>
              <a:spcAft>
                <a:spcPct val="0"/>
              </a:spcAft>
              <a:defRPr kumimoji="1" sz="1200">
                <a:solidFill>
                  <a:schemeClr val="tx1"/>
                </a:solidFill>
                <a:latin typeface="Calibri" pitchFamily="34" charset="0"/>
                <a:cs typeface="Arial" pitchFamily="34" charset="0"/>
              </a:defRPr>
            </a:lvl9pPr>
          </a:lstStyle>
          <a:p>
            <a:pPr eaLnBrk="1" hangingPunct="1">
              <a:spcBef>
                <a:spcPct val="0"/>
              </a:spcBef>
            </a:pPr>
            <a:fld id="{E4E5F91E-B2EE-4B12-B8DD-D4E624D224BB}" type="slidenum">
              <a:rPr kumimoji="0" lang="en-GB" altLang="en-US" smtClean="0">
                <a:latin typeface="Times New Roman" pitchFamily="18" charset="0"/>
                <a:ea typeface="ＭＳ Ｐゴシック" pitchFamily="34" charset="-128"/>
              </a:rPr>
              <a:pPr eaLnBrk="1" hangingPunct="1">
                <a:spcBef>
                  <a:spcPct val="0"/>
                </a:spcBef>
              </a:pPr>
              <a:t>45</a:t>
            </a:fld>
            <a:endParaRPr kumimoji="0" lang="en-GB" altLang="en-US" smtClean="0">
              <a:latin typeface="Times New Roman" pitchFamily="18"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nl-NL"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02756" indent="-270291" eaLnBrk="0" hangingPunct="0">
              <a:defRPr>
                <a:solidFill>
                  <a:schemeClr val="tx1"/>
                </a:solidFill>
                <a:latin typeface="Arial" charset="0"/>
              </a:defRPr>
            </a:lvl2pPr>
            <a:lvl3pPr marL="1081164" indent="-216233" eaLnBrk="0" hangingPunct="0">
              <a:defRPr>
                <a:solidFill>
                  <a:schemeClr val="tx1"/>
                </a:solidFill>
                <a:latin typeface="Arial" charset="0"/>
              </a:defRPr>
            </a:lvl3pPr>
            <a:lvl4pPr marL="1513629" indent="-216233" eaLnBrk="0" hangingPunct="0">
              <a:defRPr>
                <a:solidFill>
                  <a:schemeClr val="tx1"/>
                </a:solidFill>
                <a:latin typeface="Arial" charset="0"/>
              </a:defRPr>
            </a:lvl4pPr>
            <a:lvl5pPr marL="1946095" indent="-216233" eaLnBrk="0" hangingPunct="0">
              <a:defRPr>
                <a:solidFill>
                  <a:schemeClr val="tx1"/>
                </a:solidFill>
                <a:latin typeface="Arial" charset="0"/>
              </a:defRPr>
            </a:lvl5pPr>
            <a:lvl6pPr marL="2378560" indent="-216233" eaLnBrk="0" fontAlgn="base" hangingPunct="0">
              <a:spcBef>
                <a:spcPct val="0"/>
              </a:spcBef>
              <a:spcAft>
                <a:spcPct val="0"/>
              </a:spcAft>
              <a:defRPr>
                <a:solidFill>
                  <a:schemeClr val="tx1"/>
                </a:solidFill>
                <a:latin typeface="Arial" charset="0"/>
              </a:defRPr>
            </a:lvl6pPr>
            <a:lvl7pPr marL="2811026" indent="-216233" eaLnBrk="0" fontAlgn="base" hangingPunct="0">
              <a:spcBef>
                <a:spcPct val="0"/>
              </a:spcBef>
              <a:spcAft>
                <a:spcPct val="0"/>
              </a:spcAft>
              <a:defRPr>
                <a:solidFill>
                  <a:schemeClr val="tx1"/>
                </a:solidFill>
                <a:latin typeface="Arial" charset="0"/>
              </a:defRPr>
            </a:lvl7pPr>
            <a:lvl8pPr marL="3243491" indent="-216233" eaLnBrk="0" fontAlgn="base" hangingPunct="0">
              <a:spcBef>
                <a:spcPct val="0"/>
              </a:spcBef>
              <a:spcAft>
                <a:spcPct val="0"/>
              </a:spcAft>
              <a:defRPr>
                <a:solidFill>
                  <a:schemeClr val="tx1"/>
                </a:solidFill>
                <a:latin typeface="Arial" charset="0"/>
              </a:defRPr>
            </a:lvl8pPr>
            <a:lvl9pPr marL="3675957" indent="-216233" eaLnBrk="0" fontAlgn="base" hangingPunct="0">
              <a:spcBef>
                <a:spcPct val="0"/>
              </a:spcBef>
              <a:spcAft>
                <a:spcPct val="0"/>
              </a:spcAft>
              <a:defRPr>
                <a:solidFill>
                  <a:schemeClr val="tx1"/>
                </a:solidFill>
                <a:latin typeface="Arial" charset="0"/>
              </a:defRPr>
            </a:lvl9pPr>
          </a:lstStyle>
          <a:p>
            <a:pPr eaLnBrk="1" hangingPunct="1"/>
            <a:fld id="{9491B534-7371-4976-98DB-B2CA5FE4673A}" type="slidenum">
              <a:rPr lang="nl-NL" smtClean="0">
                <a:solidFill>
                  <a:srgbClr val="000000"/>
                </a:solidFill>
                <a:latin typeface="Calibri" pitchFamily="34" charset="0"/>
              </a:rPr>
              <a:pPr eaLnBrk="1" hangingPunct="1"/>
              <a:t>59</a:t>
            </a:fld>
            <a:endParaRPr lang="nl-NL" smtClean="0">
              <a:solidFill>
                <a:srgbClr val="000000"/>
              </a:solidFill>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GB" sz="800" dirty="0" err="1" smtClean="0"/>
              <a:t>Mendeley</a:t>
            </a:r>
            <a:r>
              <a:rPr lang="en-GB" sz="800" dirty="0" smtClean="0"/>
              <a:t> (desktop) works on Windows, Mac, and </a:t>
            </a:r>
            <a:r>
              <a:rPr lang="en-GB" sz="800" dirty="0" err="1" smtClean="0"/>
              <a:t>Linex</a:t>
            </a:r>
            <a:r>
              <a:rPr lang="en-GB" sz="800" dirty="0" smtClean="0"/>
              <a:t> and </a:t>
            </a:r>
            <a:r>
              <a:rPr lang="en-GB" sz="800" dirty="0" err="1" smtClean="0"/>
              <a:t>Mendeley</a:t>
            </a:r>
            <a:r>
              <a:rPr lang="en-GB" sz="800" baseline="0" dirty="0" smtClean="0"/>
              <a:t> (web) supports all major browsers.  </a:t>
            </a:r>
            <a:r>
              <a:rPr lang="en-GB" sz="800" baseline="0" dirty="0" err="1" smtClean="0"/>
              <a:t>Mendeley</a:t>
            </a:r>
            <a:r>
              <a:rPr lang="en-GB" sz="800" baseline="0" dirty="0" smtClean="0"/>
              <a:t> is now also available on </a:t>
            </a:r>
            <a:r>
              <a:rPr lang="en-GB" sz="800" baseline="0" dirty="0" err="1" smtClean="0"/>
              <a:t>iOS</a:t>
            </a:r>
            <a:r>
              <a:rPr lang="en-GB" sz="800" baseline="0" dirty="0" smtClean="0"/>
              <a:t> devices such as iPad, iPhone and we are looking to release the </a:t>
            </a:r>
            <a:r>
              <a:rPr lang="en-GB" sz="800" baseline="0" dirty="0" err="1" smtClean="0"/>
              <a:t>Antroid</a:t>
            </a:r>
            <a:r>
              <a:rPr lang="en-GB" sz="800" baseline="0" dirty="0" smtClean="0"/>
              <a:t> app later in the year</a:t>
            </a:r>
          </a:p>
          <a:p>
            <a:r>
              <a:rPr lang="en-GB" sz="800" baseline="0" dirty="0" err="1" smtClean="0"/>
              <a:t>Mendeley</a:t>
            </a:r>
            <a:r>
              <a:rPr lang="en-GB" sz="800" baseline="0" dirty="0" smtClean="0"/>
              <a:t> is one of the largest </a:t>
            </a:r>
            <a:r>
              <a:rPr lang="en-GB" sz="800" baseline="0" dirty="0" err="1" smtClean="0"/>
              <a:t>crowdsourced</a:t>
            </a:r>
            <a:r>
              <a:rPr lang="en-GB" sz="800" baseline="0" dirty="0" smtClean="0"/>
              <a:t> database with more than 400M unique articles</a:t>
            </a:r>
            <a:endParaRPr lang="en-GB" sz="800" dirty="0"/>
          </a:p>
        </p:txBody>
      </p:sp>
    </p:spTree>
    <p:extLst>
      <p:ext uri="{BB962C8B-B14F-4D97-AF65-F5344CB8AC3E}">
        <p14:creationId xmlns:p14="http://schemas.microsoft.com/office/powerpoint/2010/main" val="14042374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333002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pPr>
              <a:lnSpc>
                <a:spcPct val="80000"/>
              </a:lnSpc>
            </a:pPr>
            <a:r>
              <a:rPr lang="en-US" sz="600" dirty="0" smtClean="0">
                <a:latin typeface="Arial" charset="0"/>
                <a:cs typeface="Tahoma" charset="0"/>
              </a:rPr>
              <a:t>At the heart of these activities is a research process. This process is overseen by the administrators and conducted on a daily basis by faculty and the students. The content, tools and navigational expertise to underpin this process are supplied by the library.</a:t>
            </a:r>
          </a:p>
          <a:p>
            <a:pPr>
              <a:lnSpc>
                <a:spcPct val="80000"/>
              </a:lnSpc>
            </a:pPr>
            <a:endParaRPr lang="en-US" sz="600" dirty="0" smtClean="0">
              <a:latin typeface="Arial" charset="0"/>
              <a:cs typeface="Tahoma" charset="0"/>
            </a:endParaRPr>
          </a:p>
          <a:p>
            <a:pPr>
              <a:lnSpc>
                <a:spcPct val="80000"/>
              </a:lnSpc>
            </a:pPr>
            <a:r>
              <a:rPr lang="en-US" sz="600" dirty="0" smtClean="0">
                <a:latin typeface="Arial" charset="0"/>
                <a:cs typeface="Tahoma" charset="0"/>
              </a:rPr>
              <a:t>The research process consists of 4 stages and is consistent with the production of world-class research articles, ground breaking patents, contract research and high quality theses and dissertations.</a:t>
            </a:r>
          </a:p>
          <a:p>
            <a:pPr>
              <a:lnSpc>
                <a:spcPct val="80000"/>
              </a:lnSpc>
            </a:pPr>
            <a:endParaRPr lang="en-US" sz="600" dirty="0" smtClean="0">
              <a:latin typeface="Arial" charset="0"/>
              <a:cs typeface="Tahoma" charset="0"/>
            </a:endParaRPr>
          </a:p>
          <a:p>
            <a:pPr>
              <a:lnSpc>
                <a:spcPct val="80000"/>
              </a:lnSpc>
            </a:pPr>
            <a:r>
              <a:rPr lang="en-US" sz="600" dirty="0" smtClean="0">
                <a:latin typeface="Arial" charset="0"/>
                <a:cs typeface="Tahoma" charset="0"/>
              </a:rPr>
              <a:t>These 4 stages are:</a:t>
            </a:r>
          </a:p>
          <a:p>
            <a:pPr>
              <a:lnSpc>
                <a:spcPct val="80000"/>
              </a:lnSpc>
            </a:pPr>
            <a:endParaRPr lang="en-US" sz="600" b="1" dirty="0" smtClean="0">
              <a:latin typeface="Arial" charset="0"/>
              <a:cs typeface="Tahoma" charset="0"/>
            </a:endParaRPr>
          </a:p>
          <a:p>
            <a:pPr>
              <a:lnSpc>
                <a:spcPct val="80000"/>
              </a:lnSpc>
            </a:pPr>
            <a:r>
              <a:rPr lang="en-US" sz="600" b="1" dirty="0" smtClean="0">
                <a:latin typeface="Arial" charset="0"/>
                <a:cs typeface="Tahoma" charset="0"/>
              </a:rPr>
              <a:t>Reading </a:t>
            </a:r>
            <a:r>
              <a:rPr lang="en-US" sz="600" dirty="0" smtClean="0">
                <a:latin typeface="Arial" charset="0"/>
                <a:cs typeface="Tahoma" charset="0"/>
              </a:rPr>
              <a:t>– Assembling relevant materials on a given topic and understanding the breadth of relevant content, getting perspective before coming to a particular intellectual position</a:t>
            </a:r>
          </a:p>
          <a:p>
            <a:pPr>
              <a:lnSpc>
                <a:spcPct val="80000"/>
              </a:lnSpc>
            </a:pPr>
            <a:r>
              <a:rPr lang="en-US" sz="600" b="1" dirty="0" smtClean="0">
                <a:latin typeface="Arial" charset="0"/>
                <a:cs typeface="Tahoma" charset="0"/>
              </a:rPr>
              <a:t>Investigation </a:t>
            </a:r>
            <a:r>
              <a:rPr lang="en-US" sz="600" dirty="0" smtClean="0">
                <a:latin typeface="Arial" charset="0"/>
                <a:cs typeface="Tahoma" charset="0"/>
              </a:rPr>
              <a:t>– Once a position has been taken, the researcher must provide evidence to substantiate their position, a record of which must be created so they can gain credibility</a:t>
            </a:r>
          </a:p>
          <a:p>
            <a:pPr>
              <a:lnSpc>
                <a:spcPct val="80000"/>
              </a:lnSpc>
            </a:pPr>
            <a:r>
              <a:rPr lang="en-US" sz="600" b="1" dirty="0" smtClean="0">
                <a:latin typeface="Arial" charset="0"/>
                <a:cs typeface="Tahoma" charset="0"/>
              </a:rPr>
              <a:t>Certification</a:t>
            </a:r>
            <a:r>
              <a:rPr lang="en-US" sz="600" dirty="0" smtClean="0">
                <a:latin typeface="Arial" charset="0"/>
                <a:cs typeface="Tahoma" charset="0"/>
              </a:rPr>
              <a:t> – The researcher creates a record by publishing their findings in an official format</a:t>
            </a:r>
          </a:p>
          <a:p>
            <a:pPr>
              <a:lnSpc>
                <a:spcPct val="80000"/>
              </a:lnSpc>
            </a:pPr>
            <a:r>
              <a:rPr lang="en-US" sz="600" b="1" dirty="0" smtClean="0">
                <a:latin typeface="Arial" charset="0"/>
                <a:cs typeface="Tahoma" charset="0"/>
              </a:rPr>
              <a:t>Dissemination </a:t>
            </a:r>
            <a:r>
              <a:rPr lang="en-US" sz="600" dirty="0" smtClean="0">
                <a:latin typeface="Arial" charset="0"/>
                <a:cs typeface="Tahoma" charset="0"/>
              </a:rPr>
              <a:t>- The findings are shared with the appropriate target audience, or adjacent audiences that can make further use of the researcher’s findings</a:t>
            </a:r>
          </a:p>
          <a:p>
            <a:pPr>
              <a:lnSpc>
                <a:spcPct val="80000"/>
              </a:lnSpc>
            </a:pPr>
            <a:r>
              <a:rPr lang="en-US" sz="600" dirty="0" smtClean="0">
                <a:latin typeface="Arial" charset="0"/>
                <a:cs typeface="Tahoma" charset="0"/>
              </a:rPr>
              <a:t> </a:t>
            </a:r>
          </a:p>
          <a:p>
            <a:pPr>
              <a:lnSpc>
                <a:spcPct val="80000"/>
              </a:lnSpc>
            </a:pPr>
            <a:r>
              <a:rPr lang="en-US" sz="600" dirty="0" smtClean="0">
                <a:latin typeface="Arial" charset="0"/>
                <a:cs typeface="Tahoma" charset="0"/>
              </a:rPr>
              <a:t>Scientific, technical and medical publishers provide indispensable support to the researcher in each of the 4 stages of the research process:</a:t>
            </a:r>
          </a:p>
          <a:p>
            <a:pPr>
              <a:lnSpc>
                <a:spcPct val="80000"/>
              </a:lnSpc>
            </a:pPr>
            <a:endParaRPr lang="en-US" sz="600" b="1" dirty="0" smtClean="0">
              <a:latin typeface="Arial" charset="0"/>
              <a:cs typeface="Tahoma" charset="0"/>
            </a:endParaRPr>
          </a:p>
          <a:p>
            <a:pPr>
              <a:lnSpc>
                <a:spcPct val="80000"/>
              </a:lnSpc>
            </a:pPr>
            <a:r>
              <a:rPr lang="en-US" sz="600" b="1" dirty="0" smtClean="0">
                <a:latin typeface="Arial" charset="0"/>
                <a:cs typeface="Tahoma" charset="0"/>
              </a:rPr>
              <a:t>To read effectively</a:t>
            </a:r>
            <a:r>
              <a:rPr lang="en-US" sz="600" dirty="0" smtClean="0">
                <a:latin typeface="Arial" charset="0"/>
                <a:cs typeface="Tahoma" charset="0"/>
              </a:rPr>
              <a:t>, the researcher must have access to a breath and depth of the world’s high quality content</a:t>
            </a:r>
          </a:p>
          <a:p>
            <a:pPr>
              <a:lnSpc>
                <a:spcPct val="80000"/>
              </a:lnSpc>
            </a:pPr>
            <a:endParaRPr lang="en-US" sz="600" b="1" dirty="0" smtClean="0">
              <a:latin typeface="Arial" charset="0"/>
              <a:cs typeface="Tahoma" charset="0"/>
            </a:endParaRPr>
          </a:p>
          <a:p>
            <a:pPr>
              <a:lnSpc>
                <a:spcPct val="80000"/>
              </a:lnSpc>
            </a:pPr>
            <a:r>
              <a:rPr lang="en-US" sz="600" b="1" dirty="0" smtClean="0">
                <a:latin typeface="Arial" charset="0"/>
                <a:cs typeface="Tahoma" charset="0"/>
              </a:rPr>
              <a:t>To investigate</a:t>
            </a:r>
            <a:r>
              <a:rPr lang="en-US" sz="600" dirty="0" smtClean="0">
                <a:latin typeface="Arial" charset="0"/>
                <a:cs typeface="Tahoma" charset="0"/>
              </a:rPr>
              <a:t>, the researcher must have access to the field’s leading experts and authorities so that they can cite their works where appropriate</a:t>
            </a:r>
          </a:p>
          <a:p>
            <a:pPr>
              <a:lnSpc>
                <a:spcPct val="80000"/>
              </a:lnSpc>
            </a:pPr>
            <a:endParaRPr lang="en-US" sz="600" b="1" dirty="0" smtClean="0">
              <a:latin typeface="Arial" charset="0"/>
              <a:cs typeface="Tahoma" charset="0"/>
            </a:endParaRPr>
          </a:p>
          <a:p>
            <a:pPr>
              <a:lnSpc>
                <a:spcPct val="80000"/>
              </a:lnSpc>
            </a:pPr>
            <a:r>
              <a:rPr lang="en-US" sz="600" b="1" dirty="0" smtClean="0">
                <a:latin typeface="Arial" charset="0"/>
                <a:cs typeface="Tahoma" charset="0"/>
              </a:rPr>
              <a:t>To certify</a:t>
            </a:r>
            <a:r>
              <a:rPr lang="en-US" sz="600" dirty="0" smtClean="0">
                <a:latin typeface="Arial" charset="0"/>
                <a:cs typeface="Tahoma" charset="0"/>
              </a:rPr>
              <a:t>, they must have access to a pan-global and rigorous publishing process with referees to ensure the findings contribute something new and valuable</a:t>
            </a:r>
          </a:p>
          <a:p>
            <a:pPr>
              <a:lnSpc>
                <a:spcPct val="80000"/>
              </a:lnSpc>
            </a:pPr>
            <a:endParaRPr lang="en-US" sz="600" b="1" dirty="0" smtClean="0">
              <a:latin typeface="Arial" charset="0"/>
              <a:cs typeface="Tahoma" charset="0"/>
            </a:endParaRPr>
          </a:p>
          <a:p>
            <a:pPr>
              <a:lnSpc>
                <a:spcPct val="80000"/>
              </a:lnSpc>
            </a:pPr>
            <a:r>
              <a:rPr lang="en-US" sz="600" b="1" dirty="0" smtClean="0">
                <a:latin typeface="Arial" charset="0"/>
                <a:cs typeface="Tahoma" charset="0"/>
              </a:rPr>
              <a:t>To disseminate</a:t>
            </a:r>
            <a:r>
              <a:rPr lang="en-US" sz="600" dirty="0" smtClean="0">
                <a:latin typeface="Arial" charset="0"/>
                <a:cs typeface="Tahoma" charset="0"/>
              </a:rPr>
              <a:t>, they must publish in a medium that has comprehensive reach to the global scientific, technical and medical community of scholars, policy makers and industry professionals</a:t>
            </a:r>
          </a:p>
          <a:p>
            <a:pPr>
              <a:lnSpc>
                <a:spcPct val="80000"/>
              </a:lnSpc>
            </a:pPr>
            <a:endParaRPr lang="en-US" sz="600" dirty="0" smtClean="0">
              <a:latin typeface="Arial" charset="0"/>
              <a:cs typeface="Tahoma" charset="0"/>
            </a:endParaRPr>
          </a:p>
          <a:p>
            <a:pPr>
              <a:lnSpc>
                <a:spcPct val="80000"/>
              </a:lnSpc>
            </a:pPr>
            <a:r>
              <a:rPr lang="en-US" sz="600" dirty="0" smtClean="0">
                <a:latin typeface="Arial" charset="0"/>
                <a:cs typeface="Tahoma" charset="0"/>
              </a:rPr>
              <a:t>This research process can be thought of as a production wheel. As the wheel of production increases in velocity and the researchers work with better insights, efficiency and visibility, so too, does the university get closer to achieving its desired outcomes. It rests on the shoulders of the publisher to provide the very best support to accelerate the wheel.</a:t>
            </a:r>
          </a:p>
          <a:p>
            <a:pPr>
              <a:lnSpc>
                <a:spcPct val="80000"/>
              </a:lnSpc>
            </a:pPr>
            <a:endParaRPr lang="en-US" sz="600" dirty="0" smtClean="0">
              <a:latin typeface="Arial" charset="0"/>
              <a:cs typeface="Tahoma" charset="0"/>
            </a:endParaRPr>
          </a:p>
          <a:p>
            <a:pPr>
              <a:lnSpc>
                <a:spcPct val="80000"/>
              </a:lnSpc>
            </a:pPr>
            <a:r>
              <a:rPr lang="en-US" sz="600" dirty="0" err="1" smtClean="0">
                <a:latin typeface="Arial" charset="0"/>
                <a:cs typeface="Tahoma" charset="0"/>
              </a:rPr>
              <a:t>SciVerse</a:t>
            </a:r>
            <a:r>
              <a:rPr lang="en-US" sz="600" dirty="0" smtClean="0">
                <a:latin typeface="Arial" charset="0"/>
                <a:cs typeface="Tahoma" charset="0"/>
              </a:rPr>
              <a:t> ScienceDirect is the best-in-class STM platform for managing and accelerating the research process. </a:t>
            </a:r>
          </a:p>
          <a:p>
            <a:pPr>
              <a:lnSpc>
                <a:spcPct val="80000"/>
              </a:lnSpc>
            </a:pPr>
            <a:endParaRPr lang="en-US" sz="600" dirty="0" smtClean="0">
              <a:latin typeface="Arial" charset="0"/>
              <a:cs typeface="Tahoma" charset="0"/>
            </a:endParaRPr>
          </a:p>
          <a:p>
            <a:pPr>
              <a:lnSpc>
                <a:spcPct val="80000"/>
              </a:lnSpc>
            </a:pPr>
            <a:r>
              <a:rPr lang="en-US" sz="600" dirty="0" smtClean="0">
                <a:latin typeface="Arial" charset="0"/>
                <a:cs typeface="Tahoma" charset="0"/>
              </a:rPr>
              <a:t>It is best-in-class based on the key pillars of </a:t>
            </a:r>
            <a:r>
              <a:rPr lang="en-US" sz="600" b="1" dirty="0" smtClean="0">
                <a:latin typeface="Arial" charset="0"/>
                <a:cs typeface="Tahoma" charset="0"/>
              </a:rPr>
              <a:t>content coverage &amp; quality, impact, </a:t>
            </a:r>
            <a:r>
              <a:rPr lang="en-US" sz="600" dirty="0" smtClean="0">
                <a:latin typeface="Arial" charset="0"/>
                <a:cs typeface="Tahoma" charset="0"/>
              </a:rPr>
              <a:t>and</a:t>
            </a:r>
            <a:r>
              <a:rPr lang="en-US" sz="600" b="1" dirty="0" smtClean="0">
                <a:latin typeface="Arial" charset="0"/>
                <a:cs typeface="Tahoma" charset="0"/>
              </a:rPr>
              <a:t> platform innovation</a:t>
            </a:r>
            <a:r>
              <a:rPr lang="en-US" sz="600" dirty="0" smtClean="0">
                <a:latin typeface="Arial" charset="0"/>
                <a:cs typeface="Tahoma" charset="0"/>
              </a:rPr>
              <a:t>.</a:t>
            </a:r>
          </a:p>
          <a:p>
            <a:pPr>
              <a:lnSpc>
                <a:spcPct val="80000"/>
              </a:lnSpc>
            </a:pPr>
            <a:endParaRPr lang="en-US" sz="600" dirty="0" smtClean="0">
              <a:latin typeface="Arial" charset="0"/>
              <a:cs typeface="Tahoma" charset="0"/>
            </a:endParaRPr>
          </a:p>
          <a:p>
            <a:pPr>
              <a:lnSpc>
                <a:spcPct val="80000"/>
              </a:lnSpc>
            </a:pPr>
            <a:r>
              <a:rPr lang="en-US" sz="600" dirty="0" smtClean="0">
                <a:latin typeface="Arial" charset="0"/>
                <a:cs typeface="Tahoma" charset="0"/>
              </a:rPr>
              <a:t>We will now present you with a body of evidence to illustrate </a:t>
            </a:r>
            <a:r>
              <a:rPr lang="en-US" sz="600" dirty="0" err="1" smtClean="0">
                <a:latin typeface="Arial" charset="0"/>
                <a:cs typeface="Tahoma" charset="0"/>
              </a:rPr>
              <a:t>ScienceDirect’s</a:t>
            </a:r>
            <a:r>
              <a:rPr lang="en-US" sz="600" dirty="0" smtClean="0">
                <a:latin typeface="Arial" charset="0"/>
                <a:cs typeface="Tahoma" charset="0"/>
              </a:rPr>
              <a:t> best-in-class position.</a:t>
            </a:r>
          </a:p>
          <a:p>
            <a:pPr>
              <a:lnSpc>
                <a:spcPct val="80000"/>
              </a:lnSpc>
            </a:pPr>
            <a:endParaRPr lang="en-US" sz="600" dirty="0" smtClean="0">
              <a:latin typeface="Arial" charset="0"/>
              <a:cs typeface="Tahoma" charset="0"/>
            </a:endParaRPr>
          </a:p>
          <a:p>
            <a:pPr>
              <a:lnSpc>
                <a:spcPct val="80000"/>
              </a:lnSpc>
            </a:pPr>
            <a:r>
              <a:rPr lang="en-US" sz="600" dirty="0" smtClean="0">
                <a:latin typeface="Arial" charset="0"/>
                <a:cs typeface="Tahoma" charset="0"/>
              </a:rPr>
              <a:t>We will show you how ScienceDirect has already supported your university and community members in achieving key objectives to date. </a:t>
            </a:r>
          </a:p>
          <a:p>
            <a:pPr>
              <a:lnSpc>
                <a:spcPct val="80000"/>
              </a:lnSpc>
            </a:pPr>
            <a:endParaRPr lang="en-US" sz="600" dirty="0" smtClean="0">
              <a:latin typeface="Arial" charset="0"/>
              <a:cs typeface="Tahoma" charset="0"/>
            </a:endParaRPr>
          </a:p>
          <a:p>
            <a:pPr>
              <a:lnSpc>
                <a:spcPct val="80000"/>
              </a:lnSpc>
            </a:pPr>
            <a:r>
              <a:rPr lang="en-US" sz="600" dirty="0" smtClean="0">
                <a:latin typeface="Arial" charset="0"/>
                <a:cs typeface="Tahoma" charset="0"/>
              </a:rPr>
              <a:t>At the end, we hope to leave you with confidence to believe that ScienceDirect can be the trusted, preferred platform on which to build your strategies and goals for success going forward.</a:t>
            </a:r>
          </a:p>
          <a:p>
            <a:pPr eaLnBrk="1">
              <a:lnSpc>
                <a:spcPct val="80000"/>
              </a:lnSpc>
              <a:spcBef>
                <a:spcPct val="0"/>
              </a:spcBef>
            </a:pPr>
            <a:endParaRPr lang="en-US" sz="600" dirty="0" smtClean="0">
              <a:solidFill>
                <a:srgbClr val="000000"/>
              </a:solidFill>
              <a:latin typeface="Arial" charset="0"/>
              <a:cs typeface="Tahoma" charset="0"/>
            </a:endParaRPr>
          </a:p>
          <a:p>
            <a:pPr>
              <a:lnSpc>
                <a:spcPct val="80000"/>
              </a:lnSpc>
            </a:pPr>
            <a:endParaRPr lang="en-US" sz="600" dirty="0" smtClean="0">
              <a:latin typeface="Times New Roman" charset="0"/>
            </a:endParaRPr>
          </a:p>
        </p:txBody>
      </p:sp>
      <p:sp>
        <p:nvSpPr>
          <p:cNvPr id="162820" name="Slide Number Placeholder 3"/>
          <p:cNvSpPr>
            <a:spLocks noGrp="1"/>
          </p:cNvSpPr>
          <p:nvPr>
            <p:ph type="sldNum" sz="quarter" idx="5"/>
          </p:nvPr>
        </p:nvSpPr>
        <p:spPr>
          <a:noFill/>
        </p:spPr>
        <p:txBody>
          <a:bodyPr/>
          <a:lstStyle/>
          <a:p>
            <a:fld id="{D7605CB9-EE77-4290-87DC-D356987D22C4}" type="slidenum">
              <a:rPr lang="en-GB"/>
              <a:pPr/>
              <a:t>6</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5" name="Shape 6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8" name="Shape 1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12539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3077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8" name="Shape 13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you’re a member of a private Mendeley Group, you can view the full text of papers, and collaboratively annotate and highlight documents. Mendeley automatically assigns a different color to each collaborator, so it’s easy to see who highlighted what, and who made which annotation. After you’ve worked on a paper, be sure to click ‘sync’ in your Mendeley library, so that your changes are sent back to the server for your fellow group members to see.</a:t>
            </a:r>
            <a:endParaRPr lang="en-GB" dirty="0" smtClean="0"/>
          </a:p>
          <a:p>
            <a:endParaRPr lang="en-US" dirty="0"/>
          </a:p>
        </p:txBody>
      </p:sp>
      <p:sp>
        <p:nvSpPr>
          <p:cNvPr id="4" name="Slide Number Placeholder 3"/>
          <p:cNvSpPr>
            <a:spLocks noGrp="1"/>
          </p:cNvSpPr>
          <p:nvPr>
            <p:ph type="sldNum" sz="quarter" idx="10"/>
          </p:nvPr>
        </p:nvSpPr>
        <p:spPr/>
        <p:txBody>
          <a:bodyPr/>
          <a:lstStyle/>
          <a:p>
            <a:fld id="{D0F54C79-F60E-1D4E-B07D-21C57E959240}" type="slidenum">
              <a:rPr lang="en-US" smtClean="0"/>
              <a:t>75</a:t>
            </a:fld>
            <a:endParaRPr lang="en-US"/>
          </a:p>
        </p:txBody>
      </p:sp>
    </p:spTree>
    <p:extLst>
      <p:ext uri="{BB962C8B-B14F-4D97-AF65-F5344CB8AC3E}">
        <p14:creationId xmlns:p14="http://schemas.microsoft.com/office/powerpoint/2010/main" val="3507258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7388"/>
            <a:ext cx="4568825" cy="34258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buClr>
                <a:srgbClr val="800080"/>
              </a:buClr>
              <a:defRPr/>
            </a:pPr>
            <a:fld id="{84924A3C-0930-45F6-B937-79F1D5E2F2C6}" type="slidenum">
              <a:rPr lang="en-GB" smtClean="0">
                <a:solidFill>
                  <a:prstClr val="black"/>
                </a:solidFill>
              </a:rPr>
              <a:pPr>
                <a:buClr>
                  <a:srgbClr val="800080"/>
                </a:buClr>
                <a:defRPr/>
              </a:pPr>
              <a:t>7</a:t>
            </a:fld>
            <a:endParaRPr lang="en-GB" dirty="0">
              <a:solidFill>
                <a:prstClr val="black"/>
              </a:solidFill>
            </a:endParaRPr>
          </a:p>
        </p:txBody>
      </p:sp>
    </p:spTree>
    <p:extLst>
      <p:ext uri="{BB962C8B-B14F-4D97-AF65-F5344CB8AC3E}">
        <p14:creationId xmlns:p14="http://schemas.microsoft.com/office/powerpoint/2010/main" val="19639971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4" name="Shape 16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SciVal’s integrated modular platform allows you to configure, visualize and export information according to your specific institution’s needs and preferences, so that you can benchmark with meaning and accuracy to better understand your institution’s position relative to your peers, as well as global and domestic standards.</a:t>
            </a:r>
          </a:p>
        </p:txBody>
      </p:sp>
      <p:sp>
        <p:nvSpPr>
          <p:cNvPr id="4" name="Slide Number Placeholder 3"/>
          <p:cNvSpPr>
            <a:spLocks noGrp="1"/>
          </p:cNvSpPr>
          <p:nvPr>
            <p:ph type="sldNum" sz="quarter" idx="5"/>
          </p:nvPr>
        </p:nvSpPr>
        <p:spPr/>
        <p:txBody>
          <a:bodyPr/>
          <a:lstStyle/>
          <a:p>
            <a:pPr>
              <a:defRPr/>
            </a:pPr>
            <a:fld id="{EF90ACDE-1E21-4BAC-9B61-1530A5C14D6A}" type="slidenum">
              <a:rPr lang="en-US" smtClean="0">
                <a:solidFill>
                  <a:prstClr val="black"/>
                </a:solidFill>
              </a:rPr>
              <a:pPr>
                <a:defRPr/>
              </a:pPr>
              <a:t>79</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SciVal’s integrated modular platform allows you to configure, visualize and export information according to your specific institution’s needs and preferences, so that you can benchmark with meaning and accuracy to better understand your institution’s position relative to your peers, as well as global and domestic standards.</a:t>
            </a:r>
          </a:p>
        </p:txBody>
      </p:sp>
      <p:sp>
        <p:nvSpPr>
          <p:cNvPr id="4" name="Slide Number Placeholder 3"/>
          <p:cNvSpPr>
            <a:spLocks noGrp="1"/>
          </p:cNvSpPr>
          <p:nvPr>
            <p:ph type="sldNum" sz="quarter" idx="5"/>
          </p:nvPr>
        </p:nvSpPr>
        <p:spPr/>
        <p:txBody>
          <a:bodyPr/>
          <a:lstStyle/>
          <a:p>
            <a:pPr>
              <a:defRPr/>
            </a:pPr>
            <a:fld id="{EF90ACDE-1E21-4BAC-9B61-1530A5C14D6A}" type="slidenum">
              <a:rPr lang="en-US" smtClean="0">
                <a:solidFill>
                  <a:prstClr val="black"/>
                </a:solidFill>
              </a:rPr>
              <a:pPr>
                <a:defRPr/>
              </a:pPr>
              <a:t>81</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cs typeface="Arial" charset="0"/>
              </a:rPr>
              <a:t>ScienceDirect is much more than a document repository for full-text journals and books:  It is a sophisticated online research tool, providing insights, answers and ideas that help you take your  work to the next level.</a:t>
            </a:r>
            <a:endParaRPr lang="ru-RU" altLang="en-US" dirty="0" smtClean="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altLang="en-US" smtClean="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kumimoji="0" lang="ru-RU" altLang="en-US" smtClean="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kumimoji="0" lang="ru-RU" altLang="en-US" dirty="0" smtClean="0">
                <a:cs typeface="Arial" charset="0"/>
              </a:rPr>
              <a:t>Вся</a:t>
            </a:r>
            <a:r>
              <a:rPr kumimoji="0" lang="ru-RU" altLang="en-US" baseline="0" dirty="0" smtClean="0">
                <a:cs typeface="Arial" charset="0"/>
              </a:rPr>
              <a:t> реферетативная информация о журналах и книгах </a:t>
            </a:r>
            <a:r>
              <a:rPr kumimoji="0" lang="en-GB" altLang="en-US" baseline="0" dirty="0" smtClean="0">
                <a:cs typeface="Arial" charset="0"/>
              </a:rPr>
              <a:t>Elsevier </a:t>
            </a:r>
            <a:r>
              <a:rPr kumimoji="0" lang="ru-RU" altLang="en-US" baseline="0" dirty="0" smtClean="0">
                <a:cs typeface="Arial" charset="0"/>
              </a:rPr>
              <a:t>доступна в открытом доступе на сайте </a:t>
            </a:r>
            <a:r>
              <a:rPr kumimoji="0" lang="en-GB" altLang="en-US" baseline="0" dirty="0" smtClean="0">
                <a:cs typeface="Arial" charset="0"/>
              </a:rPr>
              <a:t>www.sciencedirect.com</a:t>
            </a:r>
            <a:endParaRPr kumimoji="0" lang="ru-RU" altLang="en-US" dirty="0" smtClean="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smtClean="0"/>
              <a:t>Поисковые</a:t>
            </a:r>
            <a:r>
              <a:rPr lang="ru-RU" baseline="0" dirty="0" smtClean="0"/>
              <a:t> инструменты </a:t>
            </a:r>
            <a:r>
              <a:rPr lang="en-GB" baseline="0" dirty="0" smtClean="0"/>
              <a:t>ScienceDirect </a:t>
            </a:r>
            <a:r>
              <a:rPr lang="ru-RU" baseline="0" dirty="0" smtClean="0"/>
              <a:t>охватывают все материалы </a:t>
            </a:r>
            <a:r>
              <a:rPr lang="en-GB" baseline="0" dirty="0" smtClean="0"/>
              <a:t>Elsevier </a:t>
            </a:r>
            <a:r>
              <a:rPr lang="ru-RU" baseline="0" dirty="0" smtClean="0"/>
              <a:t>и позволяют найти необходимый научный контент независимо от того, в каком издании он был опубликован.</a:t>
            </a:r>
            <a:endParaRPr lang="en-US" dirty="0"/>
          </a:p>
        </p:txBody>
      </p:sp>
      <p:sp>
        <p:nvSpPr>
          <p:cNvPr id="4" name="Slide Number Placeholder 3"/>
          <p:cNvSpPr>
            <a:spLocks noGrp="1"/>
          </p:cNvSpPr>
          <p:nvPr>
            <p:ph type="sldNum" sz="quarter" idx="10"/>
          </p:nvPr>
        </p:nvSpPr>
        <p:spPr/>
        <p:txBody>
          <a:bodyPr/>
          <a:lstStyle/>
          <a:p>
            <a:fld id="{4FCC6B37-F2B8-4282-8438-1BD041CCB29F}" type="slidenum">
              <a:rPr lang="en-US" smtClean="0"/>
              <a:t>13</a:t>
            </a:fld>
            <a:endParaRPr lang="en-US"/>
          </a:p>
        </p:txBody>
      </p:sp>
    </p:spTree>
    <p:extLst>
      <p:ext uri="{BB962C8B-B14F-4D97-AF65-F5344CB8AC3E}">
        <p14:creationId xmlns:p14="http://schemas.microsoft.com/office/powerpoint/2010/main" val="13076605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Main Title Slide">
    <p:spTree>
      <p:nvGrpSpPr>
        <p:cNvPr id="1" name=""/>
        <p:cNvGrpSpPr/>
        <p:nvPr/>
      </p:nvGrpSpPr>
      <p:grpSpPr>
        <a:xfrm>
          <a:off x="0" y="0"/>
          <a:ext cx="0" cy="0"/>
          <a:chOff x="0" y="0"/>
          <a:chExt cx="0" cy="0"/>
        </a:xfrm>
      </p:grpSpPr>
      <p:sp>
        <p:nvSpPr>
          <p:cNvPr id="11" name="Rectangle 10"/>
          <p:cNvSpPr/>
          <p:nvPr/>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21072" y="1334264"/>
            <a:ext cx="2304488" cy="5096698"/>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2598" y="1215024"/>
            <a:ext cx="2209588" cy="4836526"/>
          </a:xfrm>
          <a:prstGeom prst="rect">
            <a:avLst/>
          </a:prstGeom>
        </p:spPr>
      </p:pic>
      <p:sp>
        <p:nvSpPr>
          <p:cNvPr id="18" name="Rectangle 17"/>
          <p:cNvSpPr/>
          <p:nvPr/>
        </p:nvSpPr>
        <p:spPr>
          <a:xfrm>
            <a:off x="6842031" y="1215024"/>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7" name="Picture 3" descr="Elsevier_W_Research_Information_1b_aw.eps"/>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7" hasCustomPrompt="1"/>
          </p:nvPr>
        </p:nvSpPr>
        <p:spPr>
          <a:xfrm>
            <a:off x="257175" y="4709826"/>
            <a:ext cx="5483225" cy="527050"/>
          </a:xfrm>
          <a:prstGeom prst="rect">
            <a:avLst/>
          </a:prstGeom>
        </p:spPr>
        <p:txBody>
          <a:bodyPr>
            <a:normAutofit/>
          </a:bodyPr>
          <a:lstStyle>
            <a:lvl1pPr marL="0" indent="0">
              <a:buNone/>
              <a:defRPr sz="2000"/>
            </a:lvl1pPr>
          </a:lstStyle>
          <a:p>
            <a:pPr lvl="0"/>
            <a:r>
              <a:rPr lang="en-US" dirty="0" smtClean="0"/>
              <a:t>Click to add author’s name and job title</a:t>
            </a:r>
            <a:endParaRPr lang="en-GB" dirty="0"/>
          </a:p>
        </p:txBody>
      </p:sp>
      <p:sp>
        <p:nvSpPr>
          <p:cNvPr id="13" name="Rectangle 12"/>
          <p:cNvSpPr/>
          <p:nvPr/>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sp>
        <p:nvSpPr>
          <p:cNvPr id="15" name="Title 1"/>
          <p:cNvSpPr>
            <a:spLocks noGrp="1"/>
          </p:cNvSpPr>
          <p:nvPr>
            <p:ph type="ctrTitle"/>
          </p:nvPr>
        </p:nvSpPr>
        <p:spPr>
          <a:xfrm>
            <a:off x="257174" y="2781300"/>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GB" dirty="0" smtClean="0"/>
              <a:t>Click to edit</a:t>
            </a:r>
            <a:endParaRPr lang="en-US" dirty="0"/>
          </a:p>
        </p:txBody>
      </p:sp>
      <p:sp>
        <p:nvSpPr>
          <p:cNvPr id="2" name="Rectangle 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8" hasCustomPrompt="1"/>
          </p:nvPr>
        </p:nvSpPr>
        <p:spPr>
          <a:xfrm>
            <a:off x="257175" y="5303344"/>
            <a:ext cx="3508375" cy="440748"/>
          </a:xfrm>
          <a:prstGeom prst="rect">
            <a:avLst/>
          </a:prstGeom>
        </p:spPr>
        <p:txBody>
          <a:bodyPr/>
          <a:lstStyle>
            <a:lvl1pPr marL="0" indent="0">
              <a:buNone/>
              <a:defRPr sz="1400" b="0"/>
            </a:lvl1pPr>
          </a:lstStyle>
          <a:p>
            <a:pPr lvl="0"/>
            <a:r>
              <a:rPr lang="en-US" dirty="0" smtClean="0"/>
              <a:t>Click to add date</a:t>
            </a:r>
          </a:p>
        </p:txBody>
      </p:sp>
    </p:spTree>
    <p:extLst>
      <p:ext uri="{BB962C8B-B14F-4D97-AF65-F5344CB8AC3E}">
        <p14:creationId xmlns:p14="http://schemas.microsoft.com/office/powerpoint/2010/main" val="407431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Section Header 5">
    <p:spTree>
      <p:nvGrpSpPr>
        <p:cNvPr id="1" name=""/>
        <p:cNvGrpSpPr/>
        <p:nvPr/>
      </p:nvGrpSpPr>
      <p:grpSpPr>
        <a:xfrm>
          <a:off x="0" y="0"/>
          <a:ext cx="0" cy="0"/>
          <a:chOff x="0" y="0"/>
          <a:chExt cx="0" cy="0"/>
        </a:xfrm>
      </p:grpSpPr>
      <p:sp>
        <p:nvSpPr>
          <p:cNvPr id="6" name="Rectangle 5"/>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9500" y="2658533"/>
            <a:ext cx="1714500" cy="1714500"/>
          </a:xfrm>
          <a:prstGeom prst="rect">
            <a:avLst/>
          </a:prstGeom>
        </p:spPr>
      </p:pic>
      <p:pic>
        <p:nvPicPr>
          <p:cNvPr id="7" name="Picture 1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175014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Section header 2">
    <p:spTree>
      <p:nvGrpSpPr>
        <p:cNvPr id="1" name=""/>
        <p:cNvGrpSpPr/>
        <p:nvPr/>
      </p:nvGrpSpPr>
      <p:grpSpPr>
        <a:xfrm>
          <a:off x="0" y="0"/>
          <a:ext cx="0" cy="0"/>
          <a:chOff x="0" y="0"/>
          <a:chExt cx="0" cy="0"/>
        </a:xfrm>
      </p:grpSpPr>
      <p:sp>
        <p:nvSpPr>
          <p:cNvPr id="7" name="Rectangle 6"/>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463" y="-8313"/>
            <a:ext cx="6866313" cy="6866313"/>
          </a:xfrm>
          <a:prstGeom prst="rect">
            <a:avLst/>
          </a:prstGeom>
        </p:spPr>
      </p:pic>
      <p:sp>
        <p:nvSpPr>
          <p:cNvPr id="8" name="Rectangle 7"/>
          <p:cNvSpPr/>
          <p:nvPr/>
        </p:nvSpPr>
        <p:spPr>
          <a:xfrm>
            <a:off x="-17462" y="2658533"/>
            <a:ext cx="916146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p:cNvPicPr>
          <p:nvPr/>
        </p:nvPicPr>
        <p:blipFill>
          <a:blip r:embed="rId3" cstate="screen">
            <a:extLst>
              <a:ext uri="{28A0092B-C50C-407E-A947-70E740481C1C}">
                <a14:useLocalDpi xmlns:a14="http://schemas.microsoft.com/office/drawing/2010/main"/>
              </a:ext>
            </a:extLst>
          </a:blip>
          <a:stretch>
            <a:fillRect/>
          </a:stretch>
        </p:blipFill>
        <p:spPr>
          <a:xfrm>
            <a:off x="7444800" y="2658534"/>
            <a:ext cx="1717200" cy="1717200"/>
          </a:xfrm>
          <a:prstGeom prst="rect">
            <a:avLst/>
          </a:prstGeom>
        </p:spPr>
      </p:pic>
      <p:pic>
        <p:nvPicPr>
          <p:cNvPr id="9"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362008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ie only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703507" cy="593559"/>
          </a:xfrm>
          <a:prstGeom prst="rect">
            <a:avLst/>
          </a:prstGeom>
        </p:spPr>
        <p:txBody>
          <a:bodyPr/>
          <a:lstStyle>
            <a:lvl1pPr>
              <a:defRPr sz="2400" b="1"/>
            </a:lvl1pPr>
          </a:lstStyle>
          <a:p>
            <a:r>
              <a:rPr lang="en-US" dirty="0" smtClean="0"/>
              <a:t>Click to edit title</a:t>
            </a:r>
            <a:endParaRPr lang="en-US" dirty="0"/>
          </a:p>
        </p:txBody>
      </p:sp>
    </p:spTree>
    <p:extLst>
      <p:ext uri="{BB962C8B-B14F-4D97-AF65-F5344CB8AC3E}">
        <p14:creationId xmlns:p14="http://schemas.microsoft.com/office/powerpoint/2010/main" val="2762270800"/>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nchorCtr="0"/>
          <a:lstStyle>
            <a:lvl1pPr>
              <a:defRPr b="1" cap="all" baseline="0">
                <a:solidFill>
                  <a:srgbClr val="006366"/>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83568" y="3620616"/>
            <a:ext cx="6400800" cy="1752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6" name="Slide Number Placeholder 5"/>
          <p:cNvSpPr>
            <a:spLocks noGrp="1"/>
          </p:cNvSpPr>
          <p:nvPr>
            <p:ph type="sldNum" sz="quarter" idx="12"/>
          </p:nvPr>
        </p:nvSpPr>
        <p:spPr>
          <a:xfrm>
            <a:off x="8244408" y="6448251"/>
            <a:ext cx="941982" cy="365125"/>
          </a:xfrm>
          <a:prstGeom prst="rect">
            <a:avLst/>
          </a:prstGeom>
        </p:spPr>
        <p:txBody>
          <a:bodyPr/>
          <a:lstStyle/>
          <a:p>
            <a:fld id="{6FF143CE-B2F2-4E10-8847-F2E300A111D7}" type="slidenum">
              <a:rPr lang="en-US" smtClean="0"/>
              <a:t>‹#›</a:t>
            </a:fld>
            <a:endParaRPr lang="en-US"/>
          </a:p>
        </p:txBody>
      </p:sp>
      <p:sp>
        <p:nvSpPr>
          <p:cNvPr id="14" name="Footer Placeholder 4"/>
          <p:cNvSpPr>
            <a:spLocks noGrp="1"/>
          </p:cNvSpPr>
          <p:nvPr>
            <p:ph type="ftr" sz="quarter" idx="3"/>
          </p:nvPr>
        </p:nvSpPr>
        <p:spPr>
          <a:xfrm>
            <a:off x="3124200" y="6376243"/>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80673208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a:xfrm>
            <a:off x="6248400" y="6607175"/>
            <a:ext cx="2743200" cy="228600"/>
          </a:xfrm>
          <a:prstGeom prst="rect">
            <a:avLst/>
          </a:prstGeom>
        </p:spPr>
        <p:txBody>
          <a:bodyPr/>
          <a:lstStyle>
            <a:lvl1pPr>
              <a:defRPr/>
            </a:lvl1pPr>
          </a:lstStyle>
          <a:p>
            <a:fld id="{0AF27DF4-46BF-4F88-973A-71087C982361}" type="slidenum">
              <a:rPr lang="en-GB" smtClean="0"/>
              <a:t>‹#›</a:t>
            </a:fld>
            <a:endParaRPr lang="en-GB"/>
          </a:p>
        </p:txBody>
      </p:sp>
    </p:spTree>
    <p:extLst>
      <p:ext uri="{BB962C8B-B14F-4D97-AF65-F5344CB8AC3E}">
        <p14:creationId xmlns:p14="http://schemas.microsoft.com/office/powerpoint/2010/main" val="107028938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7624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244408" y="6448251"/>
            <a:ext cx="941982" cy="365125"/>
          </a:xfrm>
          <a:prstGeom prst="rect">
            <a:avLst/>
          </a:prstGeom>
        </p:spPr>
        <p:txBody>
          <a:bodyPr/>
          <a:lstStyle/>
          <a:p>
            <a:fld id="{6FF143CE-B2F2-4E10-8847-F2E300A111D7}" type="slidenum">
              <a:rPr lang="en-US" smtClean="0"/>
              <a:t>‹#›</a:t>
            </a:fld>
            <a:endParaRPr lang="en-US"/>
          </a:p>
        </p:txBody>
      </p:sp>
      <p:sp>
        <p:nvSpPr>
          <p:cNvPr id="9" name="Title Placeholder 1"/>
          <p:cNvSpPr>
            <a:spLocks noGrp="1"/>
          </p:cNvSpPr>
          <p:nvPr>
            <p:ph type="title"/>
          </p:nvPr>
        </p:nvSpPr>
        <p:spPr>
          <a:xfrm>
            <a:off x="446856" y="274638"/>
            <a:ext cx="8229600" cy="562074"/>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328611178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72440" y="362585"/>
            <a:ext cx="7772400" cy="1080135"/>
          </a:xfrm>
          <a:prstGeom prst="rect">
            <a:avLst/>
          </a:prstGeom>
        </p:spPr>
        <p:txBody>
          <a:bodyPr/>
          <a:lstStyle>
            <a:lvl1pPr algn="l">
              <a:defRPr sz="2400" b="1">
                <a:solidFill>
                  <a:schemeClr val="tx1">
                    <a:lumMod val="90000"/>
                    <a:lumOff val="10000"/>
                  </a:schemeClr>
                </a:solidFill>
                <a:latin typeface="Helvetica"/>
                <a:cs typeface="Helvetica"/>
              </a:defRPr>
            </a:lvl1pPr>
          </a:lstStyle>
          <a:p>
            <a:r>
              <a:rPr lang="en-US" smtClean="0"/>
              <a:t>Click to edit Master title style</a:t>
            </a:r>
            <a:endParaRPr lang="en-US"/>
          </a:p>
        </p:txBody>
      </p:sp>
      <p:pic>
        <p:nvPicPr>
          <p:cNvPr id="7" name="Picture 6" descr="elsevier-orange-logo.jpg"/>
          <p:cNvPicPr>
            <a:picLocks noChangeAspect="1"/>
          </p:cNvPicPr>
          <p:nvPr userDrawn="1"/>
        </p:nvPicPr>
        <p:blipFill>
          <a:blip r:embed="rId3" cstate="print"/>
          <a:stretch>
            <a:fillRect/>
          </a:stretch>
        </p:blipFill>
        <p:spPr>
          <a:xfrm>
            <a:off x="7303008" y="384556"/>
            <a:ext cx="1840992" cy="338328"/>
          </a:xfrm>
          <a:prstGeom prst="rect">
            <a:avLst/>
          </a:prstGeom>
        </p:spPr>
      </p:pic>
    </p:spTree>
    <p:extLst>
      <p:ext uri="{BB962C8B-B14F-4D97-AF65-F5344CB8AC3E}">
        <p14:creationId xmlns:p14="http://schemas.microsoft.com/office/powerpoint/2010/main" val="3970098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534400" cy="6858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533400" y="1295400"/>
            <a:ext cx="7315200" cy="4724400"/>
          </a:xfrm>
        </p:spPr>
        <p:txBody>
          <a:bodyPr/>
          <a:lstStyle/>
          <a:p>
            <a:pPr lvl="0"/>
            <a:endParaRPr lang="en-GB" noProof="0" smtClean="0"/>
          </a:p>
        </p:txBody>
      </p:sp>
      <p:sp>
        <p:nvSpPr>
          <p:cNvPr id="4" name="Rectangle 19"/>
          <p:cNvSpPr>
            <a:spLocks noGrp="1" noChangeArrowheads="1"/>
          </p:cNvSpPr>
          <p:nvPr>
            <p:ph type="ftr" sz="quarter" idx="10"/>
          </p:nvPr>
        </p:nvSpPr>
        <p:spPr>
          <a:xfrm>
            <a:off x="685800" y="6400800"/>
            <a:ext cx="5334000" cy="381000"/>
          </a:xfrm>
          <a:prstGeom prst="rect">
            <a:avLst/>
          </a:prstGeom>
          <a:ln/>
        </p:spPr>
        <p:txBody>
          <a:bodyPr/>
          <a:lstStyle>
            <a:lvl1pPr>
              <a:defRPr/>
            </a:lvl1pPr>
          </a:lstStyle>
          <a:p>
            <a:pPr>
              <a:defRPr/>
            </a:pPr>
            <a:endParaRPr lang="en-GB"/>
          </a:p>
        </p:txBody>
      </p:sp>
    </p:spTree>
    <p:extLst>
      <p:ext uri="{BB962C8B-B14F-4D97-AF65-F5344CB8AC3E}">
        <p14:creationId xmlns:p14="http://schemas.microsoft.com/office/powerpoint/2010/main" val="36506683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4" name="Slide Number Placeholder 4"/>
          <p:cNvSpPr>
            <a:spLocks noGrp="1"/>
          </p:cNvSpPr>
          <p:nvPr>
            <p:ph type="sldNum" sz="quarter" idx="10"/>
          </p:nvPr>
        </p:nvSpPr>
        <p:spPr>
          <a:xfrm>
            <a:off x="1115616" y="6356350"/>
            <a:ext cx="504056" cy="365125"/>
          </a:xfrm>
          <a:prstGeom prst="rect">
            <a:avLst/>
          </a:prstGeom>
        </p:spPr>
        <p:txBody>
          <a:bodyPr/>
          <a:lstStyle>
            <a:lvl1pPr>
              <a:defRPr/>
            </a:lvl1pPr>
          </a:lstStyle>
          <a:p>
            <a:pPr>
              <a:defRPr/>
            </a:pPr>
            <a:fld id="{51B67CC9-4236-444D-885F-1212E53D7AE5}" type="slidenum">
              <a:rPr lang="en-GB"/>
              <a:pPr>
                <a:defRPr/>
              </a:pPr>
              <a:t>‹#›</a:t>
            </a:fld>
            <a:endParaRPr lang="en-GB"/>
          </a:p>
        </p:txBody>
      </p:sp>
    </p:spTree>
    <p:extLst>
      <p:ext uri="{BB962C8B-B14F-4D97-AF65-F5344CB8AC3E}">
        <p14:creationId xmlns:p14="http://schemas.microsoft.com/office/powerpoint/2010/main" val="4284824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1" name="Date Placeholder 10"/>
          <p:cNvSpPr>
            <a:spLocks noGrp="1"/>
          </p:cNvSpPr>
          <p:nvPr>
            <p:ph type="dt" sz="half" idx="10"/>
          </p:nvPr>
        </p:nvSpPr>
        <p:spPr>
          <a:xfrm>
            <a:off x="457200" y="6356350"/>
            <a:ext cx="2133600" cy="365125"/>
          </a:xfrm>
          <a:prstGeom prst="rect">
            <a:avLst/>
          </a:prstGeom>
        </p:spPr>
        <p:txBody>
          <a:bodyPr/>
          <a:lstStyle/>
          <a:p>
            <a:pPr fontAlgn="base">
              <a:spcBef>
                <a:spcPct val="0"/>
              </a:spcBef>
              <a:spcAft>
                <a:spcPct val="0"/>
              </a:spcAft>
            </a:pPr>
            <a:fld id="{83B19C37-8DE2-4976-85C3-15CDD1BDF318}" type="datetime1">
              <a:rPr lang="en-US">
                <a:solidFill>
                  <a:srgbClr val="53565A"/>
                </a:solidFill>
              </a:rPr>
              <a:pPr fontAlgn="base">
                <a:spcBef>
                  <a:spcPct val="0"/>
                </a:spcBef>
                <a:spcAft>
                  <a:spcPct val="0"/>
                </a:spcAft>
              </a:pPr>
              <a:t>10/30/2015</a:t>
            </a:fld>
            <a:endParaRPr lang="en-US" dirty="0">
              <a:solidFill>
                <a:srgbClr val="53565A"/>
              </a:solidFill>
            </a:endParaRPr>
          </a:p>
        </p:txBody>
      </p:sp>
      <p:sp>
        <p:nvSpPr>
          <p:cNvPr id="12" name="Footer Placeholder 11"/>
          <p:cNvSpPr>
            <a:spLocks noGrp="1"/>
          </p:cNvSpPr>
          <p:nvPr>
            <p:ph type="ftr" sz="quarter" idx="11"/>
          </p:nvPr>
        </p:nvSpPr>
        <p:spPr>
          <a:xfrm>
            <a:off x="3124200" y="6356350"/>
            <a:ext cx="2895600" cy="365125"/>
          </a:xfrm>
          <a:prstGeom prst="rect">
            <a:avLst/>
          </a:prstGeom>
        </p:spPr>
        <p:txBody>
          <a:bodyPr/>
          <a:lstStyle/>
          <a:p>
            <a:pPr fontAlgn="base">
              <a:spcBef>
                <a:spcPct val="0"/>
              </a:spcBef>
              <a:spcAft>
                <a:spcPct val="0"/>
              </a:spcAft>
            </a:pPr>
            <a:endParaRPr lang="en-US" dirty="0">
              <a:solidFill>
                <a:srgbClr val="53565A"/>
              </a:solidFill>
            </a:endParaRPr>
          </a:p>
        </p:txBody>
      </p:sp>
      <p:sp>
        <p:nvSpPr>
          <p:cNvPr id="13" name="Slide Number Placeholder 12"/>
          <p:cNvSpPr>
            <a:spLocks noGrp="1"/>
          </p:cNvSpPr>
          <p:nvPr>
            <p:ph type="sldNum" sz="quarter" idx="12"/>
          </p:nvPr>
        </p:nvSpPr>
        <p:spPr>
          <a:xfrm>
            <a:off x="8548008" y="60333"/>
            <a:ext cx="457200" cy="327933"/>
          </a:xfrm>
          <a:prstGeom prst="rect">
            <a:avLst/>
          </a:prstGeom>
        </p:spPr>
        <p:txBody>
          <a:bodyPr/>
          <a:lstStyle/>
          <a:p>
            <a:pPr fontAlgn="base">
              <a:spcBef>
                <a:spcPct val="0"/>
              </a:spcBef>
              <a:spcAft>
                <a:spcPct val="0"/>
              </a:spcAft>
            </a:pPr>
            <a:fld id="{FCADCB76-81E2-42D3-8EC2-6C52E0F8FC0C}" type="slidenum">
              <a:rPr lang="en-US" smtClean="0">
                <a:solidFill>
                  <a:srgbClr val="FFFFFF"/>
                </a:solidFill>
              </a:rPr>
              <a:pPr fontAlgn="base">
                <a:spcBef>
                  <a:spcPct val="0"/>
                </a:spcBef>
                <a:spcAft>
                  <a:spcPct val="0"/>
                </a:spcAft>
              </a:pPr>
              <a:t>‹#›</a:t>
            </a:fld>
            <a:endParaRPr lang="en-US" dirty="0">
              <a:solidFill>
                <a:srgbClr val="FFFFFF"/>
              </a:solidFill>
            </a:endParaRPr>
          </a:p>
        </p:txBody>
      </p:sp>
      <p:sp>
        <p:nvSpPr>
          <p:cNvPr id="7" name="Title 1"/>
          <p:cNvSpPr>
            <a:spLocks noGrp="1"/>
          </p:cNvSpPr>
          <p:nvPr>
            <p:ph type="title"/>
          </p:nvPr>
        </p:nvSpPr>
        <p:spPr>
          <a:xfrm>
            <a:off x="228600" y="299250"/>
            <a:ext cx="8686800" cy="850106"/>
          </a:xfrm>
        </p:spPr>
        <p:txBody>
          <a:bodyPr lIns="0" tIns="0" rIns="0" bIns="0"/>
          <a:lstStyle>
            <a:lvl1pPr>
              <a:defRPr sz="2800"/>
            </a:lvl1pPr>
          </a:lstStyle>
          <a:p>
            <a:r>
              <a:rPr lang="en-US" dirty="0" smtClean="0"/>
              <a:t>Click to edit Master title style</a:t>
            </a:r>
            <a:endParaRPr lang="en-US" dirty="0"/>
          </a:p>
        </p:txBody>
      </p:sp>
    </p:spTree>
    <p:extLst>
      <p:ext uri="{BB962C8B-B14F-4D97-AF65-F5344CB8AC3E}">
        <p14:creationId xmlns:p14="http://schemas.microsoft.com/office/powerpoint/2010/main" val="278653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endParaRPr lang="en-US" dirty="0"/>
          </a:p>
        </p:txBody>
      </p:sp>
    </p:spTree>
    <p:extLst>
      <p:ext uri="{BB962C8B-B14F-4D97-AF65-F5344CB8AC3E}">
        <p14:creationId xmlns:p14="http://schemas.microsoft.com/office/powerpoint/2010/main" val="427092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ain Title Slide">
    <p:spTree>
      <p:nvGrpSpPr>
        <p:cNvPr id="1" name=""/>
        <p:cNvGrpSpPr/>
        <p:nvPr/>
      </p:nvGrpSpPr>
      <p:grpSpPr>
        <a:xfrm>
          <a:off x="0" y="0"/>
          <a:ext cx="0" cy="0"/>
          <a:chOff x="0" y="0"/>
          <a:chExt cx="0" cy="0"/>
        </a:xfrm>
      </p:grpSpPr>
      <p:sp>
        <p:nvSpPr>
          <p:cNvPr id="11" name="Rectangle 10"/>
          <p:cNvSpPr/>
          <p:nvPr/>
        </p:nvSpPr>
        <p:spPr>
          <a:xfrm>
            <a:off x="6917465" y="1215025"/>
            <a:ext cx="2228028" cy="4836525"/>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21072" y="1334264"/>
            <a:ext cx="2304488" cy="5096698"/>
          </a:xfrm>
          <a:prstGeom prst="rect">
            <a:avLst/>
          </a:prstGeom>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32598" y="1215024"/>
            <a:ext cx="2209588" cy="4836526"/>
          </a:xfrm>
          <a:prstGeom prst="rect">
            <a:avLst/>
          </a:prstGeom>
        </p:spPr>
      </p:pic>
      <p:sp>
        <p:nvSpPr>
          <p:cNvPr id="18" name="Rectangle 17"/>
          <p:cNvSpPr/>
          <p:nvPr/>
        </p:nvSpPr>
        <p:spPr>
          <a:xfrm>
            <a:off x="6842031" y="1215024"/>
            <a:ext cx="2303462"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7" name="Picture 3" descr="Elsevier_W_Research_Information_1b_aw.eps"/>
          <p:cNvPicPr>
            <a:picLocks/>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29890" y="2658533"/>
            <a:ext cx="1717200" cy="171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7" hasCustomPrompt="1"/>
          </p:nvPr>
        </p:nvSpPr>
        <p:spPr>
          <a:xfrm>
            <a:off x="257175" y="4709826"/>
            <a:ext cx="5483225" cy="527050"/>
          </a:xfrm>
          <a:prstGeom prst="rect">
            <a:avLst/>
          </a:prstGeom>
        </p:spPr>
        <p:txBody>
          <a:bodyPr>
            <a:normAutofit/>
          </a:bodyPr>
          <a:lstStyle>
            <a:lvl1pPr marL="0" indent="0">
              <a:buNone/>
              <a:defRPr sz="2000"/>
            </a:lvl1pPr>
          </a:lstStyle>
          <a:p>
            <a:pPr lvl="0"/>
            <a:r>
              <a:rPr lang="en-US" dirty="0" smtClean="0"/>
              <a:t>Click to add author’s name and job title</a:t>
            </a:r>
            <a:endParaRPr lang="en-GB" dirty="0"/>
          </a:p>
        </p:txBody>
      </p:sp>
      <p:sp>
        <p:nvSpPr>
          <p:cNvPr id="13" name="Rectangle 12"/>
          <p:cNvSpPr/>
          <p:nvPr/>
        </p:nvSpPr>
        <p:spPr>
          <a:xfrm>
            <a:off x="-18440" y="26612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sp>
        <p:nvSpPr>
          <p:cNvPr id="15" name="Title 1"/>
          <p:cNvSpPr>
            <a:spLocks noGrp="1"/>
          </p:cNvSpPr>
          <p:nvPr>
            <p:ph type="ctrTitle"/>
          </p:nvPr>
        </p:nvSpPr>
        <p:spPr>
          <a:xfrm>
            <a:off x="257174" y="2781300"/>
            <a:ext cx="7032625" cy="1470025"/>
          </a:xfrm>
          <a:prstGeom prst="rect">
            <a:avLst/>
          </a:prstGeom>
        </p:spPr>
        <p:txBody>
          <a:bodyPr anchor="ctr" anchorCtr="0">
            <a:noAutofit/>
          </a:bodyPr>
          <a:lstStyle>
            <a:lvl1pPr>
              <a:defRPr sz="3600" b="1" i="0" baseline="0">
                <a:solidFill>
                  <a:schemeClr val="bg1"/>
                </a:solidFill>
                <a:latin typeface="Arial" panose="020B0604020202020204" pitchFamily="34" charset="0"/>
                <a:cs typeface="Arial" panose="020B0604020202020204" pitchFamily="34" charset="0"/>
              </a:defRPr>
            </a:lvl1pPr>
          </a:lstStyle>
          <a:p>
            <a:r>
              <a:rPr lang="en-GB" dirty="0" smtClean="0"/>
              <a:t>Click to edit</a:t>
            </a:r>
            <a:endParaRPr lang="en-US" dirty="0"/>
          </a:p>
        </p:txBody>
      </p:sp>
      <p:sp>
        <p:nvSpPr>
          <p:cNvPr id="2" name="Rectangle 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p:cNvSpPr>
            <a:spLocks noGrp="1"/>
          </p:cNvSpPr>
          <p:nvPr>
            <p:ph type="body" sz="quarter" idx="18" hasCustomPrompt="1"/>
          </p:nvPr>
        </p:nvSpPr>
        <p:spPr>
          <a:xfrm>
            <a:off x="257175" y="5303344"/>
            <a:ext cx="3508375" cy="440748"/>
          </a:xfrm>
          <a:prstGeom prst="rect">
            <a:avLst/>
          </a:prstGeom>
        </p:spPr>
        <p:txBody>
          <a:bodyPr/>
          <a:lstStyle>
            <a:lvl1pPr marL="0" indent="0">
              <a:buNone/>
              <a:defRPr sz="1400" b="0"/>
            </a:lvl1pPr>
          </a:lstStyle>
          <a:p>
            <a:pPr lvl="0"/>
            <a:r>
              <a:rPr lang="en-US" dirty="0" smtClean="0"/>
              <a:t>Click to add date</a:t>
            </a:r>
          </a:p>
        </p:txBody>
      </p:sp>
    </p:spTree>
    <p:extLst>
      <p:ext uri="{BB962C8B-B14F-4D97-AF65-F5344CB8AC3E}">
        <p14:creationId xmlns:p14="http://schemas.microsoft.com/office/powerpoint/2010/main" val="4074313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Only Content Slide">
    <p:spTree>
      <p:nvGrpSpPr>
        <p:cNvPr id="1" name=""/>
        <p:cNvGrpSpPr/>
        <p:nvPr/>
      </p:nvGrpSpPr>
      <p:grpSpPr>
        <a:xfrm>
          <a:off x="0" y="0"/>
          <a:ext cx="0" cy="0"/>
          <a:chOff x="0" y="0"/>
          <a:chExt cx="0" cy="0"/>
        </a:xfrm>
      </p:grpSpPr>
      <p:sp>
        <p:nvSpPr>
          <p:cNvPr id="3" name="Title 1"/>
          <p:cNvSpPr>
            <a:spLocks noGrp="1"/>
          </p:cNvSpPr>
          <p:nvPr>
            <p:ph type="title"/>
          </p:nvPr>
        </p:nvSpPr>
        <p:spPr>
          <a:xfrm>
            <a:off x="457199" y="705204"/>
            <a:ext cx="8238319" cy="418645"/>
          </a:xfrm>
        </p:spPr>
        <p:txBody>
          <a:bodyPr/>
          <a:lstStyle/>
          <a:p>
            <a:endParaRPr lang="en-US" dirty="0"/>
          </a:p>
        </p:txBody>
      </p:sp>
    </p:spTree>
    <p:extLst>
      <p:ext uri="{BB962C8B-B14F-4D97-AF65-F5344CB8AC3E}">
        <p14:creationId xmlns:p14="http://schemas.microsoft.com/office/powerpoint/2010/main" val="427092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5" name="Content Placeholder 1"/>
          <p:cNvSpPr>
            <a:spLocks noGrp="1"/>
          </p:cNvSpPr>
          <p:nvPr>
            <p:ph idx="1"/>
          </p:nvPr>
        </p:nvSpPr>
        <p:spPr>
          <a:xfrm>
            <a:off x="457198" y="1500110"/>
            <a:ext cx="8238319"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305066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ub Title Content Slid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53565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53565A"/>
                </a:solidFill>
              </a:defRPr>
            </a:lvl1pPr>
          </a:lstStyle>
          <a:p>
            <a:pPr lvl="0"/>
            <a:r>
              <a:rPr lang="en-US" dirty="0" smtClean="0"/>
              <a:t>Click to edit text</a:t>
            </a:r>
            <a:endParaRPr lang="en-US" dirty="0"/>
          </a:p>
        </p:txBody>
      </p:sp>
      <p:sp>
        <p:nvSpPr>
          <p:cNvPr id="10" name="Content Placeholder 1"/>
          <p:cNvSpPr>
            <a:spLocks noGrp="1"/>
          </p:cNvSpPr>
          <p:nvPr>
            <p:ph idx="17"/>
          </p:nvPr>
        </p:nvSpPr>
        <p:spPr>
          <a:xfrm>
            <a:off x="457198" y="1943072"/>
            <a:ext cx="8238319"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42392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Logo on right side">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383" y="1390900"/>
            <a:ext cx="2743617" cy="4597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1"/>
          <p:cNvSpPr>
            <a:spLocks noGrp="1"/>
          </p:cNvSpPr>
          <p:nvPr>
            <p:ph type="title" hasCustomPrompt="1"/>
          </p:nvPr>
        </p:nvSpPr>
        <p:spPr>
          <a:xfrm>
            <a:off x="292099" y="497304"/>
            <a:ext cx="8514275" cy="593559"/>
          </a:xfrm>
          <a:prstGeom prst="rect">
            <a:avLst/>
          </a:prstGeom>
        </p:spPr>
        <p:txBody>
          <a:bodyPr/>
          <a:lstStyle>
            <a:lvl1pPr>
              <a:defRPr sz="2400" b="1"/>
            </a:lvl1pPr>
          </a:lstStyle>
          <a:p>
            <a:r>
              <a:rPr lang="en-US" dirty="0" smtClean="0"/>
              <a:t>Click to edit title</a:t>
            </a:r>
            <a:endParaRPr lang="en-US" dirty="0"/>
          </a:p>
        </p:txBody>
      </p:sp>
      <p:sp>
        <p:nvSpPr>
          <p:cNvPr id="11" name="Text Placeholder 13"/>
          <p:cNvSpPr>
            <a:spLocks noGrp="1"/>
          </p:cNvSpPr>
          <p:nvPr>
            <p:ph type="body" sz="quarter" idx="18" hasCustomPrompt="1"/>
          </p:nvPr>
        </p:nvSpPr>
        <p:spPr>
          <a:xfrm>
            <a:off x="292100" y="1279525"/>
            <a:ext cx="5939888" cy="4882124"/>
          </a:xfrm>
          <a:prstGeom prst="rect">
            <a:avLst/>
          </a:prstGeom>
        </p:spPr>
        <p:txBody>
          <a:bodyPr/>
          <a:lstStyle>
            <a:lvl1pPr marL="0" indent="0">
              <a:buNone/>
              <a:defRPr sz="2000" b="0" baseline="0">
                <a:solidFill>
                  <a:srgbClr val="53565A"/>
                </a:solidFill>
              </a:defRPr>
            </a:lvl1pPr>
          </a:lstStyle>
          <a:p>
            <a:pPr lvl="0"/>
            <a:r>
              <a:rPr lang="en-GB" dirty="0" smtClean="0"/>
              <a:t>Click to add summary</a:t>
            </a:r>
            <a:endParaRPr lang="en-GB" dirty="0"/>
          </a:p>
        </p:txBody>
      </p:sp>
    </p:spTree>
    <p:extLst>
      <p:ext uri="{BB962C8B-B14F-4D97-AF65-F5344CB8AC3E}">
        <p14:creationId xmlns:p14="http://schemas.microsoft.com/office/powerpoint/2010/main" val="190472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Laptop photo and tex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6"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163990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 header 1 ">
    <p:spTree>
      <p:nvGrpSpPr>
        <p:cNvPr id="1" name=""/>
        <p:cNvGrpSpPr/>
        <p:nvPr/>
      </p:nvGrpSpPr>
      <p:grpSpPr>
        <a:xfrm>
          <a:off x="0" y="0"/>
          <a:ext cx="0" cy="0"/>
          <a:chOff x="0" y="0"/>
          <a:chExt cx="0" cy="0"/>
        </a:xfrm>
      </p:grpSpPr>
      <p:sp>
        <p:nvSpPr>
          <p:cNvPr id="7" name="Rectangle 6"/>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313"/>
            <a:ext cx="6924554" cy="6881395"/>
          </a:xfrm>
          <a:prstGeom prst="rect">
            <a:avLst/>
          </a:prstGeom>
        </p:spPr>
      </p:pic>
      <p:sp>
        <p:nvSpPr>
          <p:cNvPr id="8" name="Rectangle 7"/>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pic>
        <p:nvPicPr>
          <p:cNvPr id="9"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261236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12" name="Rectangle 1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31807" y="1049338"/>
            <a:ext cx="2303462"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21"/>
          <p:cNvSpPr txBox="1">
            <a:spLocks noChangeArrowheads="1"/>
          </p:cNvSpPr>
          <p:nvPr/>
        </p:nvSpPr>
        <p:spPr bwMode="auto">
          <a:xfrm>
            <a:off x="300038" y="6321425"/>
            <a:ext cx="40890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400" dirty="0" smtClean="0">
                <a:solidFill>
                  <a:srgbClr val="FF8200"/>
                </a:solidFill>
                <a:latin typeface="NexusSansOT" pitchFamily="-104" charset="0"/>
              </a:rPr>
              <a:t>www.elsevier.com/research-intelligence</a:t>
            </a:r>
            <a:endParaRPr lang="en-US" sz="1400" dirty="0">
              <a:solidFill>
                <a:srgbClr val="53565A"/>
              </a:solidFill>
              <a:latin typeface="NexusSansOT" pitchFamily="-104" charset="0"/>
            </a:endParaRPr>
          </a:p>
        </p:txBody>
      </p:sp>
      <p:sp>
        <p:nvSpPr>
          <p:cNvPr id="21" name="Rectangle 20"/>
          <p:cNvSpPr/>
          <p:nvPr/>
        </p:nvSpPr>
        <p:spPr>
          <a:xfrm>
            <a:off x="6794500"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End slide</a:t>
            </a:r>
          </a:p>
        </p:txBody>
      </p:sp>
      <p:pic>
        <p:nvPicPr>
          <p:cNvPr id="14" name="Picture 2" descr="C:\Users\jamesc\Documents\Product Information\ERI General\Artfile Archive\Product Logos\Product Logos\Solution Suite Wordmarks 151 Orange\Ppt and Web\ELS_RI_Wordmark_151_RGB.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099" y="2186256"/>
            <a:ext cx="3453293" cy="26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36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Section Header 5">
    <p:spTree>
      <p:nvGrpSpPr>
        <p:cNvPr id="1" name=""/>
        <p:cNvGrpSpPr/>
        <p:nvPr/>
      </p:nvGrpSpPr>
      <p:grpSpPr>
        <a:xfrm>
          <a:off x="0" y="0"/>
          <a:ext cx="0" cy="0"/>
          <a:chOff x="0" y="0"/>
          <a:chExt cx="0" cy="0"/>
        </a:xfrm>
      </p:grpSpPr>
      <p:sp>
        <p:nvSpPr>
          <p:cNvPr id="6" name="Rectangle 5"/>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29500" y="2658533"/>
            <a:ext cx="1714500" cy="1714500"/>
          </a:xfrm>
          <a:prstGeom prst="rect">
            <a:avLst/>
          </a:prstGeom>
        </p:spPr>
      </p:pic>
      <p:pic>
        <p:nvPicPr>
          <p:cNvPr id="7" name="Picture 1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175014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Section header 2">
    <p:spTree>
      <p:nvGrpSpPr>
        <p:cNvPr id="1" name=""/>
        <p:cNvGrpSpPr/>
        <p:nvPr/>
      </p:nvGrpSpPr>
      <p:grpSpPr>
        <a:xfrm>
          <a:off x="0" y="0"/>
          <a:ext cx="0" cy="0"/>
          <a:chOff x="0" y="0"/>
          <a:chExt cx="0" cy="0"/>
        </a:xfrm>
      </p:grpSpPr>
      <p:sp>
        <p:nvSpPr>
          <p:cNvPr id="7" name="Rectangle 6"/>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463" y="-8313"/>
            <a:ext cx="6866313" cy="6866313"/>
          </a:xfrm>
          <a:prstGeom prst="rect">
            <a:avLst/>
          </a:prstGeom>
        </p:spPr>
      </p:pic>
      <p:sp>
        <p:nvSpPr>
          <p:cNvPr id="8" name="Rectangle 7"/>
          <p:cNvSpPr/>
          <p:nvPr/>
        </p:nvSpPr>
        <p:spPr>
          <a:xfrm>
            <a:off x="-17462" y="2658533"/>
            <a:ext cx="9161462"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p:cNvPicPr>
          <p:nvPr/>
        </p:nvPicPr>
        <p:blipFill>
          <a:blip r:embed="rId3" cstate="screen">
            <a:extLst>
              <a:ext uri="{28A0092B-C50C-407E-A947-70E740481C1C}">
                <a14:useLocalDpi xmlns:a14="http://schemas.microsoft.com/office/drawing/2010/main"/>
              </a:ext>
            </a:extLst>
          </a:blip>
          <a:stretch>
            <a:fillRect/>
          </a:stretch>
        </p:blipFill>
        <p:spPr>
          <a:xfrm>
            <a:off x="7444800" y="2658534"/>
            <a:ext cx="1717200" cy="1717200"/>
          </a:xfrm>
          <a:prstGeom prst="rect">
            <a:avLst/>
          </a:prstGeom>
        </p:spPr>
      </p:pic>
      <p:pic>
        <p:nvPicPr>
          <p:cNvPr id="9"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362008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 Box Content Slide">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5" name="Content Placeholder 1"/>
          <p:cNvSpPr>
            <a:spLocks noGrp="1"/>
          </p:cNvSpPr>
          <p:nvPr>
            <p:ph idx="1"/>
          </p:nvPr>
        </p:nvSpPr>
        <p:spPr>
          <a:xfrm>
            <a:off x="457198" y="1500110"/>
            <a:ext cx="8238319" cy="4898146"/>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305066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052736"/>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a:xfrm>
            <a:off x="3124200" y="6376243"/>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244408" y="6448251"/>
            <a:ext cx="941982" cy="365125"/>
          </a:xfrm>
          <a:prstGeom prst="rect">
            <a:avLst/>
          </a:prstGeom>
        </p:spPr>
        <p:txBody>
          <a:bodyPr/>
          <a:lstStyle/>
          <a:p>
            <a:fld id="{6FF143CE-B2F2-4E10-8847-F2E300A111D7}" type="slidenum">
              <a:rPr lang="en-US" smtClean="0"/>
              <a:t>‹#›</a:t>
            </a:fld>
            <a:endParaRPr lang="en-US"/>
          </a:p>
        </p:txBody>
      </p:sp>
      <p:sp>
        <p:nvSpPr>
          <p:cNvPr id="9" name="Title Placeholder 1"/>
          <p:cNvSpPr>
            <a:spLocks noGrp="1"/>
          </p:cNvSpPr>
          <p:nvPr>
            <p:ph type="title"/>
          </p:nvPr>
        </p:nvSpPr>
        <p:spPr>
          <a:xfrm>
            <a:off x="446856" y="274638"/>
            <a:ext cx="8229600" cy="562074"/>
          </a:xfrm>
          <a:prstGeom prst="rect">
            <a:avLst/>
          </a:prstGeom>
        </p:spPr>
        <p:txBody>
          <a:bodyPr vert="horz" lIns="91440" tIns="45720" rIns="91440" bIns="45720" rtlCol="0" anchor="b" anchorCtr="0">
            <a:normAutofit/>
          </a:bodyPr>
          <a:lstStyle/>
          <a:p>
            <a:r>
              <a:rPr lang="en-US" dirty="0" smtClean="0"/>
              <a:t>Click to edit Master title style</a:t>
            </a:r>
            <a:endParaRPr lang="en-US" dirty="0"/>
          </a:p>
        </p:txBody>
      </p:sp>
    </p:spTree>
    <p:extLst>
      <p:ext uri="{BB962C8B-B14F-4D97-AF65-F5344CB8AC3E}">
        <p14:creationId xmlns:p14="http://schemas.microsoft.com/office/powerpoint/2010/main" val="179447163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sldNum" sz="quarter" idx="10"/>
          </p:nvPr>
        </p:nvSpPr>
        <p:spPr>
          <a:xfrm>
            <a:off x="6248400" y="6607175"/>
            <a:ext cx="2743200" cy="228600"/>
          </a:xfrm>
          <a:prstGeom prst="rect">
            <a:avLst/>
          </a:prstGeom>
          <a:ln/>
        </p:spPr>
        <p:txBody>
          <a:bodyPr/>
          <a:lstStyle>
            <a:lvl1pPr>
              <a:defRPr/>
            </a:lvl1pPr>
          </a:lstStyle>
          <a:p>
            <a:pPr>
              <a:defRPr/>
            </a:pPr>
            <a:fld id="{DDAD5811-C7C4-44C0-9AC5-F52B133AF5D0}" type="slidenum">
              <a:rPr lang="en-GB"/>
              <a:pPr>
                <a:defRPr/>
              </a:pPr>
              <a:t>‹#›</a:t>
            </a:fld>
            <a:endParaRPr lang="en-GB"/>
          </a:p>
        </p:txBody>
      </p:sp>
    </p:spTree>
    <p:extLst>
      <p:ext uri="{BB962C8B-B14F-4D97-AF65-F5344CB8AC3E}">
        <p14:creationId xmlns:p14="http://schemas.microsoft.com/office/powerpoint/2010/main" val="2526036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8"/>
          <p:cNvSpPr>
            <a:spLocks noGrp="1" noChangeArrowheads="1"/>
          </p:cNvSpPr>
          <p:nvPr>
            <p:ph type="sldNum" sz="quarter" idx="10"/>
          </p:nvPr>
        </p:nvSpPr>
        <p:spPr>
          <a:xfrm>
            <a:off x="6248400" y="6607175"/>
            <a:ext cx="2743200" cy="228600"/>
          </a:xfrm>
          <a:prstGeom prst="rect">
            <a:avLst/>
          </a:prstGeom>
          <a:ln/>
        </p:spPr>
        <p:txBody>
          <a:bodyPr/>
          <a:lstStyle>
            <a:lvl1pPr>
              <a:defRPr/>
            </a:lvl1pPr>
          </a:lstStyle>
          <a:p>
            <a:pPr>
              <a:defRPr/>
            </a:pPr>
            <a:fld id="{AFBEB01B-EEDD-49A6-8D7A-3054EF367670}" type="slidenum">
              <a:rPr lang="en-GB"/>
              <a:pPr>
                <a:defRPr/>
              </a:pPr>
              <a:t>‹#›</a:t>
            </a:fld>
            <a:endParaRPr lang="en-GB"/>
          </a:p>
        </p:txBody>
      </p:sp>
    </p:spTree>
    <p:extLst>
      <p:ext uri="{BB962C8B-B14F-4D97-AF65-F5344CB8AC3E}">
        <p14:creationId xmlns:p14="http://schemas.microsoft.com/office/powerpoint/2010/main" val="348519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All Tex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3788" y="1605188"/>
            <a:ext cx="7429500" cy="4803776"/>
          </a:xfrm>
          <a:prstGeom prst="rect">
            <a:avLst/>
          </a:prstGeom>
        </p:spPr>
        <p:txBody>
          <a:bodyPr>
            <a:normAutofit/>
          </a:bodyPr>
          <a:lstStyle>
            <a:lvl1pPr>
              <a:defRPr sz="1500" b="1">
                <a:solidFill>
                  <a:srgbClr val="75787B"/>
                </a:solidFill>
                <a:latin typeface="Arial" panose="020B0604020202020204" pitchFamily="34" charset="0"/>
                <a:ea typeface="Verdana" panose="020B0604030504040204" pitchFamily="34" charset="0"/>
                <a:cs typeface="Arial" panose="020B0604020202020204" pitchFamily="34" charset="0"/>
              </a:defRPr>
            </a:lvl1pPr>
            <a:lvl2pPr>
              <a:defRPr sz="1300">
                <a:solidFill>
                  <a:srgbClr val="75787B"/>
                </a:solidFill>
                <a:latin typeface="Arial" panose="020B0604020202020204" pitchFamily="34" charset="0"/>
                <a:ea typeface="Verdana" panose="020B0604030504040204" pitchFamily="34" charset="0"/>
                <a:cs typeface="Arial" panose="020B0604020202020204" pitchFamily="34" charset="0"/>
              </a:defRPr>
            </a:lvl2pPr>
            <a:lvl3pPr>
              <a:defRPr sz="1100">
                <a:solidFill>
                  <a:srgbClr val="75787B"/>
                </a:solidFill>
                <a:latin typeface="Arial" panose="020B0604020202020204" pitchFamily="34" charset="0"/>
                <a:ea typeface="Verdana" panose="020B0604030504040204" pitchFamily="34" charset="0"/>
                <a:cs typeface="Arial" panose="020B0604020202020204" pitchFamily="34" charset="0"/>
              </a:defRPr>
            </a:lvl3pPr>
            <a:lvl4pPr>
              <a:defRPr sz="1050">
                <a:latin typeface="Lucida Sans Unicode" panose="020B0602030504020204" pitchFamily="34" charset="0"/>
                <a:ea typeface="Verdana" panose="020B0604030504040204" pitchFamily="34" charset="0"/>
                <a:cs typeface="Lucida Sans Unicode" panose="020B0602030504020204" pitchFamily="34" charset="0"/>
              </a:defRPr>
            </a:lvl4pPr>
            <a:lvl5pPr>
              <a:defRPr sz="1050">
                <a:latin typeface="Lucida Sans Unicode" panose="020B0602030504020204" pitchFamily="34" charset="0"/>
                <a:ea typeface="Verdana" panose="020B0604030504040204" pitchFamily="34" charset="0"/>
                <a:cs typeface="Lucida Sans Unicode" panose="020B0602030504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2" name="Slide Number Placeholder 7"/>
          <p:cNvSpPr>
            <a:spLocks noGrp="1"/>
          </p:cNvSpPr>
          <p:nvPr>
            <p:ph type="sldNum" sz="quarter" idx="4"/>
          </p:nvPr>
        </p:nvSpPr>
        <p:spPr>
          <a:xfrm>
            <a:off x="8548008" y="24905"/>
            <a:ext cx="457200" cy="327933"/>
          </a:xfrm>
          <a:prstGeom prst="rect">
            <a:avLst/>
          </a:prstGeom>
        </p:spPr>
        <p:txBody>
          <a:bodyPr vert="horz" lIns="91440" tIns="45720" rIns="91440" bIns="45720" rtlCol="0" anchor="ctr"/>
          <a:lstStyle>
            <a:lvl1pPr algn="r">
              <a:defRPr sz="700">
                <a:solidFill>
                  <a:schemeClr val="bg1"/>
                </a:solidFill>
              </a:defRPr>
            </a:lvl1pPr>
          </a:lstStyle>
          <a:p>
            <a:fld id="{DA15E891-66B8-4B28-AB8F-05A4B1DE573C}" type="slidenum">
              <a:rPr lang="en-US" smtClean="0"/>
              <a:pPr/>
              <a:t>‹#›</a:t>
            </a:fld>
            <a:endParaRPr lang="en-US" dirty="0"/>
          </a:p>
        </p:txBody>
      </p:sp>
      <p:sp>
        <p:nvSpPr>
          <p:cNvPr id="14" name="Text Placeholder 13"/>
          <p:cNvSpPr>
            <a:spLocks noGrp="1"/>
          </p:cNvSpPr>
          <p:nvPr>
            <p:ph type="body" sz="quarter" idx="10" hasCustomPrompt="1"/>
          </p:nvPr>
        </p:nvSpPr>
        <p:spPr>
          <a:xfrm>
            <a:off x="1093788" y="954767"/>
            <a:ext cx="7429500" cy="285750"/>
          </a:xfrm>
        </p:spPr>
        <p:txBody>
          <a:bodyPr>
            <a:noAutofit/>
          </a:bodyPr>
          <a:lstStyle>
            <a:lvl1pPr marL="0" indent="0">
              <a:buNone/>
              <a:defRPr sz="1800" baseline="0">
                <a:solidFill>
                  <a:srgbClr val="007398"/>
                </a:solidFill>
                <a:latin typeface="Arial" panose="020B0604020202020204" pitchFamily="34" charset="0"/>
                <a:cs typeface="Arial" panose="020B0604020202020204" pitchFamily="34" charset="0"/>
              </a:defRPr>
            </a:lvl1pPr>
          </a:lstStyle>
          <a:p>
            <a:pPr lvl="0"/>
            <a:r>
              <a:rPr lang="en-US" dirty="0" smtClean="0"/>
              <a:t>Title of Slide</a:t>
            </a:r>
            <a:endParaRPr lang="en-US" dirty="0"/>
          </a:p>
        </p:txBody>
      </p:sp>
    </p:spTree>
    <p:extLst>
      <p:ext uri="{BB962C8B-B14F-4D97-AF65-F5344CB8AC3E}">
        <p14:creationId xmlns:p14="http://schemas.microsoft.com/office/powerpoint/2010/main" val="10904293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74637"/>
            <a:ext cx="8229600" cy="11430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2" name="Shape 12"/>
          <p:cNvSpPr txBox="1">
            <a:spLocks noGrp="1"/>
          </p:cNvSpPr>
          <p:nvPr>
            <p:ph type="body" idx="1"/>
          </p:nvPr>
        </p:nvSpPr>
        <p:spPr>
          <a:xfrm>
            <a:off x="457200" y="1600200"/>
            <a:ext cx="8229600" cy="4967573"/>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704773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bwMode="invGray"/>
        <p:txBody>
          <a:bodyPr/>
          <a:lstStyle/>
          <a:p>
            <a:r>
              <a:rPr lang="en-US" smtClean="0"/>
              <a:t>Click to edit Master title style</a:t>
            </a:r>
            <a:endParaRPr lang="de-DE"/>
          </a:p>
        </p:txBody>
      </p:sp>
      <p:sp>
        <p:nvSpPr>
          <p:cNvPr id="3" name="Rectangle 4"/>
          <p:cNvSpPr>
            <a:spLocks noGrp="1" noChangeArrowheads="1"/>
          </p:cNvSpPr>
          <p:nvPr>
            <p:ph type="dt" sz="half" idx="10"/>
          </p:nvPr>
        </p:nvSpPr>
        <p:spPr bwMode="invGray">
          <a:xfrm>
            <a:off x="457200" y="6245225"/>
            <a:ext cx="2133600" cy="476251"/>
          </a:xfrm>
          <a:prstGeom prst="rect">
            <a:avLst/>
          </a:prstGeom>
          <a:ln/>
        </p:spPr>
        <p:txBody>
          <a:bodyPr/>
          <a:lstStyle>
            <a:lvl1pPr>
              <a:defRPr/>
            </a:lvl1pPr>
          </a:lstStyle>
          <a:p>
            <a:pPr>
              <a:defRPr/>
            </a:pPr>
            <a:endParaRPr lang="de-DE"/>
          </a:p>
        </p:txBody>
      </p:sp>
      <p:sp>
        <p:nvSpPr>
          <p:cNvPr id="4" name="Rectangle 5"/>
          <p:cNvSpPr>
            <a:spLocks noGrp="1" noChangeArrowheads="1"/>
          </p:cNvSpPr>
          <p:nvPr>
            <p:ph type="ftr" sz="quarter" idx="11"/>
          </p:nvPr>
        </p:nvSpPr>
        <p:spPr bwMode="invGray">
          <a:xfrm>
            <a:off x="3124200" y="6245225"/>
            <a:ext cx="2895600" cy="476251"/>
          </a:xfrm>
          <a:prstGeom prst="rect">
            <a:avLst/>
          </a:prstGeom>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bwMode="invGray">
          <a:xfrm>
            <a:off x="6553200" y="6245225"/>
            <a:ext cx="2133600" cy="476251"/>
          </a:xfrm>
          <a:prstGeom prst="rect">
            <a:avLst/>
          </a:prstGeom>
          <a:ln/>
        </p:spPr>
        <p:txBody>
          <a:bodyPr/>
          <a:lstStyle>
            <a:lvl1pPr>
              <a:defRPr/>
            </a:lvl1pPr>
          </a:lstStyle>
          <a:p>
            <a:pPr>
              <a:defRPr/>
            </a:pPr>
            <a:fld id="{C0FA646F-3B26-4A7B-9581-18D0D0FF08F6}" type="slidenum">
              <a:rPr lang="de-DE"/>
              <a:pPr>
                <a:defRPr/>
              </a:pPr>
              <a:t>‹#›</a:t>
            </a:fld>
            <a:endParaRPr lang="de-DE"/>
          </a:p>
        </p:txBody>
      </p:sp>
    </p:spTree>
    <p:extLst>
      <p:ext uri="{BB962C8B-B14F-4D97-AF65-F5344CB8AC3E}">
        <p14:creationId xmlns:p14="http://schemas.microsoft.com/office/powerpoint/2010/main" val="211751539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amp; Image">
    <p:spTree>
      <p:nvGrpSpPr>
        <p:cNvPr id="1" name=""/>
        <p:cNvGrpSpPr/>
        <p:nvPr/>
      </p:nvGrpSpPr>
      <p:grpSpPr>
        <a:xfrm>
          <a:off x="0" y="0"/>
          <a:ext cx="0" cy="0"/>
          <a:chOff x="0" y="0"/>
          <a:chExt cx="0" cy="0"/>
        </a:xfrm>
      </p:grpSpPr>
      <p:pic>
        <p:nvPicPr>
          <p:cNvPr id="12" name="Picture 11" descr="123.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0612" y="4969903"/>
            <a:ext cx="2188308" cy="1586021"/>
          </a:xfrm>
          <a:prstGeom prst="rect">
            <a:avLst/>
          </a:prstGeom>
        </p:spPr>
      </p:pic>
      <p:sp>
        <p:nvSpPr>
          <p:cNvPr id="10" name="Title 1"/>
          <p:cNvSpPr>
            <a:spLocks noGrp="1"/>
          </p:cNvSpPr>
          <p:nvPr>
            <p:ph type="title"/>
          </p:nvPr>
        </p:nvSpPr>
        <p:spPr>
          <a:xfrm>
            <a:off x="457200" y="274638"/>
            <a:ext cx="8229600" cy="1143000"/>
          </a:xfrm>
        </p:spPr>
        <p:txBody>
          <a:bodyPr/>
          <a:lstStyle/>
          <a:p>
            <a:r>
              <a:rPr lang="en-GB" dirty="0" smtClean="0"/>
              <a:t>Click to edit Master title style</a:t>
            </a:r>
            <a:endParaRPr lang="en-US" dirty="0"/>
          </a:p>
        </p:txBody>
      </p:sp>
      <p:sp>
        <p:nvSpPr>
          <p:cNvPr id="11" name="Content Placeholder 2"/>
          <p:cNvSpPr>
            <a:spLocks noGrp="1"/>
          </p:cNvSpPr>
          <p:nvPr>
            <p:ph sz="half" idx="1"/>
          </p:nvPr>
        </p:nvSpPr>
        <p:spPr>
          <a:xfrm>
            <a:off x="457200" y="1600200"/>
            <a:ext cx="4038600" cy="4525963"/>
          </a:xfrm>
        </p:spPr>
        <p:txBody>
          <a:bodyPr/>
          <a:lstStyle>
            <a:lvl1pPr>
              <a:defRPr sz="1800"/>
            </a:lvl1pPr>
            <a:lvl2pPr>
              <a:defRPr sz="1800"/>
            </a:lvl2pPr>
            <a:lvl3pPr>
              <a:defRPr sz="1800"/>
            </a:lvl3pPr>
            <a:lvl4pPr>
              <a:defRPr sz="1500"/>
            </a:lvl4pPr>
            <a:lvl5pPr>
              <a:defRPr sz="1100"/>
            </a:lvl5pPr>
            <a:lvl6pPr>
              <a:defRPr sz="1800"/>
            </a:lvl6pPr>
            <a:lvl7pPr>
              <a:defRPr sz="1800"/>
            </a:lvl7pPr>
            <a:lvl8pPr>
              <a:defRPr sz="1800"/>
            </a:lvl8pPr>
            <a:lvl9pPr>
              <a:defRPr sz="18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7" name="Date Placeholder 4"/>
          <p:cNvSpPr>
            <a:spLocks noGrp="1"/>
          </p:cNvSpPr>
          <p:nvPr>
            <p:ph type="dt" sz="half" idx="10"/>
          </p:nvPr>
        </p:nvSpPr>
        <p:spPr>
          <a:xfrm>
            <a:off x="457200" y="6277429"/>
            <a:ext cx="2133600" cy="244484"/>
          </a:xfrm>
          <a:prstGeom prst="rect">
            <a:avLst/>
          </a:prstGeom>
        </p:spPr>
        <p:txBody>
          <a:bodyPr/>
          <a:lstStyle/>
          <a:p>
            <a:fld id="{C7E740D2-DC49-D647-8556-2B912BD1C256}" type="datetimeFigureOut">
              <a:rPr lang="en-US" smtClean="0"/>
              <a:pPr/>
              <a:t>10/30/2015</a:t>
            </a:fld>
            <a:endParaRPr lang="en-US"/>
          </a:p>
        </p:txBody>
      </p:sp>
      <p:sp>
        <p:nvSpPr>
          <p:cNvPr id="8" name="Footer Placeholder 5"/>
          <p:cNvSpPr>
            <a:spLocks noGrp="1"/>
          </p:cNvSpPr>
          <p:nvPr>
            <p:ph type="ftr" sz="quarter" idx="11"/>
          </p:nvPr>
        </p:nvSpPr>
        <p:spPr>
          <a:xfrm>
            <a:off x="3124200" y="6277429"/>
            <a:ext cx="2895600" cy="244484"/>
          </a:xfrm>
          <a:prstGeom prst="rect">
            <a:avLst/>
          </a:prstGeom>
        </p:spPr>
        <p:txBody>
          <a:bodyPr/>
          <a:lstStyle/>
          <a:p>
            <a:endParaRPr lang="en-US"/>
          </a:p>
        </p:txBody>
      </p:sp>
      <p:sp>
        <p:nvSpPr>
          <p:cNvPr id="9" name="Slide Number Placeholder 6"/>
          <p:cNvSpPr>
            <a:spLocks noGrp="1"/>
          </p:cNvSpPr>
          <p:nvPr>
            <p:ph type="sldNum" sz="quarter" idx="12"/>
          </p:nvPr>
        </p:nvSpPr>
        <p:spPr>
          <a:xfrm>
            <a:off x="6553200" y="6277429"/>
            <a:ext cx="2133600" cy="244484"/>
          </a:xfrm>
          <a:prstGeom prst="rect">
            <a:avLst/>
          </a:prstGeom>
        </p:spPr>
        <p:txBody>
          <a:bodyPr/>
          <a:lstStyle/>
          <a:p>
            <a:fld id="{B31E98AB-4E9F-4145-9A2B-689B81CA9538}" type="slidenum">
              <a:rPr lang="en-US" smtClean="0"/>
              <a:pPr/>
              <a:t>‹#›</a:t>
            </a:fld>
            <a:endParaRPr lang="en-US"/>
          </a:p>
        </p:txBody>
      </p:sp>
    </p:spTree>
    <p:extLst>
      <p:ext uri="{BB962C8B-B14F-4D97-AF65-F5344CB8AC3E}">
        <p14:creationId xmlns:p14="http://schemas.microsoft.com/office/powerpoint/2010/main" val="19933552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ummary page slide">
    <p:spTree>
      <p:nvGrpSpPr>
        <p:cNvPr id="1" name=""/>
        <p:cNvGrpSpPr/>
        <p:nvPr/>
      </p:nvGrpSpPr>
      <p:grpSpPr>
        <a:xfrm>
          <a:off x="0" y="0"/>
          <a:ext cx="0" cy="0"/>
          <a:chOff x="0" y="0"/>
          <a:chExt cx="0" cy="0"/>
        </a:xfrm>
      </p:grpSpPr>
      <p:sp>
        <p:nvSpPr>
          <p:cNvPr id="6" name="Title 11"/>
          <p:cNvSpPr>
            <a:spLocks noGrp="1"/>
          </p:cNvSpPr>
          <p:nvPr>
            <p:ph type="title"/>
          </p:nvPr>
        </p:nvSpPr>
        <p:spPr>
          <a:xfrm>
            <a:off x="292099" y="497304"/>
            <a:ext cx="8514275" cy="593559"/>
          </a:xfrm>
          <a:prstGeom prst="rect">
            <a:avLst/>
          </a:prstGeom>
        </p:spPr>
        <p:txBody>
          <a:bodyPr/>
          <a:lstStyle>
            <a:lvl1pPr>
              <a:defRPr sz="2400" b="1"/>
            </a:lvl1pPr>
          </a:lstStyle>
          <a:p>
            <a:r>
              <a:rPr lang="en-US" smtClean="0"/>
              <a:t>Click to edit Master title style</a:t>
            </a:r>
            <a:endParaRPr lang="en-US" dirty="0"/>
          </a:p>
        </p:txBody>
      </p:sp>
      <p:sp>
        <p:nvSpPr>
          <p:cNvPr id="3" name="Text Placeholder 2"/>
          <p:cNvSpPr>
            <a:spLocks noGrp="1"/>
          </p:cNvSpPr>
          <p:nvPr>
            <p:ph type="body" sz="quarter" idx="12"/>
          </p:nvPr>
        </p:nvSpPr>
        <p:spPr>
          <a:xfrm>
            <a:off x="292099" y="1553845"/>
            <a:ext cx="8514275" cy="4447944"/>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264943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ub Title Content Slide">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lvl1pPr>
              <a:defRPr b="1">
                <a:solidFill>
                  <a:schemeClr val="accent1"/>
                </a:solidFill>
              </a:defRPr>
            </a:lvl1pPr>
          </a:lstStyle>
          <a:p>
            <a:r>
              <a:rPr lang="en-US" dirty="0" smtClean="0"/>
              <a:t>Title of Slide</a:t>
            </a:r>
            <a:endParaRPr lang="en-US" dirty="0"/>
          </a:p>
        </p:txBody>
      </p:sp>
      <p:sp>
        <p:nvSpPr>
          <p:cNvPr id="5" name="Text Placeholder 4"/>
          <p:cNvSpPr>
            <a:spLocks noGrp="1"/>
          </p:cNvSpPr>
          <p:nvPr>
            <p:ph type="body" sz="quarter" idx="10" hasCustomPrompt="1"/>
          </p:nvPr>
        </p:nvSpPr>
        <p:spPr>
          <a:xfrm>
            <a:off x="457200" y="1241714"/>
            <a:ext cx="8238318" cy="350590"/>
          </a:xfr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1800">
                <a:solidFill>
                  <a:schemeClr val="accent1"/>
                </a:solidFill>
              </a:defRPr>
            </a:lvl1pPr>
          </a:lstStyle>
          <a:p>
            <a:r>
              <a:rPr lang="en-US" sz="1800" dirty="0" smtClean="0"/>
              <a:t>Subtitle of Slide</a:t>
            </a:r>
            <a:endParaRPr lang="en-US" sz="1800" dirty="0"/>
          </a:p>
        </p:txBody>
      </p:sp>
      <p:sp>
        <p:nvSpPr>
          <p:cNvPr id="9" name="Text Placeholder 8"/>
          <p:cNvSpPr>
            <a:spLocks noGrp="1"/>
          </p:cNvSpPr>
          <p:nvPr>
            <p:ph type="body" sz="quarter" idx="11" hasCustomPrompt="1"/>
          </p:nvPr>
        </p:nvSpPr>
        <p:spPr>
          <a:xfrm>
            <a:off x="457198" y="5794654"/>
            <a:ext cx="8238320" cy="370435"/>
          </a:xfrm>
        </p:spPr>
        <p:txBody>
          <a:bodyPr>
            <a:normAutofit/>
          </a:bodyPr>
          <a:lstStyle>
            <a:lvl1pPr marL="0" indent="0">
              <a:buNone/>
              <a:defRPr sz="1300">
                <a:solidFill>
                  <a:srgbClr val="53565A"/>
                </a:solidFill>
              </a:defRPr>
            </a:lvl1pPr>
            <a:lvl2pPr marL="457200" indent="0">
              <a:buNone/>
              <a:defRPr sz="1600">
                <a:latin typeface="Arial"/>
                <a:cs typeface="Arial"/>
              </a:defRPr>
            </a:lvl2pPr>
          </a:lstStyle>
          <a:p>
            <a:pPr lvl="0"/>
            <a:r>
              <a:rPr lang="en-US" dirty="0" smtClean="0"/>
              <a:t>Author Name</a:t>
            </a:r>
            <a:endParaRPr lang="en-US" dirty="0"/>
          </a:p>
        </p:txBody>
      </p:sp>
      <p:sp>
        <p:nvSpPr>
          <p:cNvPr id="18" name="Text Placeholder 17"/>
          <p:cNvSpPr>
            <a:spLocks noGrp="1"/>
          </p:cNvSpPr>
          <p:nvPr>
            <p:ph type="body" sz="quarter" idx="12" hasCustomPrompt="1"/>
          </p:nvPr>
        </p:nvSpPr>
        <p:spPr>
          <a:xfrm>
            <a:off x="457198" y="6165090"/>
            <a:ext cx="8238318" cy="357432"/>
          </a:xfrm>
        </p:spPr>
        <p:txBody>
          <a:bodyPr>
            <a:normAutofit/>
          </a:bodyPr>
          <a:lstStyle>
            <a:lvl1pPr marL="0" indent="0">
              <a:buNone/>
              <a:defRPr sz="1300">
                <a:solidFill>
                  <a:srgbClr val="53565A"/>
                </a:solidFill>
              </a:defRPr>
            </a:lvl1pPr>
          </a:lstStyle>
          <a:p>
            <a:pPr lvl="0"/>
            <a:r>
              <a:rPr lang="en-US" dirty="0" smtClean="0"/>
              <a:t>Click to edit text</a:t>
            </a:r>
            <a:endParaRPr lang="en-US" dirty="0"/>
          </a:p>
        </p:txBody>
      </p:sp>
      <p:sp>
        <p:nvSpPr>
          <p:cNvPr id="10" name="Content Placeholder 1"/>
          <p:cNvSpPr>
            <a:spLocks noGrp="1"/>
          </p:cNvSpPr>
          <p:nvPr>
            <p:ph idx="17"/>
          </p:nvPr>
        </p:nvSpPr>
        <p:spPr>
          <a:xfrm>
            <a:off x="457198" y="1943072"/>
            <a:ext cx="8238319" cy="3765589"/>
          </a:xfr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42392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Logo on right side">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383" y="1390900"/>
            <a:ext cx="2743617" cy="4597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1"/>
          <p:cNvSpPr>
            <a:spLocks noGrp="1"/>
          </p:cNvSpPr>
          <p:nvPr>
            <p:ph type="title" hasCustomPrompt="1"/>
          </p:nvPr>
        </p:nvSpPr>
        <p:spPr>
          <a:xfrm>
            <a:off x="292099" y="497304"/>
            <a:ext cx="8514275" cy="593559"/>
          </a:xfrm>
          <a:prstGeom prst="rect">
            <a:avLst/>
          </a:prstGeom>
        </p:spPr>
        <p:txBody>
          <a:bodyPr/>
          <a:lstStyle>
            <a:lvl1pPr>
              <a:defRPr sz="2400" b="1"/>
            </a:lvl1pPr>
          </a:lstStyle>
          <a:p>
            <a:r>
              <a:rPr lang="en-US" dirty="0" smtClean="0"/>
              <a:t>Click to edit title</a:t>
            </a:r>
            <a:endParaRPr lang="en-US" dirty="0"/>
          </a:p>
        </p:txBody>
      </p:sp>
      <p:sp>
        <p:nvSpPr>
          <p:cNvPr id="11" name="Text Placeholder 13"/>
          <p:cNvSpPr>
            <a:spLocks noGrp="1"/>
          </p:cNvSpPr>
          <p:nvPr>
            <p:ph type="body" sz="quarter" idx="18" hasCustomPrompt="1"/>
          </p:nvPr>
        </p:nvSpPr>
        <p:spPr>
          <a:xfrm>
            <a:off x="292100" y="1279525"/>
            <a:ext cx="5939888" cy="4882124"/>
          </a:xfrm>
          <a:prstGeom prst="rect">
            <a:avLst/>
          </a:prstGeom>
        </p:spPr>
        <p:txBody>
          <a:bodyPr/>
          <a:lstStyle>
            <a:lvl1pPr marL="0" indent="0">
              <a:buNone/>
              <a:defRPr sz="2000" b="0" baseline="0">
                <a:solidFill>
                  <a:srgbClr val="53565A"/>
                </a:solidFill>
              </a:defRPr>
            </a:lvl1pPr>
          </a:lstStyle>
          <a:p>
            <a:pPr lvl="0"/>
            <a:r>
              <a:rPr lang="en-GB" dirty="0" smtClean="0"/>
              <a:t>Click to add summary</a:t>
            </a:r>
            <a:endParaRPr lang="en-GB" dirty="0"/>
          </a:p>
        </p:txBody>
      </p:sp>
    </p:spTree>
    <p:extLst>
      <p:ext uri="{BB962C8B-B14F-4D97-AF65-F5344CB8AC3E}">
        <p14:creationId xmlns:p14="http://schemas.microsoft.com/office/powerpoint/2010/main" val="1904727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Laptop photo and text">
    <p:spTree>
      <p:nvGrpSpPr>
        <p:cNvPr id="1" name=""/>
        <p:cNvGrpSpPr/>
        <p:nvPr/>
      </p:nvGrpSpPr>
      <p:grpSpPr>
        <a:xfrm>
          <a:off x="0" y="0"/>
          <a:ext cx="0" cy="0"/>
          <a:chOff x="0" y="0"/>
          <a:chExt cx="0" cy="0"/>
        </a:xfrm>
      </p:grpSpPr>
      <p:sp>
        <p:nvSpPr>
          <p:cNvPr id="12" name="Title Placeholder 1"/>
          <p:cNvSpPr>
            <a:spLocks noGrp="1"/>
          </p:cNvSpPr>
          <p:nvPr>
            <p:ph type="title"/>
          </p:nvPr>
        </p:nvSpPr>
        <p:spPr>
          <a:xfrm>
            <a:off x="457199" y="705204"/>
            <a:ext cx="8269613" cy="418645"/>
          </a:xfrm>
          <a:prstGeom prst="rect">
            <a:avLst/>
          </a:prstGeom>
        </p:spPr>
        <p:txBody>
          <a:bodyPr vert="horz" lIns="91440" tIns="45720" rIns="91440" bIns="45720" rtlCol="0" anchor="ctr">
            <a:noAutofit/>
          </a:bodyPr>
          <a:lstStyle>
            <a:lvl1pPr>
              <a:defRPr b="1"/>
            </a:lvl1pPr>
          </a:lstStyle>
          <a:p>
            <a:r>
              <a:rPr lang="en-US" dirty="0" smtClean="0"/>
              <a:t>Title of Slide</a:t>
            </a:r>
            <a:endParaRPr lang="en-US" dirty="0"/>
          </a:p>
        </p:txBody>
      </p:sp>
      <p:sp>
        <p:nvSpPr>
          <p:cNvPr id="6" name="Content Placeholder 1"/>
          <p:cNvSpPr>
            <a:spLocks noGrp="1"/>
          </p:cNvSpPr>
          <p:nvPr>
            <p:ph idx="1"/>
          </p:nvPr>
        </p:nvSpPr>
        <p:spPr>
          <a:xfrm>
            <a:off x="457199" y="1500110"/>
            <a:ext cx="4012006" cy="4898146"/>
          </a:xfrm>
          <a:prstGeom prst="rect">
            <a:avLst/>
          </a:prstGeom>
        </p:spPr>
        <p:txBody>
          <a:bodyPr/>
          <a:lstStyle>
            <a:lvl1pPr>
              <a:defRPr>
                <a:solidFill>
                  <a:srgbClr val="53565A"/>
                </a:solidFill>
                <a:latin typeface="Arial"/>
                <a:cs typeface="Arial"/>
              </a:defRPr>
            </a:lvl1pPr>
            <a:lvl2pPr>
              <a:defRPr>
                <a:solidFill>
                  <a:srgbClr val="53565A"/>
                </a:solidFill>
                <a:latin typeface="Arial"/>
                <a:cs typeface="Arial"/>
              </a:defRPr>
            </a:lvl2pPr>
            <a:lvl3pPr>
              <a:defRPr>
                <a:solidFill>
                  <a:srgbClr val="53565A"/>
                </a:solidFill>
                <a:latin typeface="Arial"/>
                <a:cs typeface="Arial"/>
              </a:defRPr>
            </a:lvl3pPr>
          </a:lstStyle>
          <a:p>
            <a:pPr lvl="0"/>
            <a:r>
              <a:rPr lang="en-US" dirty="0" smtClean="0"/>
              <a:t>Click to edit Master text styles</a:t>
            </a:r>
          </a:p>
          <a:p>
            <a:pPr lvl="1"/>
            <a:r>
              <a:rPr lang="en-US" dirty="0" smtClean="0"/>
              <a:t>Second level</a:t>
            </a:r>
          </a:p>
          <a:p>
            <a:pPr lvl="2"/>
            <a:r>
              <a:rPr lang="en-US" dirty="0" smtClean="0"/>
              <a:t>Third level</a:t>
            </a:r>
          </a:p>
          <a:p>
            <a:endParaRPr lang="en-US" dirty="0"/>
          </a:p>
        </p:txBody>
      </p:sp>
    </p:spTree>
    <p:extLst>
      <p:ext uri="{BB962C8B-B14F-4D97-AF65-F5344CB8AC3E}">
        <p14:creationId xmlns:p14="http://schemas.microsoft.com/office/powerpoint/2010/main" val="163990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1 ">
    <p:spTree>
      <p:nvGrpSpPr>
        <p:cNvPr id="1" name=""/>
        <p:cNvGrpSpPr/>
        <p:nvPr/>
      </p:nvGrpSpPr>
      <p:grpSpPr>
        <a:xfrm>
          <a:off x="0" y="0"/>
          <a:ext cx="0" cy="0"/>
          <a:chOff x="0" y="0"/>
          <a:chExt cx="0" cy="0"/>
        </a:xfrm>
      </p:grpSpPr>
      <p:sp>
        <p:nvSpPr>
          <p:cNvPr id="7" name="Rectangle 6"/>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313"/>
            <a:ext cx="6924554" cy="6881395"/>
          </a:xfrm>
          <a:prstGeom prst="rect">
            <a:avLst/>
          </a:prstGeom>
        </p:spPr>
      </p:pic>
      <p:sp>
        <p:nvSpPr>
          <p:cNvPr id="8" name="Rectangle 7"/>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2449" y="2658533"/>
            <a:ext cx="1714500" cy="1714500"/>
          </a:xfrm>
          <a:prstGeom prst="rect">
            <a:avLst/>
          </a:prstGeom>
        </p:spPr>
      </p:pic>
      <p:pic>
        <p:nvPicPr>
          <p:cNvPr id="9" name="Picture 1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17695" y="6438105"/>
            <a:ext cx="15748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jamesc\Documents\Product Information\ERI General\Artfile Archive\Product Logos\Elsevier_Logos_2014\Presentation - Elsevier\Non_Solus_Logo\ELS_NS_Logo_2C_RGB.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171266" y="223121"/>
            <a:ext cx="648468" cy="71621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Add section header </a:t>
            </a:r>
          </a:p>
        </p:txBody>
      </p:sp>
    </p:spTree>
    <p:extLst>
      <p:ext uri="{BB962C8B-B14F-4D97-AF65-F5344CB8AC3E}">
        <p14:creationId xmlns:p14="http://schemas.microsoft.com/office/powerpoint/2010/main" val="2612365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End Slide">
    <p:spTree>
      <p:nvGrpSpPr>
        <p:cNvPr id="1" name=""/>
        <p:cNvGrpSpPr/>
        <p:nvPr/>
      </p:nvGrpSpPr>
      <p:grpSpPr>
        <a:xfrm>
          <a:off x="0" y="0"/>
          <a:ext cx="0" cy="0"/>
          <a:chOff x="0" y="0"/>
          <a:chExt cx="0" cy="0"/>
        </a:xfrm>
      </p:grpSpPr>
      <p:sp>
        <p:nvSpPr>
          <p:cNvPr id="12" name="Rectangle 11"/>
          <p:cNvSpPr/>
          <p:nvPr/>
        </p:nvSpPr>
        <p:spPr>
          <a:xfrm>
            <a:off x="0" y="-8313"/>
            <a:ext cx="9144000"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31807" y="1049338"/>
            <a:ext cx="2303462"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21"/>
          <p:cNvSpPr txBox="1">
            <a:spLocks noChangeArrowheads="1"/>
          </p:cNvSpPr>
          <p:nvPr/>
        </p:nvSpPr>
        <p:spPr bwMode="auto">
          <a:xfrm>
            <a:off x="300038" y="6321425"/>
            <a:ext cx="40890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sz="1400" dirty="0" smtClean="0">
                <a:solidFill>
                  <a:srgbClr val="FF8200"/>
                </a:solidFill>
                <a:latin typeface="NexusSansOT" pitchFamily="-104" charset="0"/>
              </a:rPr>
              <a:t>www.elsevier.com/research-intelligence</a:t>
            </a:r>
            <a:endParaRPr lang="en-US" sz="1400" dirty="0">
              <a:solidFill>
                <a:srgbClr val="53565A"/>
              </a:solidFill>
              <a:latin typeface="NexusSansOT" pitchFamily="-104" charset="0"/>
            </a:endParaRPr>
          </a:p>
        </p:txBody>
      </p:sp>
      <p:sp>
        <p:nvSpPr>
          <p:cNvPr id="21" name="Rectangle 20"/>
          <p:cNvSpPr/>
          <p:nvPr/>
        </p:nvSpPr>
        <p:spPr>
          <a:xfrm>
            <a:off x="6794500" y="1049338"/>
            <a:ext cx="2368154" cy="5094287"/>
          </a:xfrm>
          <a:prstGeom prst="rect">
            <a:avLst/>
          </a:prstGeom>
          <a:solidFill>
            <a:schemeClr val="bg1">
              <a:alpha val="73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0" y="2658533"/>
            <a:ext cx="9144000" cy="1714500"/>
          </a:xfrm>
          <a:prstGeom prst="rect">
            <a:avLst/>
          </a:prstGeom>
          <a:solidFill>
            <a:srgbClr val="FF82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 Placeholder 21"/>
          <p:cNvSpPr>
            <a:spLocks noGrp="1"/>
          </p:cNvSpPr>
          <p:nvPr>
            <p:ph type="body" sz="quarter" idx="13" hasCustomPrompt="1"/>
          </p:nvPr>
        </p:nvSpPr>
        <p:spPr>
          <a:xfrm>
            <a:off x="300038" y="2768138"/>
            <a:ext cx="6511923" cy="1504604"/>
          </a:xfrm>
          <a:prstGeom prst="rect">
            <a:avLst/>
          </a:prstGeom>
        </p:spPr>
        <p:txBody>
          <a:bodyPr anchor="ctr" anchorCtr="0">
            <a:noAutofit/>
          </a:bodyPr>
          <a:lstStyle>
            <a:lvl1pPr marL="0" indent="0">
              <a:buNone/>
              <a:defRPr sz="3200" b="1" baseline="0">
                <a:solidFill>
                  <a:schemeClr val="bg1"/>
                </a:solidFill>
                <a:latin typeface="Arial" panose="020B0604020202020204" pitchFamily="34" charset="0"/>
                <a:cs typeface="Arial" panose="020B0604020202020204" pitchFamily="34" charset="0"/>
              </a:defRPr>
            </a:lvl1pPr>
          </a:lstStyle>
          <a:p>
            <a:pPr lvl="0"/>
            <a:r>
              <a:rPr lang="en-GB" dirty="0" smtClean="0"/>
              <a:t>End slide</a:t>
            </a:r>
          </a:p>
        </p:txBody>
      </p:sp>
      <p:pic>
        <p:nvPicPr>
          <p:cNvPr id="14" name="Picture 2" descr="C:\Users\jamesc\Documents\Product Information\ERI General\Artfile Archive\Product Logos\Product Logos\Solution Suite Wordmarks 151 Orange\Ppt and Web\ELS_RI_Wordmark_151_RGB.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9099" y="2186256"/>
            <a:ext cx="3453293" cy="264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36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dy Content slide">
    <p:spTree>
      <p:nvGrpSpPr>
        <p:cNvPr id="1" name=""/>
        <p:cNvGrpSpPr/>
        <p:nvPr/>
      </p:nvGrpSpPr>
      <p:grpSpPr>
        <a:xfrm>
          <a:off x="0" y="0"/>
          <a:ext cx="0" cy="0"/>
          <a:chOff x="0" y="0"/>
          <a:chExt cx="0" cy="0"/>
        </a:xfrm>
      </p:grpSpPr>
      <p:sp>
        <p:nvSpPr>
          <p:cNvPr id="6" name="Title 11"/>
          <p:cNvSpPr>
            <a:spLocks noGrp="1"/>
          </p:cNvSpPr>
          <p:nvPr>
            <p:ph type="title" hasCustomPrompt="1"/>
          </p:nvPr>
        </p:nvSpPr>
        <p:spPr>
          <a:xfrm>
            <a:off x="425885" y="497304"/>
            <a:ext cx="7678455" cy="593559"/>
          </a:xfrm>
          <a:prstGeom prst="rect">
            <a:avLst/>
          </a:prstGeom>
        </p:spPr>
        <p:txBody>
          <a:bodyPr/>
          <a:lstStyle>
            <a:lvl1pPr>
              <a:defRPr sz="2400" b="1"/>
            </a:lvl1pPr>
          </a:lstStyle>
          <a:p>
            <a:r>
              <a:rPr lang="en-US" dirty="0" smtClean="0"/>
              <a:t>Click to edit title</a:t>
            </a:r>
            <a:endParaRPr lang="en-US" dirty="0"/>
          </a:p>
        </p:txBody>
      </p:sp>
      <p:sp>
        <p:nvSpPr>
          <p:cNvPr id="3" name="Text Placeholder 2"/>
          <p:cNvSpPr>
            <a:spLocks noGrp="1"/>
          </p:cNvSpPr>
          <p:nvPr>
            <p:ph type="body" sz="quarter" idx="12"/>
          </p:nvPr>
        </p:nvSpPr>
        <p:spPr>
          <a:xfrm>
            <a:off x="425885" y="1271848"/>
            <a:ext cx="7678455" cy="4729942"/>
          </a:xfrm>
          <a:prstGeom prst="rect">
            <a:avLst/>
          </a:prstGeom>
        </p:spPr>
        <p:txBody>
          <a:bodyPr/>
          <a:lstStyle>
            <a:lvl1pPr>
              <a:defRPr b="0">
                <a:solidFill>
                  <a:schemeClr val="accent2"/>
                </a:solidFill>
              </a:defRPr>
            </a:lvl1pPr>
            <a:lvl2pPr>
              <a:defRPr>
                <a:solidFill>
                  <a:schemeClr val="accent2"/>
                </a:solidFill>
              </a:defRPr>
            </a:lvl2pPr>
            <a:lvl3pPr>
              <a:defRPr>
                <a:solidFill>
                  <a:schemeClr val="accent2"/>
                </a:solidFill>
              </a:defRPr>
            </a:lvl3pPr>
            <a:lvl4pPr>
              <a:defRPr sz="1600">
                <a:solidFill>
                  <a:schemeClr val="accent2"/>
                </a:solidFill>
                <a:latin typeface="Arial" panose="020B0604020202020204" pitchFamily="34" charset="0"/>
                <a:cs typeface="Arial" panose="020B0604020202020204" pitchFamily="34" charset="0"/>
              </a:defRPr>
            </a:lvl4pPr>
            <a:lvl5pPr>
              <a:defRPr sz="1600">
                <a:solidFill>
                  <a:schemeClr val="accent2"/>
                </a:solidFill>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115648109"/>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image" Target="../media/image1.jpeg"/><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theme" Target="../theme/theme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descr="header.jpg"/>
          <p:cNvPicPr>
            <a:picLocks noChangeAspect="1"/>
          </p:cNvPicPr>
          <p:nvPr/>
        </p:nvPicPr>
        <p:blipFill>
          <a:blip r:embed="rId21"/>
          <a:stretch>
            <a:fillRect/>
          </a:stretch>
        </p:blipFill>
        <p:spPr>
          <a:xfrm>
            <a:off x="0" y="0"/>
            <a:ext cx="9144000" cy="375646"/>
          </a:xfrm>
          <a:prstGeom prst="rect">
            <a:avLst/>
          </a:prstGeom>
        </p:spPr>
      </p:pic>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
        <p:nvSpPr>
          <p:cNvPr id="8" name="TextBox 7"/>
          <p:cNvSpPr txBox="1"/>
          <p:nvPr/>
        </p:nvSpPr>
        <p:spPr>
          <a:xfrm>
            <a:off x="8316275" y="86049"/>
            <a:ext cx="592667" cy="200055"/>
          </a:xfrm>
          <a:prstGeom prst="rect">
            <a:avLst/>
          </a:prstGeom>
          <a:noFill/>
        </p:spPr>
        <p:txBody>
          <a:bodyPr wrap="square" rtlCol="0">
            <a:spAutoFit/>
          </a:bodyPr>
          <a:lstStyle/>
          <a:p>
            <a:pPr algn="r"/>
            <a:r>
              <a:rPr lang="en-US" sz="700" b="1" dirty="0" smtClean="0">
                <a:solidFill>
                  <a:prstClr val="white"/>
                </a:solidFill>
                <a:cs typeface="Arial" pitchFamily="34" charset="0"/>
              </a:rPr>
              <a:t>|     </a:t>
            </a:r>
            <a:fld id="{0458CB15-4049-3E44-A91F-E9E0F94EC727}" type="slidenum">
              <a:rPr lang="en-US" sz="700" b="1" smtClean="0">
                <a:solidFill>
                  <a:prstClr val="white"/>
                </a:solidFill>
                <a:cs typeface="Arial" pitchFamily="34" charset="0"/>
              </a:rPr>
              <a:pPr algn="r"/>
              <a:t>‹#›</a:t>
            </a:fld>
            <a:endParaRPr lang="en-US" sz="700" b="1" dirty="0" err="1" smtClean="0">
              <a:solidFill>
                <a:prstClr val="white"/>
              </a:solidFill>
              <a:cs typeface="Arial" pitchFamily="34" charset="0"/>
            </a:endParaRPr>
          </a:p>
        </p:txBody>
      </p:sp>
    </p:spTree>
    <p:extLst>
      <p:ext uri="{BB962C8B-B14F-4D97-AF65-F5344CB8AC3E}">
        <p14:creationId xmlns:p14="http://schemas.microsoft.com/office/powerpoint/2010/main" val="165954758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9" r:id="rId9"/>
    <p:sldLayoutId id="2147483780" r:id="rId10"/>
    <p:sldLayoutId id="2147483781" r:id="rId11"/>
    <p:sldLayoutId id="2147483782" r:id="rId12"/>
    <p:sldLayoutId id="2147483784" r:id="rId13"/>
    <p:sldLayoutId id="2147483825" r:id="rId14"/>
    <p:sldLayoutId id="2147483826" r:id="rId15"/>
    <p:sldLayoutId id="2147483829" r:id="rId16"/>
    <p:sldLayoutId id="2147483849" r:id="rId17"/>
    <p:sldLayoutId id="2147483850" r:id="rId18"/>
    <p:sldLayoutId id="2147483851"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descr="header.jpg"/>
          <p:cNvPicPr>
            <a:picLocks noChangeAspect="1"/>
          </p:cNvPicPr>
          <p:nvPr/>
        </p:nvPicPr>
        <p:blipFill>
          <a:blip r:embed="rId20"/>
          <a:stretch>
            <a:fillRect/>
          </a:stretch>
        </p:blipFill>
        <p:spPr>
          <a:xfrm>
            <a:off x="0" y="0"/>
            <a:ext cx="9144000" cy="375646"/>
          </a:xfrm>
          <a:prstGeom prst="rect">
            <a:avLst/>
          </a:prstGeom>
        </p:spPr>
      </p:pic>
      <p:sp>
        <p:nvSpPr>
          <p:cNvPr id="13" name="Title Placeholder 1"/>
          <p:cNvSpPr>
            <a:spLocks noGrp="1"/>
          </p:cNvSpPr>
          <p:nvPr>
            <p:ph type="title"/>
          </p:nvPr>
        </p:nvSpPr>
        <p:spPr>
          <a:xfrm>
            <a:off x="457199" y="705204"/>
            <a:ext cx="8238319" cy="418645"/>
          </a:xfrm>
          <a:prstGeom prst="rect">
            <a:avLst/>
          </a:prstGeom>
        </p:spPr>
        <p:txBody>
          <a:bodyPr vert="horz" lIns="91440" tIns="45720" rIns="91440" bIns="45720" rtlCol="0" anchor="ctr">
            <a:noAutofit/>
          </a:bodyPr>
          <a:lstStyle/>
          <a:p>
            <a:r>
              <a:rPr lang="en-US" dirty="0" smtClean="0"/>
              <a:t>Title of Slide</a:t>
            </a:r>
            <a:endParaRPr lang="en-US" dirty="0"/>
          </a:p>
        </p:txBody>
      </p:sp>
      <p:sp>
        <p:nvSpPr>
          <p:cNvPr id="14" name="Text Placeholder 8"/>
          <p:cNvSpPr>
            <a:spLocks noGrp="1"/>
          </p:cNvSpPr>
          <p:nvPr>
            <p:ph type="body" idx="1"/>
          </p:nvPr>
        </p:nvSpPr>
        <p:spPr>
          <a:xfrm>
            <a:off x="457200" y="1500110"/>
            <a:ext cx="8238318" cy="489814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p>
          <a:p>
            <a:pPr lvl="8"/>
            <a:endParaRPr lang="en-US" dirty="0" smtClean="0"/>
          </a:p>
        </p:txBody>
      </p:sp>
      <p:sp>
        <p:nvSpPr>
          <p:cNvPr id="8" name="TextBox 7"/>
          <p:cNvSpPr txBox="1"/>
          <p:nvPr/>
        </p:nvSpPr>
        <p:spPr>
          <a:xfrm>
            <a:off x="8316275" y="86049"/>
            <a:ext cx="592667" cy="200055"/>
          </a:xfrm>
          <a:prstGeom prst="rect">
            <a:avLst/>
          </a:prstGeom>
          <a:noFill/>
        </p:spPr>
        <p:txBody>
          <a:bodyPr wrap="square" rtlCol="0">
            <a:spAutoFit/>
          </a:bodyPr>
          <a:lstStyle/>
          <a:p>
            <a:pPr algn="r"/>
            <a:r>
              <a:rPr lang="en-US" sz="700" b="1" dirty="0" smtClean="0">
                <a:solidFill>
                  <a:prstClr val="white"/>
                </a:solidFill>
                <a:cs typeface="Arial" pitchFamily="34" charset="0"/>
              </a:rPr>
              <a:t>|     </a:t>
            </a:r>
            <a:fld id="{0458CB15-4049-3E44-A91F-E9E0F94EC727}" type="slidenum">
              <a:rPr lang="en-US" sz="700" b="1" smtClean="0">
                <a:solidFill>
                  <a:prstClr val="white"/>
                </a:solidFill>
                <a:cs typeface="Arial" pitchFamily="34" charset="0"/>
              </a:rPr>
              <a:pPr algn="r"/>
              <a:t>‹#›</a:t>
            </a:fld>
            <a:endParaRPr lang="en-US" sz="700" b="1" dirty="0" err="1" smtClean="0">
              <a:solidFill>
                <a:prstClr val="white"/>
              </a:solidFill>
              <a:cs typeface="Arial" pitchFamily="34" charset="0"/>
            </a:endParaRPr>
          </a:p>
        </p:txBody>
      </p:sp>
    </p:spTree>
    <p:extLst>
      <p:ext uri="{BB962C8B-B14F-4D97-AF65-F5344CB8AC3E}">
        <p14:creationId xmlns:p14="http://schemas.microsoft.com/office/powerpoint/2010/main" val="165954758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6" r:id="rId9"/>
    <p:sldLayoutId id="2147483797" r:id="rId10"/>
    <p:sldLayoutId id="2147483799" r:id="rId11"/>
    <p:sldLayoutId id="2147483818" r:id="rId12"/>
    <p:sldLayoutId id="2147483841" r:id="rId13"/>
    <p:sldLayoutId id="2147483842" r:id="rId14"/>
    <p:sldLayoutId id="2147483843" r:id="rId15"/>
    <p:sldLayoutId id="2147483844" r:id="rId16"/>
    <p:sldLayoutId id="2147483845" r:id="rId17"/>
    <p:sldLayoutId id="2147483846"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2400" b="1" i="0" kern="1200">
          <a:solidFill>
            <a:schemeClr val="accent1"/>
          </a:solidFill>
          <a:latin typeface="Arial Bold"/>
          <a:ea typeface="+mj-ea"/>
          <a:cs typeface="Arial Bold"/>
        </a:defRPr>
      </a:lvl1pPr>
    </p:titleStyle>
    <p:body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59.jpe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hyperlink" Target="http://www.sciencedirect.com/science/article/pii/S2212054813000027"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hyperlink" Target="http://www.sciencedirect.com/science/article/pii/S2212440314004635" TargetMode="External"/><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1.xml"/><Relationship Id="rId13" Type="http://schemas.openxmlformats.org/officeDocument/2006/relationships/oleObject" Target="../embeddings/oleObject1.bin"/><Relationship Id="rId3" Type="http://schemas.openxmlformats.org/officeDocument/2006/relationships/tags" Target="../tags/tag2.xml"/><Relationship Id="rId7" Type="http://schemas.openxmlformats.org/officeDocument/2006/relationships/slideLayout" Target="../slideLayouts/slideLayout15.xml"/><Relationship Id="rId12" Type="http://schemas.openxmlformats.org/officeDocument/2006/relationships/image" Target="../media/image21.jpe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tags" Target="../tags/tag5.xml"/><Relationship Id="rId11" Type="http://schemas.openxmlformats.org/officeDocument/2006/relationships/image" Target="../media/image20.jpeg"/><Relationship Id="rId5" Type="http://schemas.openxmlformats.org/officeDocument/2006/relationships/tags" Target="../tags/tag4.xml"/><Relationship Id="rId10" Type="http://schemas.openxmlformats.org/officeDocument/2006/relationships/image" Target="../media/image19.jpeg"/><Relationship Id="rId4" Type="http://schemas.openxmlformats.org/officeDocument/2006/relationships/tags" Target="../tags/tag3.xml"/><Relationship Id="rId9" Type="http://schemas.openxmlformats.org/officeDocument/2006/relationships/image" Target="../media/image18.png"/><Relationship Id="rId1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78.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chart" Target="../charts/char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3.jpeg"/><Relationship Id="rId5" Type="http://schemas.openxmlformats.org/officeDocument/2006/relationships/chart" Target="../charts/chart1.xml"/><Relationship Id="rId4"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tags" Target="../tags/tag52.xml"/><Relationship Id="rId7" Type="http://schemas.openxmlformats.org/officeDocument/2006/relationships/oleObject" Target="../embeddings/oleObject3.bin"/><Relationship Id="rId2" Type="http://schemas.openxmlformats.org/officeDocument/2006/relationships/tags" Target="../tags/tag51.xml"/><Relationship Id="rId1" Type="http://schemas.openxmlformats.org/officeDocument/2006/relationships/vmlDrawing" Target="../drawings/vmlDrawing3.vml"/><Relationship Id="rId6" Type="http://schemas.openxmlformats.org/officeDocument/2006/relationships/notesSlide" Target="../notesSlides/notesSlide21.xml"/><Relationship Id="rId5" Type="http://schemas.openxmlformats.org/officeDocument/2006/relationships/slideLayout" Target="../slideLayouts/slideLayout15.xml"/><Relationship Id="rId4" Type="http://schemas.openxmlformats.org/officeDocument/2006/relationships/tags" Target="../tags/tag53.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3" Type="http://schemas.openxmlformats.org/officeDocument/2006/relationships/tags" Target="../tags/tag20.xml"/><Relationship Id="rId18" Type="http://schemas.openxmlformats.org/officeDocument/2006/relationships/tags" Target="../tags/tag25.xml"/><Relationship Id="rId26" Type="http://schemas.openxmlformats.org/officeDocument/2006/relationships/image" Target="../media/image24.emf"/><Relationship Id="rId39" Type="http://schemas.openxmlformats.org/officeDocument/2006/relationships/image" Target="../media/image37.jpeg"/><Relationship Id="rId3" Type="http://schemas.openxmlformats.org/officeDocument/2006/relationships/tags" Target="../tags/tag10.xml"/><Relationship Id="rId21" Type="http://schemas.openxmlformats.org/officeDocument/2006/relationships/tags" Target="../tags/tag28.xml"/><Relationship Id="rId34" Type="http://schemas.openxmlformats.org/officeDocument/2006/relationships/image" Target="../media/image32.png"/><Relationship Id="rId42" Type="http://schemas.openxmlformats.org/officeDocument/2006/relationships/image" Target="../media/image40.jpeg"/><Relationship Id="rId47" Type="http://schemas.openxmlformats.org/officeDocument/2006/relationships/image" Target="../media/image45.png"/><Relationship Id="rId50" Type="http://schemas.openxmlformats.org/officeDocument/2006/relationships/image" Target="../media/image48.png"/><Relationship Id="rId7" Type="http://schemas.openxmlformats.org/officeDocument/2006/relationships/tags" Target="../tags/tag14.xml"/><Relationship Id="rId12" Type="http://schemas.openxmlformats.org/officeDocument/2006/relationships/tags" Target="../tags/tag19.xml"/><Relationship Id="rId17" Type="http://schemas.openxmlformats.org/officeDocument/2006/relationships/tags" Target="../tags/tag24.xml"/><Relationship Id="rId25" Type="http://schemas.openxmlformats.org/officeDocument/2006/relationships/oleObject" Target="../embeddings/oleObject2.bin"/><Relationship Id="rId33" Type="http://schemas.openxmlformats.org/officeDocument/2006/relationships/image" Target="../media/image31.png"/><Relationship Id="rId38" Type="http://schemas.openxmlformats.org/officeDocument/2006/relationships/image" Target="../media/image36.jpeg"/><Relationship Id="rId46" Type="http://schemas.openxmlformats.org/officeDocument/2006/relationships/image" Target="../media/image44.png"/><Relationship Id="rId2" Type="http://schemas.openxmlformats.org/officeDocument/2006/relationships/tags" Target="../tags/tag9.xml"/><Relationship Id="rId16" Type="http://schemas.openxmlformats.org/officeDocument/2006/relationships/tags" Target="../tags/tag23.xml"/><Relationship Id="rId20" Type="http://schemas.openxmlformats.org/officeDocument/2006/relationships/tags" Target="../tags/tag27.xml"/><Relationship Id="rId29" Type="http://schemas.openxmlformats.org/officeDocument/2006/relationships/image" Target="../media/image27.jpeg"/><Relationship Id="rId41" Type="http://schemas.openxmlformats.org/officeDocument/2006/relationships/image" Target="../media/image39.jpeg"/><Relationship Id="rId1" Type="http://schemas.openxmlformats.org/officeDocument/2006/relationships/vmlDrawing" Target="../drawings/vmlDrawing2.vml"/><Relationship Id="rId6" Type="http://schemas.openxmlformats.org/officeDocument/2006/relationships/tags" Target="../tags/tag13.xml"/><Relationship Id="rId11" Type="http://schemas.openxmlformats.org/officeDocument/2006/relationships/tags" Target="../tags/tag18.xml"/><Relationship Id="rId24" Type="http://schemas.openxmlformats.org/officeDocument/2006/relationships/notesSlide" Target="../notesSlides/notesSlide2.xml"/><Relationship Id="rId32" Type="http://schemas.openxmlformats.org/officeDocument/2006/relationships/image" Target="../media/image30.png"/><Relationship Id="rId37" Type="http://schemas.openxmlformats.org/officeDocument/2006/relationships/image" Target="../media/image35.jpeg"/><Relationship Id="rId40" Type="http://schemas.openxmlformats.org/officeDocument/2006/relationships/image" Target="../media/image38.jpeg"/><Relationship Id="rId45" Type="http://schemas.openxmlformats.org/officeDocument/2006/relationships/image" Target="../media/image43.png"/><Relationship Id="rId5" Type="http://schemas.openxmlformats.org/officeDocument/2006/relationships/tags" Target="../tags/tag12.xml"/><Relationship Id="rId15" Type="http://schemas.openxmlformats.org/officeDocument/2006/relationships/tags" Target="../tags/tag22.xml"/><Relationship Id="rId23" Type="http://schemas.openxmlformats.org/officeDocument/2006/relationships/slideLayout" Target="../slideLayouts/slideLayout14.xml"/><Relationship Id="rId28" Type="http://schemas.openxmlformats.org/officeDocument/2006/relationships/image" Target="../media/image26.jpeg"/><Relationship Id="rId36" Type="http://schemas.openxmlformats.org/officeDocument/2006/relationships/image" Target="../media/image34.png"/><Relationship Id="rId49" Type="http://schemas.openxmlformats.org/officeDocument/2006/relationships/image" Target="../media/image47.png"/><Relationship Id="rId10" Type="http://schemas.openxmlformats.org/officeDocument/2006/relationships/tags" Target="../tags/tag17.xml"/><Relationship Id="rId19" Type="http://schemas.openxmlformats.org/officeDocument/2006/relationships/tags" Target="../tags/tag26.xml"/><Relationship Id="rId31" Type="http://schemas.openxmlformats.org/officeDocument/2006/relationships/image" Target="../media/image29.jpeg"/><Relationship Id="rId44" Type="http://schemas.openxmlformats.org/officeDocument/2006/relationships/image" Target="../media/image42.png"/><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tags" Target="../tags/tag21.xml"/><Relationship Id="rId22" Type="http://schemas.openxmlformats.org/officeDocument/2006/relationships/tags" Target="../tags/tag29.xml"/><Relationship Id="rId27" Type="http://schemas.openxmlformats.org/officeDocument/2006/relationships/image" Target="../media/image25.jpe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png"/><Relationship Id="rId8" Type="http://schemas.openxmlformats.org/officeDocument/2006/relationships/tags" Target="../tags/tag15.xml"/><Relationship Id="rId51" Type="http://schemas.openxmlformats.org/officeDocument/2006/relationships/image" Target="../media/image49.png"/></Relationships>
</file>

<file path=ppt/slides/_rels/slide4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87.png"/><Relationship Id="rId1" Type="http://schemas.openxmlformats.org/officeDocument/2006/relationships/slideLayout" Target="../slideLayouts/slideLayout30.xml"/><Relationship Id="rId4" Type="http://schemas.openxmlformats.org/officeDocument/2006/relationships/image" Target="../media/image109.png"/></Relationships>
</file>

<file path=ppt/slides/_rels/slide5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8" Type="http://schemas.openxmlformats.org/officeDocument/2006/relationships/image" Target="../media/image113.jpeg"/><Relationship Id="rId13" Type="http://schemas.openxmlformats.org/officeDocument/2006/relationships/image" Target="../media/image35.jpeg"/><Relationship Id="rId3" Type="http://schemas.openxmlformats.org/officeDocument/2006/relationships/notesSlide" Target="../notesSlides/notesSlide27.xml"/><Relationship Id="rId7" Type="http://schemas.openxmlformats.org/officeDocument/2006/relationships/image" Target="../media/image112.png"/><Relationship Id="rId12" Type="http://schemas.openxmlformats.org/officeDocument/2006/relationships/image" Target="../media/image81.png"/><Relationship Id="rId2" Type="http://schemas.openxmlformats.org/officeDocument/2006/relationships/slideLayout" Target="../slideLayouts/slideLayout33.xml"/><Relationship Id="rId1" Type="http://schemas.openxmlformats.org/officeDocument/2006/relationships/tags" Target="../tags/tag54.xml"/><Relationship Id="rId6" Type="http://schemas.openxmlformats.org/officeDocument/2006/relationships/image" Target="../media/image40.jpeg"/><Relationship Id="rId11" Type="http://schemas.openxmlformats.org/officeDocument/2006/relationships/image" Target="../media/image44.png"/><Relationship Id="rId5" Type="http://schemas.openxmlformats.org/officeDocument/2006/relationships/image" Target="../media/image111.png"/><Relationship Id="rId10" Type="http://schemas.openxmlformats.org/officeDocument/2006/relationships/image" Target="../media/image115.jpeg"/><Relationship Id="rId4" Type="http://schemas.openxmlformats.org/officeDocument/2006/relationships/slide" Target="slide26.xml"/><Relationship Id="rId9" Type="http://schemas.openxmlformats.org/officeDocument/2006/relationships/image" Target="../media/image114.jpeg"/></Relationships>
</file>

<file path=ppt/slides/_rels/slide6.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18" Type="http://schemas.openxmlformats.org/officeDocument/2006/relationships/tags" Target="../tags/tag47.xml"/><Relationship Id="rId26" Type="http://schemas.openxmlformats.org/officeDocument/2006/relationships/image" Target="../media/image52.png"/><Relationship Id="rId3" Type="http://schemas.openxmlformats.org/officeDocument/2006/relationships/tags" Target="../tags/tag32.xml"/><Relationship Id="rId21" Type="http://schemas.openxmlformats.org/officeDocument/2006/relationships/tags" Target="../tags/tag50.xml"/><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tags" Target="../tags/tag46.xml"/><Relationship Id="rId25" Type="http://schemas.openxmlformats.org/officeDocument/2006/relationships/image" Target="../media/image51.png"/><Relationship Id="rId2" Type="http://schemas.openxmlformats.org/officeDocument/2006/relationships/tags" Target="../tags/tag31.xml"/><Relationship Id="rId16" Type="http://schemas.openxmlformats.org/officeDocument/2006/relationships/tags" Target="../tags/tag45.xml"/><Relationship Id="rId20" Type="http://schemas.openxmlformats.org/officeDocument/2006/relationships/tags" Target="../tags/tag49.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24" Type="http://schemas.openxmlformats.org/officeDocument/2006/relationships/image" Target="../media/image50.png"/><Relationship Id="rId5" Type="http://schemas.openxmlformats.org/officeDocument/2006/relationships/tags" Target="../tags/tag34.xml"/><Relationship Id="rId15" Type="http://schemas.openxmlformats.org/officeDocument/2006/relationships/tags" Target="../tags/tag44.xml"/><Relationship Id="rId23" Type="http://schemas.openxmlformats.org/officeDocument/2006/relationships/notesSlide" Target="../notesSlides/notesSlide3.xml"/><Relationship Id="rId10" Type="http://schemas.openxmlformats.org/officeDocument/2006/relationships/tags" Target="../tags/tag39.xml"/><Relationship Id="rId19" Type="http://schemas.openxmlformats.org/officeDocument/2006/relationships/tags" Target="../tags/tag48.xml"/><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tags" Target="../tags/tag43.xml"/><Relationship Id="rId22" Type="http://schemas.openxmlformats.org/officeDocument/2006/relationships/slideLayout" Target="../slideLayouts/slideLayout18.xml"/><Relationship Id="rId27" Type="http://schemas.openxmlformats.org/officeDocument/2006/relationships/image" Target="../media/image53.png"/></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8.xml"/><Relationship Id="rId1" Type="http://schemas.openxmlformats.org/officeDocument/2006/relationships/slideLayout" Target="../slideLayouts/slideLayout31.xml"/><Relationship Id="rId5" Type="http://schemas.openxmlformats.org/officeDocument/2006/relationships/image" Target="../media/image118.png"/><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3" Type="http://schemas.openxmlformats.org/officeDocument/2006/relationships/hyperlink" Target="http://www.mendeley.com/" TargetMode="External"/><Relationship Id="rId2" Type="http://schemas.openxmlformats.org/officeDocument/2006/relationships/image" Target="../media/image119.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9.xml"/><Relationship Id="rId1" Type="http://schemas.openxmlformats.org/officeDocument/2006/relationships/slideLayout" Target="../slideLayouts/slideLayout31.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30.xml"/><Relationship Id="rId1" Type="http://schemas.openxmlformats.org/officeDocument/2006/relationships/slideLayout" Target="../slideLayouts/slideLayout31.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6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1.xml"/><Relationship Id="rId1" Type="http://schemas.openxmlformats.org/officeDocument/2006/relationships/slideLayout" Target="../slideLayouts/slideLayout34.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6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1.xml"/></Relationships>
</file>

<file path=ppt/slides/_rels/slide66.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hyperlink" Target="http://www.mendeley.com/download-mendeley-desktop/windows/" TargetMode="External"/><Relationship Id="rId7" Type="http://schemas.openxmlformats.org/officeDocument/2006/relationships/image" Target="../media/image137.png"/><Relationship Id="rId2" Type="http://schemas.openxmlformats.org/officeDocument/2006/relationships/notesSlide" Target="../notesSlides/notesSlide32.xml"/><Relationship Id="rId1" Type="http://schemas.openxmlformats.org/officeDocument/2006/relationships/slideLayout" Target="../slideLayouts/slideLayout34.xml"/><Relationship Id="rId6" Type="http://schemas.openxmlformats.org/officeDocument/2006/relationships/image" Target="../media/image136.png"/><Relationship Id="rId5" Type="http://schemas.openxmlformats.org/officeDocument/2006/relationships/hyperlink" Target="http://www.mendeley.com/download-mendeley-desktop/linux/" TargetMode="External"/><Relationship Id="rId4" Type="http://schemas.openxmlformats.org/officeDocument/2006/relationships/hyperlink" Target="http://www.mendeley.com/download-mendeley-desktop/mac/" TargetMode="External"/><Relationship Id="rId9" Type="http://schemas.openxmlformats.org/officeDocument/2006/relationships/image" Target="../media/image138.png"/></Relationships>
</file>

<file path=ppt/slides/_rels/slide6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1.xml"/></Relationships>
</file>

<file path=ppt/slides/_rels/slide68.xml.rels><?xml version="1.0" encoding="UTF-8" standalone="yes"?>
<Relationships xmlns="http://schemas.openxmlformats.org/package/2006/relationships"><Relationship Id="rId3" Type="http://schemas.openxmlformats.org/officeDocument/2006/relationships/hyperlink" Target="http://www.mendeley.com/import/" TargetMode="External"/><Relationship Id="rId7" Type="http://schemas.openxmlformats.org/officeDocument/2006/relationships/image" Target="../media/image143.png"/><Relationship Id="rId2" Type="http://schemas.openxmlformats.org/officeDocument/2006/relationships/notesSlide" Target="../notesSlides/notesSlide33.xml"/><Relationship Id="rId1" Type="http://schemas.openxmlformats.org/officeDocument/2006/relationships/slideLayout" Target="../slideLayouts/slideLayout34.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69.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7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36.xml"/><Relationship Id="rId1" Type="http://schemas.openxmlformats.org/officeDocument/2006/relationships/slideLayout" Target="../slideLayouts/slideLayout34.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7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37.xml"/><Relationship Id="rId1" Type="http://schemas.openxmlformats.org/officeDocument/2006/relationships/slideLayout" Target="../slideLayouts/slideLayout34.xml"/><Relationship Id="rId5" Type="http://schemas.openxmlformats.org/officeDocument/2006/relationships/image" Target="../media/image154.png"/><Relationship Id="rId4" Type="http://schemas.openxmlformats.org/officeDocument/2006/relationships/image" Target="../media/image153.png"/></Relationships>
</file>

<file path=ppt/slides/_rels/slide7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8.xml"/><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9.xml"/><Relationship Id="rId1" Type="http://schemas.openxmlformats.org/officeDocument/2006/relationships/slideLayout" Target="../slideLayouts/slideLayout34.xml"/></Relationships>
</file>

<file path=ppt/slides/_rels/slide7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0.xml"/><Relationship Id="rId1" Type="http://schemas.openxmlformats.org/officeDocument/2006/relationships/slideLayout" Target="../slideLayouts/slideLayout34.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79.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1.xml"/><Relationship Id="rId1" Type="http://schemas.openxmlformats.org/officeDocument/2006/relationships/slideLayout" Target="../slideLayouts/slideLayout37.xml"/><Relationship Id="rId4" Type="http://schemas.openxmlformats.org/officeDocument/2006/relationships/image" Target="../media/image163.png"/></Relationships>
</file>

<file path=ppt/slides/_rels/slide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30.xml"/></Relationships>
</file>

<file path=ppt/slides/_rels/slide8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2.xml"/><Relationship Id="rId1" Type="http://schemas.openxmlformats.org/officeDocument/2006/relationships/slideLayout" Target="../slideLayouts/slideLayout37.xml"/><Relationship Id="rId4" Type="http://schemas.openxmlformats.org/officeDocument/2006/relationships/image" Target="../media/image166.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59.jpeg"/><Relationship Id="rId5" Type="http://schemas.openxmlformats.org/officeDocument/2006/relationships/image" Target="../media/image58.png"/><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7"/>
          </p:nvPr>
        </p:nvSpPr>
        <p:spPr>
          <a:xfrm>
            <a:off x="257175" y="4709826"/>
            <a:ext cx="8886825" cy="1386174"/>
          </a:xfrm>
        </p:spPr>
        <p:txBody>
          <a:bodyPr>
            <a:noAutofit/>
          </a:bodyPr>
          <a:lstStyle/>
          <a:p>
            <a:r>
              <a:rPr lang="ru-RU" sz="1800" b="1" dirty="0" smtClean="0"/>
              <a:t>Андрей Локтев, </a:t>
            </a:r>
            <a:endParaRPr lang="en-GB" sz="1800" b="1" dirty="0" smtClean="0"/>
          </a:p>
          <a:p>
            <a:r>
              <a:rPr lang="ru-RU" sz="1800" b="1" dirty="0" smtClean="0"/>
              <a:t>консультант по ключевым информационным решениям </a:t>
            </a:r>
            <a:r>
              <a:rPr lang="en-GB" sz="1800" b="1" dirty="0" smtClean="0"/>
              <a:t>Elsevier</a:t>
            </a:r>
            <a:endParaRPr lang="en-US" sz="1800" b="1" dirty="0" smtClean="0">
              <a:solidFill>
                <a:schemeClr val="bg1">
                  <a:lumMod val="50000"/>
                </a:schemeClr>
              </a:solidFill>
            </a:endParaRPr>
          </a:p>
        </p:txBody>
      </p:sp>
      <p:sp>
        <p:nvSpPr>
          <p:cNvPr id="2" name="Title 1"/>
          <p:cNvSpPr>
            <a:spLocks noGrp="1"/>
          </p:cNvSpPr>
          <p:nvPr>
            <p:ph type="ctrTitle"/>
          </p:nvPr>
        </p:nvSpPr>
        <p:spPr/>
        <p:txBody>
          <a:bodyPr/>
          <a:lstStyle/>
          <a:p>
            <a:r>
              <a:rPr lang="ru-RU" sz="2800" dirty="0"/>
              <a:t>Использование информационных решений </a:t>
            </a:r>
            <a:r>
              <a:rPr lang="en-GB" sz="2800" dirty="0"/>
              <a:t>Elsevier </a:t>
            </a:r>
            <a:r>
              <a:rPr lang="ru-RU" sz="2800" dirty="0"/>
              <a:t>в научной работе</a:t>
            </a:r>
            <a:endParaRPr lang="en-US" sz="2800" dirty="0"/>
          </a:p>
        </p:txBody>
      </p:sp>
      <p:sp>
        <p:nvSpPr>
          <p:cNvPr id="4" name="Text Placeholder 3"/>
          <p:cNvSpPr>
            <a:spLocks noGrp="1"/>
          </p:cNvSpPr>
          <p:nvPr>
            <p:ph type="body" sz="quarter" idx="18"/>
          </p:nvPr>
        </p:nvSpPr>
        <p:spPr>
          <a:xfrm>
            <a:off x="257175" y="6341052"/>
            <a:ext cx="6905625" cy="440748"/>
          </a:xfrm>
        </p:spPr>
        <p:txBody>
          <a:bodyPr>
            <a:normAutofit/>
          </a:bodyPr>
          <a:lstStyle/>
          <a:p>
            <a:r>
              <a:rPr lang="en-GB" sz="1800" b="1" dirty="0" smtClean="0">
                <a:solidFill>
                  <a:schemeClr val="bg1">
                    <a:lumMod val="50000"/>
                  </a:schemeClr>
                </a:solidFill>
              </a:rPr>
              <a:t>30/10</a:t>
            </a:r>
            <a:r>
              <a:rPr lang="ru-RU" sz="1800" b="1" dirty="0" smtClean="0">
                <a:solidFill>
                  <a:schemeClr val="bg1">
                    <a:lumMod val="50000"/>
                  </a:schemeClr>
                </a:solidFill>
              </a:rPr>
              <a:t>/201</a:t>
            </a:r>
            <a:r>
              <a:rPr lang="en-GB" sz="1800" b="1" dirty="0" smtClean="0">
                <a:solidFill>
                  <a:schemeClr val="bg1">
                    <a:lumMod val="50000"/>
                  </a:schemeClr>
                </a:solidFill>
              </a:rPr>
              <a:t>5</a:t>
            </a:r>
            <a:endParaRPr lang="en-US" sz="1800" b="1" dirty="0">
              <a:solidFill>
                <a:schemeClr val="bg1">
                  <a:lumMod val="50000"/>
                </a:schemeClr>
              </a:solidFill>
            </a:endParaRPr>
          </a:p>
        </p:txBody>
      </p:sp>
    </p:spTree>
    <p:extLst>
      <p:ext uri="{BB962C8B-B14F-4D97-AF65-F5344CB8AC3E}">
        <p14:creationId xmlns:p14="http://schemas.microsoft.com/office/powerpoint/2010/main" val="25586977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p:cNvSpPr>
          <p:nvPr>
            <p:ph type="title"/>
          </p:nvPr>
        </p:nvSpPr>
        <p:spPr>
          <a:xfrm>
            <a:off x="457200" y="0"/>
            <a:ext cx="6934200" cy="990600"/>
          </a:xfrm>
        </p:spPr>
        <p:txBody>
          <a:bodyPr>
            <a:normAutofit/>
          </a:bodyPr>
          <a:lstStyle/>
          <a:p>
            <a:r>
              <a:rPr lang="ru-RU" altLang="en-US" dirty="0"/>
              <a:t>В</a:t>
            </a:r>
            <a:r>
              <a:rPr lang="ru-RU" altLang="en-US" dirty="0" smtClean="0"/>
              <a:t>ысококачественные </a:t>
            </a:r>
            <a:r>
              <a:rPr lang="ru-RU" altLang="en-US" dirty="0"/>
              <a:t>и актуальные </a:t>
            </a:r>
            <a:r>
              <a:rPr lang="ru-RU" altLang="en-US" dirty="0" smtClean="0"/>
              <a:t>данные</a:t>
            </a:r>
            <a:endParaRPr lang="en-GB" altLang="en-US" dirty="0"/>
          </a:p>
        </p:txBody>
      </p:sp>
      <p:sp>
        <p:nvSpPr>
          <p:cNvPr id="2" name="Content Placeholder 1"/>
          <p:cNvSpPr>
            <a:spLocks noGrp="1"/>
          </p:cNvSpPr>
          <p:nvPr>
            <p:ph idx="1"/>
          </p:nvPr>
        </p:nvSpPr>
        <p:spPr>
          <a:xfrm>
            <a:off x="457200" y="1219200"/>
            <a:ext cx="8229600" cy="4876800"/>
          </a:xfrm>
        </p:spPr>
        <p:txBody>
          <a:bodyPr>
            <a:normAutofit/>
          </a:bodyPr>
          <a:lstStyle/>
          <a:p>
            <a:pPr marL="285750" indent="-285750" fontAlgn="auto">
              <a:spcBef>
                <a:spcPts val="600"/>
              </a:spcBef>
              <a:spcAft>
                <a:spcPts val="0"/>
              </a:spcAft>
              <a:buClr>
                <a:srgbClr val="FEB91D"/>
              </a:buClr>
              <a:buFont typeface="Wingdings" panose="05000000000000000000" pitchFamily="2" charset="2"/>
              <a:buChar char="Ø"/>
              <a:defRPr/>
            </a:pPr>
            <a:r>
              <a:rPr lang="en-US" sz="2400" dirty="0">
                <a:solidFill>
                  <a:schemeClr val="accent3">
                    <a:lumMod val="50000"/>
                  </a:schemeClr>
                </a:solidFill>
                <a:cs typeface="Arial"/>
              </a:rPr>
              <a:t>ScienceDirect </a:t>
            </a:r>
            <a:r>
              <a:rPr lang="en-US" sz="2400" dirty="0" smtClean="0">
                <a:solidFill>
                  <a:schemeClr val="accent3">
                    <a:lumMod val="50000"/>
                  </a:schemeClr>
                </a:solidFill>
                <a:cs typeface="Arial"/>
              </a:rPr>
              <a:t>– </a:t>
            </a:r>
            <a:r>
              <a:rPr lang="ru-RU" sz="2400" dirty="0" smtClean="0">
                <a:solidFill>
                  <a:schemeClr val="accent3">
                    <a:lumMod val="50000"/>
                  </a:schemeClr>
                </a:solidFill>
                <a:cs typeface="Arial"/>
              </a:rPr>
              <a:t>это</a:t>
            </a:r>
            <a:r>
              <a:rPr lang="en-US" sz="2400" dirty="0" smtClean="0">
                <a:solidFill>
                  <a:schemeClr val="accent3">
                    <a:lumMod val="50000"/>
                  </a:schemeClr>
                </a:solidFill>
                <a:cs typeface="Arial"/>
              </a:rPr>
              <a:t> </a:t>
            </a:r>
            <a:r>
              <a:rPr lang="en-US" sz="2400" b="1" dirty="0" smtClean="0">
                <a:solidFill>
                  <a:schemeClr val="accent3">
                    <a:lumMod val="50000"/>
                  </a:schemeClr>
                </a:solidFill>
                <a:cs typeface="Arial"/>
              </a:rPr>
              <a:t>2</a:t>
            </a:r>
            <a:r>
              <a:rPr lang="ru-RU" sz="2400" b="1" dirty="0" smtClean="0">
                <a:solidFill>
                  <a:schemeClr val="accent3">
                    <a:lumMod val="50000"/>
                  </a:schemeClr>
                </a:solidFill>
                <a:cs typeface="Arial"/>
              </a:rPr>
              <a:t>3,9%</a:t>
            </a:r>
            <a:r>
              <a:rPr lang="en-US" sz="2400" b="1" dirty="0" smtClean="0">
                <a:solidFill>
                  <a:schemeClr val="accent3">
                    <a:lumMod val="50000"/>
                  </a:schemeClr>
                </a:solidFill>
                <a:cs typeface="Arial"/>
              </a:rPr>
              <a:t> </a:t>
            </a:r>
            <a:r>
              <a:rPr lang="ru-RU" sz="2400" b="1" dirty="0" smtClean="0">
                <a:solidFill>
                  <a:schemeClr val="accent3">
                    <a:lumMod val="50000"/>
                  </a:schemeClr>
                </a:solidFill>
                <a:cs typeface="Arial"/>
              </a:rPr>
              <a:t>всех опубликованных в мире научных статей</a:t>
            </a:r>
            <a:r>
              <a:rPr lang="en-US" sz="2400" dirty="0" smtClean="0">
                <a:solidFill>
                  <a:schemeClr val="accent3">
                    <a:lumMod val="50000"/>
                  </a:schemeClr>
                </a:solidFill>
                <a:cs typeface="Arial"/>
              </a:rPr>
              <a:t>*</a:t>
            </a:r>
            <a:endParaRPr lang="en-US" sz="2400" dirty="0">
              <a:solidFill>
                <a:schemeClr val="accent3">
                  <a:lumMod val="50000"/>
                </a:schemeClr>
              </a:solidFill>
              <a:cs typeface="Arial"/>
            </a:endParaRPr>
          </a:p>
          <a:p>
            <a:pPr marL="285750" indent="-285750" fontAlgn="auto">
              <a:spcBef>
                <a:spcPts val="600"/>
              </a:spcBef>
              <a:spcAft>
                <a:spcPts val="0"/>
              </a:spcAft>
              <a:buClr>
                <a:srgbClr val="FEB91D"/>
              </a:buClr>
              <a:buFont typeface="Wingdings" panose="05000000000000000000" pitchFamily="2" charset="2"/>
              <a:buChar char="Ø"/>
              <a:defRPr/>
            </a:pPr>
            <a:r>
              <a:rPr lang="en-US" sz="2400" b="1" dirty="0">
                <a:solidFill>
                  <a:schemeClr val="accent3">
                    <a:lumMod val="50000"/>
                  </a:schemeClr>
                </a:solidFill>
                <a:cs typeface="Arial"/>
              </a:rPr>
              <a:t>26% </a:t>
            </a:r>
            <a:r>
              <a:rPr lang="ru-RU" sz="2400" b="1" dirty="0" smtClean="0">
                <a:solidFill>
                  <a:schemeClr val="accent3">
                    <a:lumMod val="50000"/>
                  </a:schemeClr>
                </a:solidFill>
                <a:cs typeface="Arial"/>
              </a:rPr>
              <a:t>цитирований</a:t>
            </a:r>
            <a:r>
              <a:rPr lang="en-US" sz="2400" dirty="0" smtClean="0">
                <a:solidFill>
                  <a:schemeClr val="accent3">
                    <a:lumMod val="50000"/>
                  </a:schemeClr>
                </a:solidFill>
                <a:cs typeface="Arial"/>
              </a:rPr>
              <a:t>, </a:t>
            </a:r>
            <a:r>
              <a:rPr lang="ru-RU" sz="2400" dirty="0" smtClean="0">
                <a:solidFill>
                  <a:schemeClr val="accent3">
                    <a:lumMod val="50000"/>
                  </a:schemeClr>
                </a:solidFill>
                <a:cs typeface="Arial"/>
              </a:rPr>
              <a:t>в том числе среди самых престижных журналов - </a:t>
            </a:r>
            <a:r>
              <a:rPr lang="en-US" sz="2400" dirty="0" smtClean="0">
                <a:solidFill>
                  <a:schemeClr val="accent3">
                    <a:lumMod val="50000"/>
                  </a:schemeClr>
                </a:solidFill>
                <a:cs typeface="Arial"/>
              </a:rPr>
              <a:t> </a:t>
            </a:r>
            <a:r>
              <a:rPr lang="en-US" sz="2400" dirty="0">
                <a:solidFill>
                  <a:schemeClr val="accent3">
                    <a:lumMod val="50000"/>
                  </a:schemeClr>
                </a:solidFill>
                <a:cs typeface="Arial"/>
              </a:rPr>
              <a:t>21</a:t>
            </a:r>
            <a:r>
              <a:rPr lang="en-US" sz="2400" dirty="0" smtClean="0">
                <a:solidFill>
                  <a:schemeClr val="accent3">
                    <a:lumMod val="50000"/>
                  </a:schemeClr>
                </a:solidFill>
                <a:cs typeface="Arial"/>
              </a:rPr>
              <a:t>%*</a:t>
            </a:r>
            <a:endParaRPr lang="ru-RU" sz="2400" dirty="0" smtClean="0">
              <a:solidFill>
                <a:schemeClr val="accent3">
                  <a:lumMod val="50000"/>
                </a:schemeClr>
              </a:solidFill>
              <a:cs typeface="Arial"/>
            </a:endParaRPr>
          </a:p>
          <a:p>
            <a:pPr marL="285750" indent="-285750" fontAlgn="auto">
              <a:spcBef>
                <a:spcPts val="600"/>
              </a:spcBef>
              <a:spcAft>
                <a:spcPts val="0"/>
              </a:spcAft>
              <a:buClr>
                <a:srgbClr val="FEB91D"/>
              </a:buClr>
              <a:buFont typeface="Wingdings" panose="05000000000000000000" pitchFamily="2" charset="2"/>
              <a:buChar char="Ø"/>
              <a:defRPr/>
            </a:pPr>
            <a:r>
              <a:rPr lang="en-US" sz="2400" dirty="0" smtClean="0">
                <a:solidFill>
                  <a:schemeClr val="accent3">
                    <a:lumMod val="50000"/>
                  </a:schemeClr>
                </a:solidFill>
                <a:cs typeface="Arial"/>
              </a:rPr>
              <a:t>Elsevier </a:t>
            </a:r>
            <a:r>
              <a:rPr lang="ru-RU" sz="2400" dirty="0" smtClean="0">
                <a:solidFill>
                  <a:schemeClr val="accent3">
                    <a:lumMod val="50000"/>
                  </a:schemeClr>
                </a:solidFill>
                <a:cs typeface="Arial"/>
              </a:rPr>
              <a:t>публикует</a:t>
            </a:r>
            <a:r>
              <a:rPr lang="en-US" sz="2400" dirty="0" smtClean="0">
                <a:solidFill>
                  <a:schemeClr val="accent3">
                    <a:lumMod val="50000"/>
                  </a:schemeClr>
                </a:solidFill>
                <a:cs typeface="Arial"/>
              </a:rPr>
              <a:t> </a:t>
            </a:r>
            <a:r>
              <a:rPr lang="en-US" sz="2400" b="1" dirty="0" smtClean="0">
                <a:solidFill>
                  <a:schemeClr val="accent3">
                    <a:lumMod val="50000"/>
                  </a:schemeClr>
                </a:solidFill>
                <a:cs typeface="Arial"/>
              </a:rPr>
              <a:t>2</a:t>
            </a:r>
            <a:r>
              <a:rPr lang="ru-RU" sz="2400" b="1" dirty="0" smtClean="0">
                <a:solidFill>
                  <a:schemeClr val="accent3">
                    <a:lumMod val="50000"/>
                  </a:schemeClr>
                </a:solidFill>
                <a:cs typeface="Arial"/>
              </a:rPr>
              <a:t>8,5</a:t>
            </a:r>
            <a:r>
              <a:rPr lang="en-US" sz="2400" b="1" dirty="0" smtClean="0">
                <a:solidFill>
                  <a:schemeClr val="accent3">
                    <a:lumMod val="50000"/>
                  </a:schemeClr>
                </a:solidFill>
                <a:cs typeface="Arial"/>
              </a:rPr>
              <a:t>% </a:t>
            </a:r>
            <a:r>
              <a:rPr lang="ru-RU" sz="2400" b="1" dirty="0" smtClean="0">
                <a:solidFill>
                  <a:schemeClr val="accent3">
                    <a:lumMod val="50000"/>
                  </a:schemeClr>
                </a:solidFill>
                <a:cs typeface="Arial"/>
              </a:rPr>
              <a:t>среди </a:t>
            </a:r>
            <a:r>
              <a:rPr lang="ru-RU" sz="2400" b="1" dirty="0">
                <a:solidFill>
                  <a:schemeClr val="accent3">
                    <a:lumMod val="50000"/>
                  </a:schemeClr>
                </a:solidFill>
              </a:rPr>
              <a:t>5</a:t>
            </a:r>
            <a:r>
              <a:rPr lang="en-US" sz="2400" b="1" dirty="0" smtClean="0">
                <a:solidFill>
                  <a:schemeClr val="accent3">
                    <a:lumMod val="50000"/>
                  </a:schemeClr>
                </a:solidFill>
                <a:cs typeface="Arial"/>
              </a:rPr>
              <a:t>% </a:t>
            </a:r>
            <a:r>
              <a:rPr lang="ru-RU" sz="2400" b="1" dirty="0" smtClean="0">
                <a:solidFill>
                  <a:schemeClr val="accent3">
                    <a:lumMod val="50000"/>
                  </a:schemeClr>
                </a:solidFill>
                <a:cs typeface="Arial"/>
              </a:rPr>
              <a:t>наиболее цитируемых статей </a:t>
            </a:r>
            <a:r>
              <a:rPr lang="ru-RU" sz="2400" dirty="0" smtClean="0">
                <a:solidFill>
                  <a:schemeClr val="accent3">
                    <a:lumMod val="50000"/>
                  </a:schemeClr>
                </a:solidFill>
                <a:cs typeface="Arial"/>
              </a:rPr>
              <a:t>в мире</a:t>
            </a:r>
            <a:r>
              <a:rPr lang="en-US" sz="2400" dirty="0" smtClean="0">
                <a:solidFill>
                  <a:schemeClr val="accent3">
                    <a:lumMod val="50000"/>
                  </a:schemeClr>
                </a:solidFill>
                <a:cs typeface="Arial"/>
              </a:rPr>
              <a:t>*</a:t>
            </a:r>
            <a:endParaRPr lang="en-US" sz="2400" dirty="0">
              <a:solidFill>
                <a:schemeClr val="accent3">
                  <a:lumMod val="50000"/>
                </a:schemeClr>
              </a:solidFill>
              <a:cs typeface="Arial"/>
            </a:endParaRPr>
          </a:p>
          <a:p>
            <a:pPr marL="285750" indent="-285750">
              <a:spcBef>
                <a:spcPts val="600"/>
              </a:spcBef>
              <a:buClr>
                <a:srgbClr val="FEB91D"/>
              </a:buClr>
              <a:buFont typeface="Wingdings" panose="05000000000000000000" pitchFamily="2" charset="2"/>
              <a:buChar char="Ø"/>
              <a:defRPr/>
            </a:pPr>
            <a:r>
              <a:rPr lang="ru-RU" sz="2400" b="1" dirty="0" smtClean="0">
                <a:solidFill>
                  <a:schemeClr val="accent3">
                    <a:lumMod val="50000"/>
                  </a:schemeClr>
                </a:solidFill>
              </a:rPr>
              <a:t>62 журнала </a:t>
            </a:r>
            <a:r>
              <a:rPr lang="en-GB" sz="2400" dirty="0" smtClean="0">
                <a:solidFill>
                  <a:schemeClr val="accent3">
                    <a:lumMod val="50000"/>
                  </a:schemeClr>
                </a:solidFill>
              </a:rPr>
              <a:t>Elsevier </a:t>
            </a:r>
            <a:r>
              <a:rPr lang="ru-RU" sz="2400" dirty="0" smtClean="0">
                <a:solidFill>
                  <a:schemeClr val="accent3">
                    <a:lumMod val="50000"/>
                  </a:schemeClr>
                </a:solidFill>
              </a:rPr>
              <a:t>занимает первое место в своей научной категории по импакт-фактору</a:t>
            </a:r>
          </a:p>
          <a:p>
            <a:pPr marL="285750" indent="-285750">
              <a:spcBef>
                <a:spcPts val="600"/>
              </a:spcBef>
              <a:buClr>
                <a:srgbClr val="FEB91D"/>
              </a:buClr>
              <a:buFont typeface="Wingdings" panose="05000000000000000000" pitchFamily="2" charset="2"/>
              <a:buChar char="Ø"/>
              <a:defRPr/>
            </a:pPr>
            <a:endParaRPr lang="en-US" sz="2400" dirty="0">
              <a:solidFill>
                <a:schemeClr val="accent3">
                  <a:lumMod val="50000"/>
                </a:schemeClr>
              </a:solidFill>
            </a:endParaRPr>
          </a:p>
          <a:p>
            <a:pPr marL="0" indent="0">
              <a:buNone/>
            </a:pPr>
            <a:endParaRPr lang="en-US" dirty="0"/>
          </a:p>
        </p:txBody>
      </p:sp>
      <p:pic>
        <p:nvPicPr>
          <p:cNvPr id="5" name="Picture 4" descr="SD_TYPE_RGB.jpg"/>
          <p:cNvPicPr>
            <a:picLocks noChangeAspect="1"/>
          </p:cNvPicPr>
          <p:nvPr/>
        </p:nvPicPr>
        <p:blipFill>
          <a:blip r:embed="rId3" cstate="print"/>
          <a:stretch>
            <a:fillRect/>
          </a:stretch>
        </p:blipFill>
        <p:spPr>
          <a:xfrm>
            <a:off x="4572000" y="6065600"/>
            <a:ext cx="4324267" cy="565139"/>
          </a:xfrm>
          <a:prstGeom prst="rect">
            <a:avLst/>
          </a:prstGeom>
        </p:spPr>
      </p:pic>
    </p:spTree>
    <p:extLst>
      <p:ext uri="{BB962C8B-B14F-4D97-AF65-F5344CB8AC3E}">
        <p14:creationId xmlns:p14="http://schemas.microsoft.com/office/powerpoint/2010/main" val="26655655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p:cNvSpPr>
          <p:nvPr>
            <p:ph type="title"/>
          </p:nvPr>
        </p:nvSpPr>
        <p:spPr>
          <a:xfrm>
            <a:off x="304800" y="368400"/>
            <a:ext cx="6248400" cy="685800"/>
          </a:xfrm>
        </p:spPr>
        <p:txBody>
          <a:bodyPr>
            <a:normAutofit/>
          </a:bodyPr>
          <a:lstStyle/>
          <a:p>
            <a:r>
              <a:rPr lang="ru-RU" altLang="en-US" sz="3600" i="1" dirty="0" smtClean="0"/>
              <a:t> </a:t>
            </a:r>
            <a:r>
              <a:rPr lang="ru-RU" altLang="en-US" dirty="0"/>
              <a:t>Предметные коллекции  </a:t>
            </a:r>
            <a:r>
              <a:rPr lang="en-US" altLang="en-US" dirty="0"/>
              <a:t>ScienceDirect</a:t>
            </a:r>
            <a:endParaRPr lang="en-GB" altLang="en-US" dirty="0"/>
          </a:p>
        </p:txBody>
      </p:sp>
      <p:sp>
        <p:nvSpPr>
          <p:cNvPr id="7" name="Rectangle 3"/>
          <p:cNvSpPr>
            <a:spLocks noGrp="1"/>
          </p:cNvSpPr>
          <p:nvPr>
            <p:ph idx="1"/>
          </p:nvPr>
        </p:nvSpPr>
        <p:spPr>
          <a:xfrm>
            <a:off x="465138" y="1295400"/>
            <a:ext cx="3954462" cy="5410200"/>
          </a:xfrm>
        </p:spPr>
        <p:txBody>
          <a:bodyPr>
            <a:normAutofit/>
          </a:bodyPr>
          <a:lstStyle/>
          <a:p>
            <a:pPr indent="-342900" fontAlgn="base">
              <a:lnSpc>
                <a:spcPct val="70000"/>
              </a:lnSpc>
              <a:spcBef>
                <a:spcPct val="0"/>
              </a:spcBef>
              <a:spcAft>
                <a:spcPts val="1425"/>
              </a:spcAft>
              <a:buClr>
                <a:srgbClr val="000000"/>
              </a:buClr>
              <a:buSzPct val="100000"/>
              <a:buFont typeface="Times New Roman" pitchFamily="18" charset="0"/>
              <a:buChar char="•"/>
            </a:pPr>
            <a:r>
              <a:rPr lang="en-GB" altLang="en-US" sz="1800" dirty="0">
                <a:solidFill>
                  <a:schemeClr val="tx1">
                    <a:lumMod val="50000"/>
                  </a:schemeClr>
                </a:solidFill>
              </a:rPr>
              <a:t>Agricultural and Biological Sciences – 162 </a:t>
            </a:r>
            <a:r>
              <a:rPr lang="ru-RU" altLang="en-US" sz="1800" dirty="0">
                <a:solidFill>
                  <a:schemeClr val="tx1">
                    <a:lumMod val="50000"/>
                  </a:schemeClr>
                </a:solidFill>
              </a:rPr>
              <a:t>журнала</a:t>
            </a:r>
            <a:endParaRPr lang="en-GB" altLang="en-US" sz="1800" dirty="0">
              <a:solidFill>
                <a:schemeClr val="tx1">
                  <a:lumMod val="50000"/>
                </a:schemeClr>
              </a:solidFill>
            </a:endParaRPr>
          </a:p>
          <a:p>
            <a:pPr indent="-342900" fontAlgn="base">
              <a:lnSpc>
                <a:spcPct val="70000"/>
              </a:lnSpc>
              <a:spcBef>
                <a:spcPct val="0"/>
              </a:spcBef>
              <a:spcAft>
                <a:spcPts val="1425"/>
              </a:spcAft>
              <a:buClr>
                <a:srgbClr val="000000"/>
              </a:buClr>
              <a:buSzPct val="100000"/>
              <a:buFont typeface="Times New Roman" pitchFamily="18" charset="0"/>
              <a:buChar char="•"/>
            </a:pPr>
            <a:r>
              <a:rPr lang="en-GB" altLang="en-US" sz="1800" dirty="0">
                <a:solidFill>
                  <a:schemeClr val="tx1">
                    <a:lumMod val="50000"/>
                  </a:schemeClr>
                </a:solidFill>
              </a:rPr>
              <a:t>Biochemistry, Genetics and Molecular Biology – 257 </a:t>
            </a:r>
            <a:r>
              <a:rPr lang="ru-RU" altLang="en-US" sz="1800" dirty="0">
                <a:solidFill>
                  <a:schemeClr val="tx1">
                    <a:lumMod val="50000"/>
                  </a:schemeClr>
                </a:solidFill>
              </a:rPr>
              <a:t>журналов</a:t>
            </a:r>
            <a:endParaRPr lang="en-GB" altLang="en-US" sz="1800" dirty="0">
              <a:solidFill>
                <a:schemeClr val="tx1">
                  <a:lumMod val="50000"/>
                </a:schemeClr>
              </a:solidFill>
            </a:endParaRPr>
          </a:p>
          <a:p>
            <a:pPr indent="-342900" fontAlgn="base">
              <a:lnSpc>
                <a:spcPct val="70000"/>
              </a:lnSpc>
              <a:spcBef>
                <a:spcPct val="0"/>
              </a:spcBef>
              <a:spcAft>
                <a:spcPts val="1425"/>
              </a:spcAft>
              <a:buClr>
                <a:srgbClr val="000000"/>
              </a:buClr>
              <a:buSzPct val="100000"/>
              <a:buFont typeface="Times New Roman" pitchFamily="18" charset="0"/>
              <a:buChar char="•"/>
            </a:pPr>
            <a:r>
              <a:rPr lang="en-GB" altLang="en-US" sz="1800" dirty="0">
                <a:solidFill>
                  <a:schemeClr val="tx1">
                    <a:lumMod val="50000"/>
                  </a:schemeClr>
                </a:solidFill>
              </a:rPr>
              <a:t>Business, Management and Accounting – 80 </a:t>
            </a:r>
            <a:r>
              <a:rPr lang="ru-RU" altLang="en-US" sz="1800" dirty="0">
                <a:solidFill>
                  <a:schemeClr val="tx1">
                    <a:lumMod val="50000"/>
                  </a:schemeClr>
                </a:solidFill>
              </a:rPr>
              <a:t>журналов</a:t>
            </a:r>
            <a:endParaRPr lang="en-GB" altLang="en-US" sz="1800" dirty="0">
              <a:solidFill>
                <a:schemeClr val="tx1">
                  <a:lumMod val="50000"/>
                </a:schemeClr>
              </a:solidFill>
            </a:endParaRPr>
          </a:p>
          <a:p>
            <a:pPr indent="-342900" fontAlgn="base">
              <a:lnSpc>
                <a:spcPct val="70000"/>
              </a:lnSpc>
              <a:spcBef>
                <a:spcPct val="0"/>
              </a:spcBef>
              <a:spcAft>
                <a:spcPts val="1425"/>
              </a:spcAft>
              <a:buClr>
                <a:srgbClr val="000000"/>
              </a:buClr>
              <a:buSzPct val="100000"/>
              <a:buFont typeface="Times New Roman" pitchFamily="18" charset="0"/>
              <a:buChar char="•"/>
            </a:pPr>
            <a:r>
              <a:rPr lang="en-GB" altLang="en-US" sz="1800" dirty="0">
                <a:solidFill>
                  <a:schemeClr val="tx1">
                    <a:lumMod val="50000"/>
                  </a:schemeClr>
                </a:solidFill>
              </a:rPr>
              <a:t>Chemical Engineering</a:t>
            </a:r>
            <a:r>
              <a:rPr lang="ru-RU" altLang="en-US" sz="1800" dirty="0">
                <a:solidFill>
                  <a:schemeClr val="tx1">
                    <a:lumMod val="50000"/>
                  </a:schemeClr>
                </a:solidFill>
              </a:rPr>
              <a:t> – 81 журнал</a:t>
            </a:r>
            <a:endParaRPr lang="en-GB" altLang="en-US" sz="1800" dirty="0">
              <a:solidFill>
                <a:schemeClr val="tx1">
                  <a:lumMod val="50000"/>
                </a:schemeClr>
              </a:solidFill>
            </a:endParaRPr>
          </a:p>
          <a:p>
            <a:pPr indent="-342900" fontAlgn="base">
              <a:lnSpc>
                <a:spcPct val="70000"/>
              </a:lnSpc>
              <a:spcBef>
                <a:spcPct val="0"/>
              </a:spcBef>
              <a:spcAft>
                <a:spcPts val="1425"/>
              </a:spcAft>
              <a:buClr>
                <a:srgbClr val="000000"/>
              </a:buClr>
              <a:buSzPct val="100000"/>
              <a:buFont typeface="Times New Roman" pitchFamily="18" charset="0"/>
              <a:buChar char="•"/>
            </a:pPr>
            <a:r>
              <a:rPr lang="en-GB" altLang="en-US" sz="1800" dirty="0">
                <a:solidFill>
                  <a:schemeClr val="tx1">
                    <a:lumMod val="50000"/>
                  </a:schemeClr>
                </a:solidFill>
              </a:rPr>
              <a:t>Chemistry</a:t>
            </a:r>
            <a:r>
              <a:rPr lang="ru-RU" altLang="en-US" sz="1800" dirty="0">
                <a:solidFill>
                  <a:schemeClr val="tx1">
                    <a:lumMod val="50000"/>
                  </a:schemeClr>
                </a:solidFill>
              </a:rPr>
              <a:t> – 113 журналов</a:t>
            </a:r>
          </a:p>
          <a:p>
            <a:pPr indent="-342900" fontAlgn="base">
              <a:lnSpc>
                <a:spcPct val="70000"/>
              </a:lnSpc>
              <a:spcBef>
                <a:spcPct val="0"/>
              </a:spcBef>
              <a:spcAft>
                <a:spcPts val="1425"/>
              </a:spcAft>
              <a:buClr>
                <a:srgbClr val="000000"/>
              </a:buClr>
              <a:buSzPct val="100000"/>
              <a:buFont typeface="Times New Roman" pitchFamily="18" charset="0"/>
              <a:buChar char="•"/>
            </a:pPr>
            <a:r>
              <a:rPr lang="ru-RU" altLang="en-US" sz="1800" dirty="0">
                <a:solidFill>
                  <a:schemeClr val="tx1">
                    <a:lumMod val="50000"/>
                  </a:schemeClr>
                </a:solidFill>
              </a:rPr>
              <a:t>Computer Science – 132 журнала</a:t>
            </a:r>
          </a:p>
          <a:p>
            <a:pPr indent="-342900" fontAlgn="base">
              <a:lnSpc>
                <a:spcPct val="70000"/>
              </a:lnSpc>
              <a:spcBef>
                <a:spcPct val="0"/>
              </a:spcBef>
              <a:spcAft>
                <a:spcPts val="1425"/>
              </a:spcAft>
              <a:buClr>
                <a:srgbClr val="000000"/>
              </a:buClr>
              <a:buSzPct val="100000"/>
              <a:buFont typeface="Times New Roman" pitchFamily="18" charset="0"/>
              <a:buChar char="•"/>
            </a:pPr>
            <a:r>
              <a:rPr lang="ru-RU" altLang="en-US" sz="1800" dirty="0">
                <a:solidFill>
                  <a:schemeClr val="tx1">
                    <a:lumMod val="50000"/>
                  </a:schemeClr>
                </a:solidFill>
              </a:rPr>
              <a:t>Decision Sciences – 47 журналов</a:t>
            </a:r>
          </a:p>
          <a:p>
            <a:pPr indent="-342900" fontAlgn="base">
              <a:lnSpc>
                <a:spcPct val="70000"/>
              </a:lnSpc>
              <a:spcBef>
                <a:spcPct val="0"/>
              </a:spcBef>
              <a:spcAft>
                <a:spcPts val="1425"/>
              </a:spcAft>
              <a:buClr>
                <a:srgbClr val="000000"/>
              </a:buClr>
              <a:buSzPct val="100000"/>
              <a:buFont typeface="Times New Roman" pitchFamily="18" charset="0"/>
              <a:buChar char="•"/>
            </a:pPr>
            <a:r>
              <a:rPr lang="ru-RU" altLang="en-US" sz="1800" dirty="0">
                <a:solidFill>
                  <a:schemeClr val="tx1">
                    <a:lumMod val="50000"/>
                  </a:schemeClr>
                </a:solidFill>
              </a:rPr>
              <a:t>Earth and Planetary Sciences – 104 журнала </a:t>
            </a:r>
            <a:endParaRPr lang="en-GB" altLang="en-US" sz="1800" dirty="0">
              <a:solidFill>
                <a:schemeClr val="tx1">
                  <a:lumMod val="50000"/>
                </a:schemeClr>
              </a:solidFill>
            </a:endParaRPr>
          </a:p>
          <a:p>
            <a:pPr indent="-342900" fontAlgn="base">
              <a:lnSpc>
                <a:spcPct val="70000"/>
              </a:lnSpc>
              <a:spcBef>
                <a:spcPct val="0"/>
              </a:spcBef>
              <a:spcAft>
                <a:spcPts val="1425"/>
              </a:spcAft>
              <a:buClr>
                <a:srgbClr val="000000"/>
              </a:buClr>
              <a:buSzPct val="100000"/>
              <a:buFont typeface="Times New Roman" pitchFamily="18" charset="0"/>
              <a:buChar char="•"/>
            </a:pPr>
            <a:r>
              <a:rPr lang="en-GB" altLang="en-US" sz="1800" dirty="0">
                <a:solidFill>
                  <a:schemeClr val="tx1">
                    <a:lumMod val="50000"/>
                  </a:schemeClr>
                </a:solidFill>
              </a:rPr>
              <a:t>Economics, Econometrics and Finance – 80 </a:t>
            </a:r>
            <a:r>
              <a:rPr lang="ru-RU" altLang="en-US" sz="1800" dirty="0" smtClean="0">
                <a:solidFill>
                  <a:schemeClr val="tx1">
                    <a:lumMod val="50000"/>
                  </a:schemeClr>
                </a:solidFill>
              </a:rPr>
              <a:t>журналов</a:t>
            </a:r>
            <a:endParaRPr lang="en-GB" altLang="en-US" sz="1800" dirty="0" smtClean="0">
              <a:solidFill>
                <a:schemeClr val="tx1">
                  <a:lumMod val="50000"/>
                </a:schemeClr>
              </a:solidFill>
            </a:endParaRPr>
          </a:p>
          <a:p>
            <a:pPr indent="-342900" fontAlgn="base">
              <a:lnSpc>
                <a:spcPct val="70000"/>
              </a:lnSpc>
              <a:spcBef>
                <a:spcPct val="0"/>
              </a:spcBef>
              <a:spcAft>
                <a:spcPts val="1425"/>
              </a:spcAft>
              <a:buClr>
                <a:srgbClr val="000000"/>
              </a:buClr>
              <a:buSzPct val="100000"/>
              <a:buFont typeface="Times New Roman" pitchFamily="18" charset="0"/>
              <a:buChar char="•"/>
            </a:pPr>
            <a:r>
              <a:rPr lang="en-GB" altLang="en-US" sz="1800" dirty="0">
                <a:solidFill>
                  <a:schemeClr val="tx1">
                    <a:lumMod val="50000"/>
                  </a:schemeClr>
                </a:solidFill>
              </a:rPr>
              <a:t>Energy – 45 </a:t>
            </a:r>
            <a:r>
              <a:rPr lang="ru-RU" altLang="en-US" sz="1800" dirty="0" smtClean="0">
                <a:solidFill>
                  <a:schemeClr val="tx1">
                    <a:lumMod val="50000"/>
                  </a:schemeClr>
                </a:solidFill>
              </a:rPr>
              <a:t>журналов</a:t>
            </a:r>
            <a:endParaRPr lang="en-GB" altLang="en-US" sz="1800" dirty="0" smtClean="0">
              <a:solidFill>
                <a:schemeClr val="tx1">
                  <a:lumMod val="50000"/>
                </a:schemeClr>
              </a:solidFill>
            </a:endParaRPr>
          </a:p>
        </p:txBody>
      </p:sp>
      <p:sp>
        <p:nvSpPr>
          <p:cNvPr id="8" name="Rectangle 4"/>
          <p:cNvSpPr txBox="1">
            <a:spLocks/>
          </p:cNvSpPr>
          <p:nvPr/>
        </p:nvSpPr>
        <p:spPr bwMode="auto">
          <a:xfrm>
            <a:off x="4572000" y="1219200"/>
            <a:ext cx="4419600" cy="5138738"/>
          </a:xfrm>
          <a:prstGeom prst="rect">
            <a:avLst/>
          </a:prstGeom>
          <a:noFill/>
          <a:ln w="9525">
            <a:noFill/>
            <a:round/>
            <a:headEnd/>
            <a:tailEnd/>
          </a:ln>
        </p:spPr>
        <p:txBody>
          <a:bodyPr vert="horz" wrap="square" lIns="0" tIns="64511" rIns="0" bIns="0" numCol="1" anchor="t" anchorCtr="0" compatLnSpc="1">
            <a:prstTxWarp prst="textNoShape">
              <a:avLst/>
            </a:prstTxWarp>
            <a:noAutofit/>
          </a:bodyPr>
          <a:lstStyle>
            <a:lvl1pPr marL="342900" indent="-342900" algn="l" defTabSz="457200" rtl="0" eaLnBrk="0" fontAlgn="base" hangingPunct="0">
              <a:lnSpc>
                <a:spcPct val="84000"/>
              </a:lnSpc>
              <a:spcBef>
                <a:spcPct val="0"/>
              </a:spcBef>
              <a:spcAft>
                <a:spcPts val="1425"/>
              </a:spcAft>
              <a:buClr>
                <a:srgbClr val="000000"/>
              </a:buClr>
              <a:buSzPct val="100000"/>
              <a:buFont typeface="Times New Roman" pitchFamily="18" charset="0"/>
              <a:buChar char="•"/>
              <a:defRPr sz="3200">
                <a:solidFill>
                  <a:srgbClr val="252525"/>
                </a:solidFill>
                <a:latin typeface="+mn-lt"/>
                <a:ea typeface="+mn-ea"/>
                <a:cs typeface="+mn-cs"/>
              </a:defRPr>
            </a:lvl1pPr>
            <a:lvl2pPr marL="742950" indent="-285750" algn="l" defTabSz="457200" rtl="0" eaLnBrk="0" fontAlgn="base" hangingPunct="0">
              <a:lnSpc>
                <a:spcPct val="84000"/>
              </a:lnSpc>
              <a:spcBef>
                <a:spcPct val="0"/>
              </a:spcBef>
              <a:spcAft>
                <a:spcPts val="1138"/>
              </a:spcAft>
              <a:buClr>
                <a:srgbClr val="000000"/>
              </a:buClr>
              <a:buSzPct val="100000"/>
              <a:buFont typeface="Times New Roman" pitchFamily="18" charset="0"/>
              <a:buChar char="–"/>
              <a:defRPr sz="2400">
                <a:solidFill>
                  <a:srgbClr val="252525"/>
                </a:solidFill>
                <a:latin typeface="+mn-lt"/>
                <a:ea typeface="+mn-ea"/>
                <a:cs typeface="+mn-cs"/>
              </a:defRPr>
            </a:lvl2pPr>
            <a:lvl3pPr marL="1143000" indent="-228600" algn="l" defTabSz="457200" rtl="0" eaLnBrk="0" fontAlgn="base" hangingPunct="0">
              <a:lnSpc>
                <a:spcPct val="84000"/>
              </a:lnSpc>
              <a:spcBef>
                <a:spcPct val="0"/>
              </a:spcBef>
              <a:spcAft>
                <a:spcPts val="850"/>
              </a:spcAft>
              <a:buClr>
                <a:srgbClr val="000000"/>
              </a:buClr>
              <a:buSzPct val="100000"/>
              <a:buFont typeface="Times New Roman" pitchFamily="18" charset="0"/>
              <a:buChar char="•"/>
              <a:defRPr sz="2000">
                <a:solidFill>
                  <a:srgbClr val="252525"/>
                </a:solidFill>
                <a:latin typeface="+mn-lt"/>
                <a:ea typeface="+mn-ea"/>
                <a:cs typeface="+mn-cs"/>
              </a:defRPr>
            </a:lvl3pPr>
            <a:lvl4pPr marL="1600200" indent="-228600" algn="l" defTabSz="457200" rtl="0" eaLnBrk="0" fontAlgn="base" hangingPunct="0">
              <a:lnSpc>
                <a:spcPct val="84000"/>
              </a:lnSpc>
              <a:spcBef>
                <a:spcPct val="0"/>
              </a:spcBef>
              <a:spcAft>
                <a:spcPts val="575"/>
              </a:spcAft>
              <a:buClr>
                <a:srgbClr val="000000"/>
              </a:buClr>
              <a:buSzPct val="100000"/>
              <a:buFont typeface="Times New Roman" pitchFamily="18" charset="0"/>
              <a:buChar char="–"/>
              <a:defRPr sz="2000">
                <a:solidFill>
                  <a:srgbClr val="252525"/>
                </a:solidFill>
                <a:latin typeface="+mn-lt"/>
                <a:ea typeface="+mn-ea"/>
                <a:cs typeface="+mn-cs"/>
              </a:defRPr>
            </a:lvl4pPr>
            <a:lvl5pPr marL="2057400" indent="-228600" algn="l" defTabSz="457200" rtl="0" eaLnBrk="0" fontAlgn="base" hangingPunct="0">
              <a:lnSpc>
                <a:spcPct val="84000"/>
              </a:lnSpc>
              <a:spcBef>
                <a:spcPct val="0"/>
              </a:spcBef>
              <a:spcAft>
                <a:spcPts val="288"/>
              </a:spcAft>
              <a:buClr>
                <a:srgbClr val="000000"/>
              </a:buClr>
              <a:buSzPct val="100000"/>
              <a:buFont typeface="Times New Roman" pitchFamily="18" charset="0"/>
              <a:buChar char="»"/>
              <a:defRPr sz="2000">
                <a:solidFill>
                  <a:srgbClr val="252525"/>
                </a:solidFill>
                <a:latin typeface="+mn-lt"/>
                <a:ea typeface="+mn-ea"/>
                <a:cs typeface="+mn-cs"/>
              </a:defRPr>
            </a:lvl5pPr>
            <a:lvl6pPr marL="2514600" indent="-228600" algn="l" defTabSz="457200" rtl="0" fontAlgn="base">
              <a:lnSpc>
                <a:spcPct val="84000"/>
              </a:lnSpc>
              <a:spcBef>
                <a:spcPct val="0"/>
              </a:spcBef>
              <a:spcAft>
                <a:spcPts val="288"/>
              </a:spcAft>
              <a:buClr>
                <a:srgbClr val="000000"/>
              </a:buClr>
              <a:buSzPct val="100000"/>
              <a:buFont typeface="Times New Roman" charset="0"/>
              <a:defRPr sz="2000">
                <a:solidFill>
                  <a:srgbClr val="252525"/>
                </a:solidFill>
                <a:latin typeface="+mn-lt"/>
                <a:ea typeface="+mn-ea"/>
                <a:cs typeface="+mn-cs"/>
              </a:defRPr>
            </a:lvl6pPr>
            <a:lvl7pPr marL="2971800" indent="-228600" algn="l" defTabSz="457200" rtl="0" fontAlgn="base">
              <a:lnSpc>
                <a:spcPct val="84000"/>
              </a:lnSpc>
              <a:spcBef>
                <a:spcPct val="0"/>
              </a:spcBef>
              <a:spcAft>
                <a:spcPts val="288"/>
              </a:spcAft>
              <a:buClr>
                <a:srgbClr val="000000"/>
              </a:buClr>
              <a:buSzPct val="100000"/>
              <a:buFont typeface="Times New Roman" charset="0"/>
              <a:defRPr sz="2000">
                <a:solidFill>
                  <a:srgbClr val="252525"/>
                </a:solidFill>
                <a:latin typeface="+mn-lt"/>
                <a:ea typeface="+mn-ea"/>
                <a:cs typeface="+mn-cs"/>
              </a:defRPr>
            </a:lvl7pPr>
            <a:lvl8pPr marL="3429000" indent="-228600" algn="l" defTabSz="457200" rtl="0" fontAlgn="base">
              <a:lnSpc>
                <a:spcPct val="84000"/>
              </a:lnSpc>
              <a:spcBef>
                <a:spcPct val="0"/>
              </a:spcBef>
              <a:spcAft>
                <a:spcPts val="288"/>
              </a:spcAft>
              <a:buClr>
                <a:srgbClr val="000000"/>
              </a:buClr>
              <a:buSzPct val="100000"/>
              <a:buFont typeface="Times New Roman" charset="0"/>
              <a:defRPr sz="2000">
                <a:solidFill>
                  <a:srgbClr val="252525"/>
                </a:solidFill>
                <a:latin typeface="+mn-lt"/>
                <a:ea typeface="+mn-ea"/>
                <a:cs typeface="+mn-cs"/>
              </a:defRPr>
            </a:lvl8pPr>
            <a:lvl9pPr marL="3886200" indent="-228600" algn="l" defTabSz="457200" rtl="0" fontAlgn="base">
              <a:lnSpc>
                <a:spcPct val="84000"/>
              </a:lnSpc>
              <a:spcBef>
                <a:spcPct val="0"/>
              </a:spcBef>
              <a:spcAft>
                <a:spcPts val="288"/>
              </a:spcAft>
              <a:buClr>
                <a:srgbClr val="000000"/>
              </a:buClr>
              <a:buSzPct val="100000"/>
              <a:buFont typeface="Times New Roman" charset="0"/>
              <a:defRPr sz="2000">
                <a:solidFill>
                  <a:srgbClr val="252525"/>
                </a:solidFill>
                <a:latin typeface="+mn-lt"/>
                <a:ea typeface="+mn-ea"/>
                <a:cs typeface="+mn-cs"/>
              </a:defRPr>
            </a:lvl9pPr>
          </a:lstStyle>
          <a:p>
            <a:pPr eaLnBrk="1" hangingPunct="1">
              <a:lnSpc>
                <a:spcPct val="90000"/>
              </a:lnSpc>
            </a:pPr>
            <a:r>
              <a:rPr lang="en-GB" altLang="en-US" sz="1800" dirty="0" smtClean="0">
                <a:solidFill>
                  <a:schemeClr val="tx1">
                    <a:lumMod val="50000"/>
                  </a:schemeClr>
                </a:solidFill>
                <a:latin typeface="Arial"/>
                <a:cs typeface="Arial"/>
              </a:rPr>
              <a:t>Engineering </a:t>
            </a:r>
            <a:r>
              <a:rPr lang="en-GB" altLang="en-US" sz="1800" dirty="0">
                <a:solidFill>
                  <a:schemeClr val="tx1">
                    <a:lumMod val="50000"/>
                  </a:schemeClr>
                </a:solidFill>
                <a:latin typeface="Arial"/>
                <a:cs typeface="Arial"/>
              </a:rPr>
              <a:t>– 196 </a:t>
            </a:r>
            <a:r>
              <a:rPr lang="ru-RU" altLang="en-US" sz="1800" dirty="0">
                <a:solidFill>
                  <a:schemeClr val="tx1">
                    <a:lumMod val="50000"/>
                  </a:schemeClr>
                </a:solidFill>
                <a:latin typeface="Arial"/>
                <a:cs typeface="Arial"/>
              </a:rPr>
              <a:t>журналов</a:t>
            </a:r>
            <a:endParaRPr lang="en-GB" altLang="en-US" sz="1800" dirty="0">
              <a:solidFill>
                <a:schemeClr val="tx1">
                  <a:lumMod val="50000"/>
                </a:schemeClr>
              </a:solidFill>
              <a:latin typeface="Arial"/>
              <a:cs typeface="Arial"/>
            </a:endParaRPr>
          </a:p>
          <a:p>
            <a:pPr eaLnBrk="1" hangingPunct="1">
              <a:lnSpc>
                <a:spcPct val="90000"/>
              </a:lnSpc>
            </a:pPr>
            <a:r>
              <a:rPr lang="en-GB" altLang="en-US" sz="1800" dirty="0">
                <a:solidFill>
                  <a:schemeClr val="tx1">
                    <a:lumMod val="50000"/>
                  </a:schemeClr>
                </a:solidFill>
                <a:latin typeface="Arial"/>
                <a:cs typeface="Arial"/>
              </a:rPr>
              <a:t>Environmental Science – 87 </a:t>
            </a:r>
            <a:r>
              <a:rPr lang="ru-RU" altLang="en-US" sz="1800" dirty="0">
                <a:solidFill>
                  <a:schemeClr val="tx1">
                    <a:lumMod val="50000"/>
                  </a:schemeClr>
                </a:solidFill>
                <a:latin typeface="Arial"/>
                <a:cs typeface="Arial"/>
              </a:rPr>
              <a:t>журналов</a:t>
            </a:r>
            <a:endParaRPr lang="en-GB" altLang="en-US" sz="1800" dirty="0">
              <a:solidFill>
                <a:schemeClr val="tx1">
                  <a:lumMod val="50000"/>
                </a:schemeClr>
              </a:solidFill>
              <a:latin typeface="Arial"/>
              <a:cs typeface="Arial"/>
            </a:endParaRPr>
          </a:p>
          <a:p>
            <a:pPr eaLnBrk="1" hangingPunct="1">
              <a:lnSpc>
                <a:spcPct val="90000"/>
              </a:lnSpc>
            </a:pPr>
            <a:r>
              <a:rPr lang="en-GB" altLang="en-US" sz="1800" dirty="0">
                <a:solidFill>
                  <a:schemeClr val="tx1">
                    <a:lumMod val="50000"/>
                  </a:schemeClr>
                </a:solidFill>
                <a:latin typeface="Arial"/>
                <a:cs typeface="Arial"/>
              </a:rPr>
              <a:t>Health Sciences – 604 </a:t>
            </a:r>
            <a:r>
              <a:rPr lang="ru-RU" altLang="en-US" sz="1800" dirty="0">
                <a:solidFill>
                  <a:schemeClr val="tx1">
                    <a:lumMod val="50000"/>
                  </a:schemeClr>
                </a:solidFill>
                <a:latin typeface="Arial"/>
                <a:cs typeface="Arial"/>
              </a:rPr>
              <a:t>журнала</a:t>
            </a:r>
            <a:endParaRPr lang="en-GB" altLang="en-US" sz="1800" dirty="0">
              <a:solidFill>
                <a:schemeClr val="tx1">
                  <a:lumMod val="50000"/>
                </a:schemeClr>
              </a:solidFill>
              <a:latin typeface="Arial"/>
              <a:cs typeface="Arial"/>
            </a:endParaRPr>
          </a:p>
          <a:p>
            <a:pPr eaLnBrk="1" hangingPunct="1">
              <a:lnSpc>
                <a:spcPct val="90000"/>
              </a:lnSpc>
            </a:pPr>
            <a:r>
              <a:rPr lang="en-GB" altLang="en-US" sz="1800" dirty="0">
                <a:solidFill>
                  <a:schemeClr val="tx1">
                    <a:lumMod val="50000"/>
                  </a:schemeClr>
                </a:solidFill>
                <a:latin typeface="Arial"/>
                <a:cs typeface="Arial"/>
              </a:rPr>
              <a:t>Immunology and Microbiology</a:t>
            </a:r>
            <a:r>
              <a:rPr lang="ru-RU" altLang="en-US" sz="1800" dirty="0">
                <a:solidFill>
                  <a:schemeClr val="tx1">
                    <a:lumMod val="50000"/>
                  </a:schemeClr>
                </a:solidFill>
                <a:latin typeface="Arial"/>
                <a:cs typeface="Arial"/>
              </a:rPr>
              <a:t> – 93 журнала</a:t>
            </a:r>
            <a:endParaRPr lang="en-GB" altLang="en-US" sz="1800" dirty="0">
              <a:solidFill>
                <a:schemeClr val="tx1">
                  <a:lumMod val="50000"/>
                </a:schemeClr>
              </a:solidFill>
              <a:latin typeface="Arial"/>
              <a:cs typeface="Arial"/>
            </a:endParaRPr>
          </a:p>
          <a:p>
            <a:pPr eaLnBrk="1" hangingPunct="1">
              <a:lnSpc>
                <a:spcPct val="90000"/>
              </a:lnSpc>
            </a:pPr>
            <a:r>
              <a:rPr lang="en-GB" altLang="en-US" sz="1800" dirty="0" smtClean="0">
                <a:solidFill>
                  <a:schemeClr val="tx1">
                    <a:lumMod val="50000"/>
                  </a:schemeClr>
                </a:solidFill>
                <a:latin typeface="Arial"/>
                <a:cs typeface="Arial"/>
              </a:rPr>
              <a:t>Materials Science – 128 </a:t>
            </a:r>
            <a:r>
              <a:rPr lang="ru-RU" altLang="en-US" sz="1800" dirty="0" smtClean="0">
                <a:solidFill>
                  <a:schemeClr val="tx1">
                    <a:lumMod val="50000"/>
                  </a:schemeClr>
                </a:solidFill>
                <a:latin typeface="Arial"/>
                <a:cs typeface="Arial"/>
              </a:rPr>
              <a:t>журналов</a:t>
            </a:r>
            <a:endParaRPr lang="en-GB" altLang="en-US" sz="1800" dirty="0">
              <a:solidFill>
                <a:schemeClr val="tx1">
                  <a:lumMod val="50000"/>
                </a:schemeClr>
              </a:solidFill>
              <a:latin typeface="Arial"/>
              <a:cs typeface="Arial"/>
            </a:endParaRPr>
          </a:p>
          <a:p>
            <a:pPr eaLnBrk="1" hangingPunct="1">
              <a:lnSpc>
                <a:spcPct val="90000"/>
              </a:lnSpc>
            </a:pPr>
            <a:r>
              <a:rPr lang="en-GB" altLang="en-US" sz="1800" dirty="0">
                <a:solidFill>
                  <a:schemeClr val="tx1">
                    <a:lumMod val="50000"/>
                  </a:schemeClr>
                </a:solidFill>
                <a:latin typeface="Arial"/>
                <a:cs typeface="Arial"/>
              </a:rPr>
              <a:t>Mathematics – 93 </a:t>
            </a:r>
            <a:r>
              <a:rPr lang="ru-RU" altLang="en-US" sz="1800" dirty="0">
                <a:solidFill>
                  <a:schemeClr val="tx1">
                    <a:lumMod val="50000"/>
                  </a:schemeClr>
                </a:solidFill>
                <a:latin typeface="Arial"/>
                <a:cs typeface="Arial"/>
              </a:rPr>
              <a:t>журнала</a:t>
            </a:r>
            <a:endParaRPr lang="en-GB" altLang="en-US" sz="1800" dirty="0">
              <a:solidFill>
                <a:schemeClr val="tx1">
                  <a:lumMod val="50000"/>
                </a:schemeClr>
              </a:solidFill>
              <a:latin typeface="Arial"/>
              <a:cs typeface="Arial"/>
            </a:endParaRPr>
          </a:p>
          <a:p>
            <a:pPr eaLnBrk="1" hangingPunct="1">
              <a:lnSpc>
                <a:spcPct val="90000"/>
              </a:lnSpc>
            </a:pPr>
            <a:r>
              <a:rPr lang="en-GB" altLang="en-US" sz="1800" dirty="0">
                <a:solidFill>
                  <a:schemeClr val="tx1">
                    <a:lumMod val="50000"/>
                  </a:schemeClr>
                </a:solidFill>
                <a:latin typeface="Arial"/>
                <a:cs typeface="Arial"/>
              </a:rPr>
              <a:t>Neuroscience – 113 </a:t>
            </a:r>
            <a:r>
              <a:rPr lang="ru-RU" altLang="en-US" sz="1800" dirty="0">
                <a:solidFill>
                  <a:schemeClr val="tx1">
                    <a:lumMod val="50000"/>
                  </a:schemeClr>
                </a:solidFill>
                <a:latin typeface="Arial"/>
                <a:cs typeface="Arial"/>
              </a:rPr>
              <a:t>журналов</a:t>
            </a:r>
            <a:endParaRPr lang="en-GB" altLang="en-US" sz="1800" dirty="0">
              <a:solidFill>
                <a:schemeClr val="tx1">
                  <a:lumMod val="50000"/>
                </a:schemeClr>
              </a:solidFill>
              <a:latin typeface="Arial"/>
              <a:cs typeface="Arial"/>
            </a:endParaRPr>
          </a:p>
          <a:p>
            <a:pPr eaLnBrk="1" hangingPunct="1">
              <a:lnSpc>
                <a:spcPct val="90000"/>
              </a:lnSpc>
            </a:pPr>
            <a:r>
              <a:rPr lang="en-GB" altLang="en-US" sz="1800" dirty="0">
                <a:solidFill>
                  <a:schemeClr val="tx1">
                    <a:lumMod val="50000"/>
                  </a:schemeClr>
                </a:solidFill>
                <a:latin typeface="Arial"/>
                <a:cs typeface="Arial"/>
              </a:rPr>
              <a:t>Pharmacology, Toxicology and Pharmaceutical Science – 95 </a:t>
            </a:r>
            <a:r>
              <a:rPr lang="ru-RU" altLang="en-US" sz="1800" dirty="0">
                <a:solidFill>
                  <a:schemeClr val="tx1">
                    <a:lumMod val="50000"/>
                  </a:schemeClr>
                </a:solidFill>
                <a:latin typeface="Arial"/>
                <a:cs typeface="Arial"/>
              </a:rPr>
              <a:t>журналов</a:t>
            </a:r>
            <a:endParaRPr lang="en-GB" altLang="en-US" sz="1800" dirty="0">
              <a:solidFill>
                <a:schemeClr val="tx1">
                  <a:lumMod val="50000"/>
                </a:schemeClr>
              </a:solidFill>
              <a:latin typeface="Arial"/>
              <a:cs typeface="Arial"/>
            </a:endParaRPr>
          </a:p>
          <a:p>
            <a:pPr eaLnBrk="1" hangingPunct="1">
              <a:lnSpc>
                <a:spcPct val="90000"/>
              </a:lnSpc>
            </a:pPr>
            <a:r>
              <a:rPr lang="en-GB" altLang="en-US" sz="1800" dirty="0">
                <a:solidFill>
                  <a:schemeClr val="tx1">
                    <a:lumMod val="50000"/>
                  </a:schemeClr>
                </a:solidFill>
                <a:latin typeface="Arial"/>
                <a:cs typeface="Arial"/>
              </a:rPr>
              <a:t>Physics and Astronomy – 113 </a:t>
            </a:r>
            <a:r>
              <a:rPr lang="ru-RU" altLang="en-US" sz="1800" dirty="0">
                <a:solidFill>
                  <a:schemeClr val="tx1">
                    <a:lumMod val="50000"/>
                  </a:schemeClr>
                </a:solidFill>
                <a:latin typeface="Arial"/>
                <a:cs typeface="Arial"/>
              </a:rPr>
              <a:t>журналов</a:t>
            </a:r>
            <a:endParaRPr lang="en-GB" altLang="en-US" sz="1800" dirty="0">
              <a:solidFill>
                <a:schemeClr val="tx1">
                  <a:lumMod val="50000"/>
                </a:schemeClr>
              </a:solidFill>
              <a:latin typeface="Arial"/>
              <a:cs typeface="Arial"/>
            </a:endParaRPr>
          </a:p>
          <a:p>
            <a:pPr eaLnBrk="1" hangingPunct="1">
              <a:lnSpc>
                <a:spcPct val="90000"/>
              </a:lnSpc>
            </a:pPr>
            <a:r>
              <a:rPr lang="en-GB" altLang="en-US" sz="1800" dirty="0">
                <a:solidFill>
                  <a:schemeClr val="tx1">
                    <a:lumMod val="50000"/>
                  </a:schemeClr>
                </a:solidFill>
                <a:latin typeface="Arial"/>
                <a:cs typeface="Arial"/>
              </a:rPr>
              <a:t>Psychology – </a:t>
            </a:r>
            <a:r>
              <a:rPr lang="ru-RU" altLang="en-US" sz="1800" dirty="0">
                <a:solidFill>
                  <a:schemeClr val="tx1">
                    <a:lumMod val="50000"/>
                  </a:schemeClr>
                </a:solidFill>
                <a:latin typeface="Arial"/>
                <a:cs typeface="Arial"/>
              </a:rPr>
              <a:t>107 журналов</a:t>
            </a:r>
            <a:endParaRPr lang="en-US" altLang="en-US" sz="1800" dirty="0">
              <a:solidFill>
                <a:schemeClr val="tx1">
                  <a:lumMod val="50000"/>
                </a:schemeClr>
              </a:solidFill>
              <a:latin typeface="Arial"/>
              <a:cs typeface="Arial"/>
            </a:endParaRPr>
          </a:p>
          <a:p>
            <a:pPr eaLnBrk="1" hangingPunct="1">
              <a:lnSpc>
                <a:spcPct val="90000"/>
              </a:lnSpc>
            </a:pPr>
            <a:r>
              <a:rPr lang="ru-RU" altLang="en-US" sz="1800" dirty="0">
                <a:solidFill>
                  <a:schemeClr val="tx1">
                    <a:lumMod val="50000"/>
                  </a:schemeClr>
                </a:solidFill>
                <a:latin typeface="Arial"/>
                <a:cs typeface="Arial"/>
              </a:rPr>
              <a:t>Social Sciences – 171 журнал </a:t>
            </a:r>
            <a:endParaRPr lang="en-GB" altLang="en-US" sz="1800" dirty="0">
              <a:solidFill>
                <a:schemeClr val="tx1">
                  <a:lumMod val="50000"/>
                </a:schemeClr>
              </a:solidFill>
              <a:latin typeface="Arial"/>
              <a:cs typeface="Arial"/>
            </a:endParaRPr>
          </a:p>
        </p:txBody>
      </p:sp>
    </p:spTree>
    <p:extLst>
      <p:ext uri="{BB962C8B-B14F-4D97-AF65-F5344CB8AC3E}">
        <p14:creationId xmlns:p14="http://schemas.microsoft.com/office/powerpoint/2010/main" val="1995750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4" name="Picture 6"/>
          <p:cNvPicPr>
            <a:picLocks noChangeAspect="1" noChangeArrowheads="1"/>
          </p:cNvPicPr>
          <p:nvPr/>
        </p:nvPicPr>
        <p:blipFill>
          <a:blip r:embed="rId3"/>
          <a:srcRect/>
          <a:stretch>
            <a:fillRect/>
          </a:stretch>
        </p:blipFill>
        <p:spPr bwMode="auto">
          <a:xfrm>
            <a:off x="46904" y="1143000"/>
            <a:ext cx="9069387" cy="5246687"/>
          </a:xfrm>
          <a:prstGeom prst="rect">
            <a:avLst/>
          </a:prstGeom>
          <a:noFill/>
          <a:ln>
            <a:noFill/>
          </a:ln>
          <a:effectLst>
            <a:prstShdw prst="shdw17" dist="17961" dir="2700000">
              <a:schemeClr val="accent1">
                <a:gamma/>
                <a:shade val="60000"/>
                <a:invGamma/>
              </a:schemeClr>
            </a:prstShdw>
          </a:effectLst>
          <a:extLst/>
        </p:spPr>
      </p:pic>
      <p:sp>
        <p:nvSpPr>
          <p:cNvPr id="142339" name="Rectangle 6"/>
          <p:cNvSpPr>
            <a:spLocks/>
          </p:cNvSpPr>
          <p:nvPr/>
        </p:nvSpPr>
        <p:spPr bwMode="auto">
          <a:xfrm>
            <a:off x="609600" y="385763"/>
            <a:ext cx="4394200" cy="757237"/>
          </a:xfrm>
          <a:prstGeom prst="rect">
            <a:avLst/>
          </a:prstGeom>
          <a:noFill/>
          <a:ln>
            <a:noFill/>
          </a:ln>
          <a:extLst/>
        </p:spPr>
        <p:txBody>
          <a:bodyPr anchor="ctr"/>
          <a:lstStyle/>
          <a:p>
            <a:pPr defTabSz="457200">
              <a:spcBef>
                <a:spcPct val="0"/>
              </a:spcBef>
              <a:defRPr/>
            </a:pPr>
            <a:r>
              <a:rPr lang="en-GB" sz="2400" b="1" dirty="0">
                <a:solidFill>
                  <a:schemeClr val="accent1"/>
                </a:solidFill>
                <a:latin typeface="Arial Bold"/>
                <a:ea typeface="+mj-ea"/>
                <a:cs typeface="Arial Bold"/>
              </a:rPr>
              <a:t>www.sciencedirect.com</a:t>
            </a:r>
          </a:p>
        </p:txBody>
      </p:sp>
      <p:pic>
        <p:nvPicPr>
          <p:cNvPr id="6" name="Picture 5" descr="SD_TYPE_RGB.jpg"/>
          <p:cNvPicPr>
            <a:picLocks noChangeAspect="1"/>
          </p:cNvPicPr>
          <p:nvPr/>
        </p:nvPicPr>
        <p:blipFill>
          <a:blip r:embed="rId4" cstate="print"/>
          <a:stretch>
            <a:fillRect/>
          </a:stretch>
        </p:blipFill>
        <p:spPr>
          <a:xfrm>
            <a:off x="7338836" y="838200"/>
            <a:ext cx="1652764" cy="216000"/>
          </a:xfrm>
          <a:prstGeom prst="rect">
            <a:avLst/>
          </a:prstGeom>
        </p:spPr>
      </p:pic>
    </p:spTree>
    <p:extLst>
      <p:ext uri="{BB962C8B-B14F-4D97-AF65-F5344CB8AC3E}">
        <p14:creationId xmlns:p14="http://schemas.microsoft.com/office/powerpoint/2010/main" val="12809317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8" name="Picture 2"/>
          <p:cNvPicPr>
            <a:picLocks noChangeAspect="1" noChangeArrowheads="1"/>
          </p:cNvPicPr>
          <p:nvPr/>
        </p:nvPicPr>
        <p:blipFill>
          <a:blip r:embed="rId3"/>
          <a:srcRect/>
          <a:stretch>
            <a:fillRect/>
          </a:stretch>
        </p:blipFill>
        <p:spPr bwMode="auto">
          <a:xfrm>
            <a:off x="767912" y="955299"/>
            <a:ext cx="6380162" cy="5454650"/>
          </a:xfrm>
          <a:prstGeom prst="rect">
            <a:avLst/>
          </a:prstGeom>
          <a:noFill/>
          <a:ln>
            <a:noFill/>
          </a:ln>
          <a:effectLst>
            <a:prstShdw prst="shdw17" dist="17961" dir="2700000">
              <a:schemeClr val="accent1">
                <a:gamma/>
                <a:shade val="60000"/>
                <a:invGamma/>
              </a:schemeClr>
            </a:prstShdw>
          </a:effectLst>
          <a:extLst/>
        </p:spPr>
      </p:pic>
      <p:sp>
        <p:nvSpPr>
          <p:cNvPr id="4" name="Rounded Rectangular Callout 3"/>
          <p:cNvSpPr/>
          <p:nvPr/>
        </p:nvSpPr>
        <p:spPr>
          <a:xfrm>
            <a:off x="5943600" y="3124200"/>
            <a:ext cx="2474912" cy="1008062"/>
          </a:xfrm>
          <a:prstGeom prst="wedgeRoundRectCallout">
            <a:avLst>
              <a:gd name="adj1" fmla="val -62737"/>
              <a:gd name="adj2" fmla="val 31033"/>
              <a:gd name="adj3" fmla="val 16667"/>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dirty="0" smtClean="0">
                <a:solidFill>
                  <a:srgbClr val="FF0000"/>
                </a:solidFill>
              </a:rPr>
              <a:t>Возможность поиска по любым полям статьи</a:t>
            </a:r>
            <a:endParaRPr lang="ru-RU" sz="1600" dirty="0">
              <a:solidFill>
                <a:srgbClr val="FF0000"/>
              </a:solidFill>
            </a:endParaRPr>
          </a:p>
        </p:txBody>
      </p:sp>
      <p:sp>
        <p:nvSpPr>
          <p:cNvPr id="5" name="Rounded Rectangular Callout 4"/>
          <p:cNvSpPr/>
          <p:nvPr/>
        </p:nvSpPr>
        <p:spPr>
          <a:xfrm>
            <a:off x="7105118" y="1371600"/>
            <a:ext cx="1847056" cy="754856"/>
          </a:xfrm>
          <a:prstGeom prst="wedgeRoundRectCallout">
            <a:avLst>
              <a:gd name="adj1" fmla="val -81989"/>
              <a:gd name="adj2" fmla="val 44483"/>
              <a:gd name="adj3" fmla="val 16667"/>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600" dirty="0" smtClean="0">
                <a:solidFill>
                  <a:srgbClr val="FF0000"/>
                </a:solidFill>
              </a:rPr>
              <a:t>Запросы любой сложности</a:t>
            </a:r>
            <a:endParaRPr lang="ru-RU" sz="1600" dirty="0">
              <a:solidFill>
                <a:srgbClr val="FF0000"/>
              </a:solidFill>
            </a:endParaRPr>
          </a:p>
        </p:txBody>
      </p:sp>
      <p:sp>
        <p:nvSpPr>
          <p:cNvPr id="6" name="Rectangle 6"/>
          <p:cNvSpPr>
            <a:spLocks/>
          </p:cNvSpPr>
          <p:nvPr/>
        </p:nvSpPr>
        <p:spPr bwMode="auto">
          <a:xfrm>
            <a:off x="609600" y="157956"/>
            <a:ext cx="6021387" cy="757237"/>
          </a:xfrm>
          <a:prstGeom prst="rect">
            <a:avLst/>
          </a:prstGeom>
          <a:extLst/>
        </p:spPr>
        <p:txBody>
          <a:bodyPr vert="horz" lIns="91440" tIns="45720" rIns="91440" bIns="45720" rtlCol="0" anchor="b" anchorCtr="0">
            <a:normAutofit/>
          </a:bodyPr>
          <a:lstStyle/>
          <a:p>
            <a:pPr defTabSz="457200">
              <a:spcBef>
                <a:spcPct val="0"/>
              </a:spcBef>
            </a:pPr>
            <a:r>
              <a:rPr lang="ru-RU" sz="2400" b="1" dirty="0" smtClean="0">
                <a:solidFill>
                  <a:schemeClr val="accent1"/>
                </a:solidFill>
                <a:latin typeface="Arial Bold"/>
                <a:ea typeface="+mj-ea"/>
                <a:cs typeface="Arial Bold"/>
              </a:rPr>
              <a:t>Поиск по научной терминологии</a:t>
            </a:r>
            <a:endParaRPr lang="en-GB" sz="2400" b="1" dirty="0">
              <a:solidFill>
                <a:schemeClr val="accent1"/>
              </a:solidFill>
              <a:latin typeface="Arial Bold"/>
              <a:ea typeface="+mj-ea"/>
              <a:cs typeface="Arial Bold"/>
            </a:endParaRPr>
          </a:p>
        </p:txBody>
      </p:sp>
      <p:pic>
        <p:nvPicPr>
          <p:cNvPr id="8" name="Picture 7" descr="SD_TYPE_RGB.jpg"/>
          <p:cNvPicPr>
            <a:picLocks noChangeAspect="1"/>
          </p:cNvPicPr>
          <p:nvPr/>
        </p:nvPicPr>
        <p:blipFill>
          <a:blip r:embed="rId4" cstate="print"/>
          <a:stretch>
            <a:fillRect/>
          </a:stretch>
        </p:blipFill>
        <p:spPr>
          <a:xfrm>
            <a:off x="7338836" y="838200"/>
            <a:ext cx="1652764" cy="216000"/>
          </a:xfrm>
          <a:prstGeom prst="rect">
            <a:avLst/>
          </a:prstGeom>
        </p:spPr>
      </p:pic>
    </p:spTree>
    <p:extLst>
      <p:ext uri="{BB962C8B-B14F-4D97-AF65-F5344CB8AC3E}">
        <p14:creationId xmlns:p14="http://schemas.microsoft.com/office/powerpoint/2010/main" val="4162833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85276"/>
            <a:ext cx="9144000" cy="5972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1"/>
          <p:cNvSpPr>
            <a:spLocks noGrp="1"/>
          </p:cNvSpPr>
          <p:nvPr>
            <p:ph type="title"/>
          </p:nvPr>
        </p:nvSpPr>
        <p:spPr>
          <a:xfrm>
            <a:off x="609600" y="152400"/>
            <a:ext cx="8153400" cy="712787"/>
          </a:xfrm>
        </p:spPr>
        <p:txBody>
          <a:bodyPr>
            <a:normAutofit fontScale="90000"/>
          </a:bodyPr>
          <a:lstStyle/>
          <a:p>
            <a:r>
              <a:rPr lang="en-GB" dirty="0" smtClean="0"/>
              <a:t>Research Highlights </a:t>
            </a:r>
            <a:r>
              <a:rPr lang="ru-RU" dirty="0" smtClean="0"/>
              <a:t>от редактора в результатах </a:t>
            </a:r>
            <a:r>
              <a:rPr lang="ru-RU" dirty="0"/>
              <a:t>поиска</a:t>
            </a:r>
            <a:endParaRPr lang="en-US" dirty="0"/>
          </a:p>
        </p:txBody>
      </p:sp>
      <p:sp>
        <p:nvSpPr>
          <p:cNvPr id="6" name="Rectangle 5"/>
          <p:cNvSpPr/>
          <p:nvPr/>
        </p:nvSpPr>
        <p:spPr bwMode="auto">
          <a:xfrm>
            <a:off x="2438400" y="2743200"/>
            <a:ext cx="6096000" cy="1752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35000"/>
              </a:spcBef>
              <a:spcAft>
                <a:spcPct val="0"/>
              </a:spcAft>
              <a:buClr>
                <a:schemeClr val="tx1"/>
              </a:buClr>
              <a:buSzTx/>
              <a:buFontTx/>
              <a:buNone/>
              <a:tabLst/>
            </a:pPr>
            <a:endParaRPr kumimoji="0" lang="en-US" sz="2000" b="0" i="0" u="none" strike="noStrike" cap="none" normalizeH="0" baseline="0" smtClean="0">
              <a:ln>
                <a:noFill/>
              </a:ln>
              <a:solidFill>
                <a:srgbClr val="333333"/>
              </a:solidFill>
              <a:effectLst/>
              <a:latin typeface="Arial Narrow" pitchFamily="34" charset="0"/>
            </a:endParaRPr>
          </a:p>
        </p:txBody>
      </p:sp>
      <p:sp>
        <p:nvSpPr>
          <p:cNvPr id="5" name="Rounded Rectangular Callout 4"/>
          <p:cNvSpPr/>
          <p:nvPr/>
        </p:nvSpPr>
        <p:spPr>
          <a:xfrm>
            <a:off x="1729582" y="5105400"/>
            <a:ext cx="2474912" cy="1008062"/>
          </a:xfrm>
          <a:prstGeom prst="wedgeRoundRectCallout">
            <a:avLst>
              <a:gd name="adj1" fmla="val -48466"/>
              <a:gd name="adj2" fmla="val -87710"/>
              <a:gd name="adj3" fmla="val 16667"/>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rgbClr val="FF0000"/>
                </a:solidFill>
              </a:rPr>
              <a:t>Результаты расписаны:</a:t>
            </a:r>
          </a:p>
          <a:p>
            <a:pPr>
              <a:defRPr/>
            </a:pPr>
            <a:r>
              <a:rPr lang="ru-RU" sz="1200" dirty="0">
                <a:solidFill>
                  <a:srgbClr val="FF0000"/>
                </a:solidFill>
              </a:rPr>
              <a:t>сколько в каких журналах;</a:t>
            </a:r>
          </a:p>
          <a:p>
            <a:pPr>
              <a:defRPr/>
            </a:pPr>
            <a:r>
              <a:rPr lang="ru-RU" sz="1200" dirty="0">
                <a:solidFill>
                  <a:srgbClr val="FF0000"/>
                </a:solidFill>
              </a:rPr>
              <a:t>основные термины в статьях;</a:t>
            </a:r>
          </a:p>
          <a:p>
            <a:pPr>
              <a:defRPr/>
            </a:pPr>
            <a:r>
              <a:rPr lang="ru-RU" sz="1200" dirty="0">
                <a:solidFill>
                  <a:srgbClr val="FF0000"/>
                </a:solidFill>
              </a:rPr>
              <a:t>публикационная активность по годам</a:t>
            </a:r>
          </a:p>
        </p:txBody>
      </p:sp>
      <p:sp>
        <p:nvSpPr>
          <p:cNvPr id="7" name="Rounded Rectangular Callout 6"/>
          <p:cNvSpPr/>
          <p:nvPr/>
        </p:nvSpPr>
        <p:spPr>
          <a:xfrm>
            <a:off x="5146047" y="1611580"/>
            <a:ext cx="2595562" cy="809357"/>
          </a:xfrm>
          <a:prstGeom prst="wedgeRoundRectCallout">
            <a:avLst>
              <a:gd name="adj1" fmla="val 42216"/>
              <a:gd name="adj2" fmla="val -95595"/>
              <a:gd name="adj3" fmla="val 16667"/>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rgbClr val="FF0000"/>
                </a:solidFill>
              </a:rPr>
              <a:t>Список найденных результатов можно или сохранить или установить оповещение на новые результаты поиска</a:t>
            </a:r>
          </a:p>
        </p:txBody>
      </p:sp>
    </p:spTree>
    <p:extLst>
      <p:ext uri="{BB962C8B-B14F-4D97-AF65-F5344CB8AC3E}">
        <p14:creationId xmlns:p14="http://schemas.microsoft.com/office/powerpoint/2010/main" val="476286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19456"/>
            <a:ext cx="9448800" cy="4971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ular Callout 4"/>
          <p:cNvSpPr/>
          <p:nvPr/>
        </p:nvSpPr>
        <p:spPr>
          <a:xfrm>
            <a:off x="1026867" y="5240338"/>
            <a:ext cx="2474912" cy="1008062"/>
          </a:xfrm>
          <a:prstGeom prst="wedgeRoundRectCallout">
            <a:avLst>
              <a:gd name="adj1" fmla="val -66598"/>
              <a:gd name="adj2" fmla="val 21556"/>
              <a:gd name="adj3" fmla="val 16667"/>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smtClean="0">
                <a:solidFill>
                  <a:srgbClr val="FF0000"/>
                </a:solidFill>
              </a:rPr>
              <a:t>Изображения и таблицы в удобном для скачивания формате</a:t>
            </a:r>
            <a:endParaRPr lang="ru-RU" sz="1200" dirty="0">
              <a:solidFill>
                <a:srgbClr val="FF0000"/>
              </a:solidFill>
            </a:endParaRPr>
          </a:p>
        </p:txBody>
      </p:sp>
      <p:sp>
        <p:nvSpPr>
          <p:cNvPr id="7" name="Rectangle 6"/>
          <p:cNvSpPr/>
          <p:nvPr/>
        </p:nvSpPr>
        <p:spPr bwMode="auto">
          <a:xfrm>
            <a:off x="7239000" y="1905000"/>
            <a:ext cx="1981200" cy="1905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35000"/>
              </a:spcBef>
              <a:spcAft>
                <a:spcPct val="0"/>
              </a:spcAft>
              <a:buClr>
                <a:schemeClr val="tx1"/>
              </a:buClr>
              <a:buSzTx/>
              <a:buFontTx/>
              <a:buNone/>
              <a:tabLst/>
            </a:pPr>
            <a:endParaRPr kumimoji="0" lang="en-US" sz="2000" b="0" i="0" u="none" strike="noStrike" cap="none" normalizeH="0" baseline="0" smtClean="0">
              <a:ln>
                <a:noFill/>
              </a:ln>
              <a:solidFill>
                <a:srgbClr val="333333"/>
              </a:solidFill>
              <a:effectLst/>
              <a:latin typeface="Arial Narrow" pitchFamily="34" charset="0"/>
            </a:endParaRPr>
          </a:p>
        </p:txBody>
      </p:sp>
      <p:sp>
        <p:nvSpPr>
          <p:cNvPr id="8" name="Rounded Rectangular Callout 7"/>
          <p:cNvSpPr/>
          <p:nvPr/>
        </p:nvSpPr>
        <p:spPr>
          <a:xfrm>
            <a:off x="4535488" y="4953000"/>
            <a:ext cx="2474912" cy="990600"/>
          </a:xfrm>
          <a:prstGeom prst="wedgeRoundRectCallout">
            <a:avLst>
              <a:gd name="adj1" fmla="val 60235"/>
              <a:gd name="adj2" fmla="val -160939"/>
              <a:gd name="adj3" fmla="val 16667"/>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a:solidFill>
                  <a:srgbClr val="FF0000"/>
                </a:solidFill>
              </a:rPr>
              <a:t>В дополнение к успешно найденной статье еще 3 рекомендации на основе поведенческих алгоритмов</a:t>
            </a:r>
          </a:p>
        </p:txBody>
      </p:sp>
      <p:sp>
        <p:nvSpPr>
          <p:cNvPr id="9" name="Rounded Rectangular Callout 8"/>
          <p:cNvSpPr/>
          <p:nvPr/>
        </p:nvSpPr>
        <p:spPr>
          <a:xfrm>
            <a:off x="3699641" y="3909961"/>
            <a:ext cx="2474912" cy="617963"/>
          </a:xfrm>
          <a:prstGeom prst="wedgeRoundRectCallout">
            <a:avLst>
              <a:gd name="adj1" fmla="val -64392"/>
              <a:gd name="adj2" fmla="val -54260"/>
              <a:gd name="adj3" fmla="val 16667"/>
            </a:avLst>
          </a:prstGeom>
          <a:solidFill>
            <a:schemeClr val="bg1"/>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1200" dirty="0" smtClean="0">
                <a:solidFill>
                  <a:srgbClr val="FF0000"/>
                </a:solidFill>
              </a:rPr>
              <a:t>Возможность связаться с автором напрямую</a:t>
            </a:r>
            <a:endParaRPr lang="ru-RU" sz="1200" dirty="0">
              <a:solidFill>
                <a:srgbClr val="FF0000"/>
              </a:solidFill>
            </a:endParaRPr>
          </a:p>
        </p:txBody>
      </p:sp>
      <p:sp>
        <p:nvSpPr>
          <p:cNvPr id="10" name="Title 1"/>
          <p:cNvSpPr>
            <a:spLocks noGrp="1"/>
          </p:cNvSpPr>
          <p:nvPr>
            <p:ph type="title"/>
          </p:nvPr>
        </p:nvSpPr>
        <p:spPr>
          <a:xfrm>
            <a:off x="609600" y="381000"/>
            <a:ext cx="7770813" cy="712787"/>
          </a:xfrm>
        </p:spPr>
        <p:txBody>
          <a:bodyPr vert="horz" lIns="91440" tIns="45720" rIns="91440" bIns="45720" rtlCol="0" anchor="ctr">
            <a:noAutofit/>
          </a:bodyPr>
          <a:lstStyle/>
          <a:p>
            <a:r>
              <a:rPr lang="ru-RU" dirty="0"/>
              <a:t>Новый внешний вид статьи</a:t>
            </a:r>
            <a:endParaRPr lang="en-US" dirty="0"/>
          </a:p>
        </p:txBody>
      </p:sp>
    </p:spTree>
    <p:extLst>
      <p:ext uri="{BB962C8B-B14F-4D97-AF65-F5344CB8AC3E}">
        <p14:creationId xmlns:p14="http://schemas.microsoft.com/office/powerpoint/2010/main" val="12431813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457199" y="705204"/>
            <a:ext cx="7086601" cy="418645"/>
          </a:xfrm>
        </p:spPr>
        <p:txBody>
          <a:bodyPr/>
          <a:lstStyle/>
          <a:p>
            <a:r>
              <a:rPr lang="ru-RU" dirty="0" smtClean="0"/>
              <a:t>Более 30 инноваций в отображении содержимого статей на </a:t>
            </a:r>
            <a:r>
              <a:rPr lang="en-GB" dirty="0" smtClean="0"/>
              <a:t>ScienceDirect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9809" y="1733266"/>
            <a:ext cx="7542316" cy="32020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ular Callout 7"/>
          <p:cNvSpPr/>
          <p:nvPr/>
        </p:nvSpPr>
        <p:spPr>
          <a:xfrm>
            <a:off x="152400" y="5140017"/>
            <a:ext cx="5943600" cy="1336984"/>
          </a:xfrm>
          <a:prstGeom prst="wedgeRectCallout">
            <a:avLst>
              <a:gd name="adj1" fmla="val 32557"/>
              <a:gd name="adj2" fmla="val -128972"/>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ru-RU" dirty="0" smtClean="0">
                <a:solidFill>
                  <a:schemeClr val="bg1"/>
                </a:solidFill>
              </a:rPr>
              <a:t>Вы можете отобрать журналы, поддерживающие определенную инновационную технологию или ознакомиться с полным списком инноваций на </a:t>
            </a:r>
            <a:r>
              <a:rPr lang="en-US" dirty="0" smtClean="0">
                <a:solidFill>
                  <a:schemeClr val="bg1"/>
                </a:solidFill>
              </a:rPr>
              <a:t>www.elsevier.com/books-and-journals/content-innovation</a:t>
            </a:r>
            <a:endParaRPr lang="ru-RU" dirty="0" smtClean="0">
              <a:solidFill>
                <a:schemeClr val="bg1"/>
              </a:solidFill>
            </a:endParaRPr>
          </a:p>
        </p:txBody>
      </p:sp>
    </p:spTree>
    <p:extLst>
      <p:ext uri="{BB962C8B-B14F-4D97-AF65-F5344CB8AC3E}">
        <p14:creationId xmlns:p14="http://schemas.microsoft.com/office/powerpoint/2010/main" val="648323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b="0" dirty="0" smtClean="0"/>
              <a:t>В чем суть инноваций в содержимом статей?</a:t>
            </a:r>
            <a:endParaRPr lang="en-US" b="0" dirty="0"/>
          </a:p>
        </p:txBody>
      </p:sp>
      <p:pic>
        <p:nvPicPr>
          <p:cNvPr id="9" name="Picture 4"/>
          <p:cNvPicPr>
            <a:picLocks noChangeAspect="1" noChangeArrowheads="1"/>
          </p:cNvPicPr>
          <p:nvPr/>
        </p:nvPicPr>
        <p:blipFill>
          <a:blip r:embed="rId3"/>
          <a:srcRect/>
          <a:stretch>
            <a:fillRect/>
          </a:stretch>
        </p:blipFill>
        <p:spPr bwMode="auto">
          <a:xfrm>
            <a:off x="990600" y="1963078"/>
            <a:ext cx="2482754" cy="2390080"/>
          </a:xfrm>
          <a:prstGeom prst="rect">
            <a:avLst/>
          </a:prstGeom>
          <a:noFill/>
          <a:ln w="9525">
            <a:solidFill>
              <a:schemeClr val="tx1"/>
            </a:solidFill>
            <a:miter lim="800000"/>
            <a:headEnd/>
            <a:tailEnd/>
          </a:ln>
          <a:effectLst/>
        </p:spPr>
      </p:pic>
      <p:grpSp>
        <p:nvGrpSpPr>
          <p:cNvPr id="5" name="Group 18"/>
          <p:cNvGrpSpPr/>
          <p:nvPr/>
        </p:nvGrpSpPr>
        <p:grpSpPr>
          <a:xfrm>
            <a:off x="4362302" y="3031979"/>
            <a:ext cx="4235504" cy="2911621"/>
            <a:chOff x="485775" y="1295400"/>
            <a:chExt cx="5153025" cy="3352801"/>
          </a:xfrm>
        </p:grpSpPr>
        <p:sp>
          <p:nvSpPr>
            <p:cNvPr id="6" name="Rectangle 5"/>
            <p:cNvSpPr/>
            <p:nvPr/>
          </p:nvSpPr>
          <p:spPr>
            <a:xfrm>
              <a:off x="485775" y="1295400"/>
              <a:ext cx="5153025" cy="3352801"/>
            </a:xfrm>
            <a:prstGeom prst="rect">
              <a:avLst/>
            </a:prstGeom>
            <a:solidFill>
              <a:schemeClr val="bg1"/>
            </a:solidFill>
            <a:ln w="19050">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7" name="Picture 6"/>
            <p:cNvPicPr>
              <a:picLocks noChangeAspect="1" noChangeArrowheads="1"/>
            </p:cNvPicPr>
            <p:nvPr/>
          </p:nvPicPr>
          <p:blipFill>
            <a:blip r:embed="rId4"/>
            <a:srcRect/>
            <a:stretch>
              <a:fillRect/>
            </a:stretch>
          </p:blipFill>
          <p:spPr bwMode="auto">
            <a:xfrm>
              <a:off x="569025" y="1383475"/>
              <a:ext cx="4876800" cy="3140597"/>
            </a:xfrm>
            <a:prstGeom prst="rect">
              <a:avLst/>
            </a:prstGeom>
            <a:noFill/>
            <a:ln w="9525">
              <a:noFill/>
              <a:miter lim="800000"/>
              <a:headEnd/>
              <a:tailEnd/>
            </a:ln>
          </p:spPr>
        </p:pic>
        <p:pic>
          <p:nvPicPr>
            <p:cNvPr id="8" name="Picture 5" descr="http://www.webzo.org/tutorials/flash/images/mouse-cursor-recorder-2.png"/>
            <p:cNvPicPr>
              <a:picLocks noChangeAspect="1" noChangeArrowheads="1"/>
            </p:cNvPicPr>
            <p:nvPr/>
          </p:nvPicPr>
          <p:blipFill>
            <a:blip r:embed="rId5"/>
            <a:srcRect/>
            <a:stretch>
              <a:fillRect/>
            </a:stretch>
          </p:blipFill>
          <p:spPr bwMode="auto">
            <a:xfrm>
              <a:off x="1740725" y="2338450"/>
              <a:ext cx="160997" cy="304800"/>
            </a:xfrm>
            <a:prstGeom prst="rect">
              <a:avLst/>
            </a:prstGeom>
            <a:noFill/>
          </p:spPr>
        </p:pic>
      </p:grpSp>
      <p:sp>
        <p:nvSpPr>
          <p:cNvPr id="10" name="Right Arrow 9"/>
          <p:cNvSpPr/>
          <p:nvPr/>
        </p:nvSpPr>
        <p:spPr>
          <a:xfrm>
            <a:off x="3632496" y="3197269"/>
            <a:ext cx="914400" cy="609600"/>
          </a:xfrm>
          <a:prstGeom prst="rightArrow">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a:off x="3651912" y="2044930"/>
            <a:ext cx="4572000" cy="1015663"/>
          </a:xfrm>
          <a:prstGeom prst="rect">
            <a:avLst/>
          </a:prstGeom>
        </p:spPr>
        <p:txBody>
          <a:bodyPr>
            <a:spAutoFit/>
          </a:bodyPr>
          <a:lstStyle/>
          <a:p>
            <a:pPr>
              <a:defRPr/>
            </a:pPr>
            <a:r>
              <a:rPr lang="ru-RU" sz="2000" dirty="0" smtClean="0">
                <a:solidFill>
                  <a:srgbClr val="53565A"/>
                </a:solidFill>
                <a:ea typeface="ＭＳ Ｐゴシック" pitchFamily="34" charset="-128"/>
              </a:rPr>
              <a:t>От необходимости распечатывать </a:t>
            </a:r>
            <a:r>
              <a:rPr lang="en-GB" sz="2000" dirty="0" smtClean="0">
                <a:solidFill>
                  <a:srgbClr val="53565A"/>
                </a:solidFill>
                <a:ea typeface="ＭＳ Ｐゴシック" pitchFamily="34" charset="-128"/>
              </a:rPr>
              <a:t>PDF </a:t>
            </a:r>
            <a:r>
              <a:rPr lang="ru-RU" sz="2000" dirty="0" smtClean="0">
                <a:solidFill>
                  <a:srgbClr val="53565A"/>
                </a:solidFill>
                <a:ea typeface="ＭＳ Ｐゴシック" pitchFamily="34" charset="-128"/>
              </a:rPr>
              <a:t>и оценивать значения с помощью карандаша и линейки</a:t>
            </a:r>
            <a:r>
              <a:rPr lang="en-GB" sz="2000" dirty="0" smtClean="0">
                <a:solidFill>
                  <a:srgbClr val="53565A"/>
                </a:solidFill>
                <a:ea typeface="ＭＳ Ｐゴシック" pitchFamily="34" charset="-128"/>
              </a:rPr>
              <a:t>…</a:t>
            </a:r>
            <a:endParaRPr lang="en-GB" sz="2000" dirty="0">
              <a:solidFill>
                <a:srgbClr val="53565A"/>
              </a:solidFill>
              <a:ea typeface="ＭＳ Ｐゴシック" pitchFamily="34" charset="-128"/>
            </a:endParaRPr>
          </a:p>
        </p:txBody>
      </p:sp>
      <p:sp>
        <p:nvSpPr>
          <p:cNvPr id="13" name="Rectangle 12"/>
          <p:cNvSpPr/>
          <p:nvPr/>
        </p:nvSpPr>
        <p:spPr>
          <a:xfrm>
            <a:off x="228601" y="4686294"/>
            <a:ext cx="4032912" cy="707886"/>
          </a:xfrm>
          <a:prstGeom prst="rect">
            <a:avLst/>
          </a:prstGeom>
        </p:spPr>
        <p:txBody>
          <a:bodyPr wrap="square">
            <a:spAutoFit/>
          </a:bodyPr>
          <a:lstStyle/>
          <a:p>
            <a:pPr algn="r">
              <a:defRPr/>
            </a:pPr>
            <a:r>
              <a:rPr lang="en-GB" sz="2000" dirty="0" smtClean="0">
                <a:solidFill>
                  <a:srgbClr val="53565A"/>
                </a:solidFill>
                <a:ea typeface="ＭＳ Ｐゴシック" pitchFamily="34" charset="-128"/>
              </a:rPr>
              <a:t>… </a:t>
            </a:r>
            <a:r>
              <a:rPr lang="ru-RU" sz="2000" dirty="0">
                <a:solidFill>
                  <a:srgbClr val="53565A"/>
                </a:solidFill>
                <a:ea typeface="ＭＳ Ｐゴシック" pitchFamily="34" charset="-128"/>
              </a:rPr>
              <a:t>к</a:t>
            </a:r>
            <a:r>
              <a:rPr lang="ru-RU" sz="2000" dirty="0" smtClean="0">
                <a:solidFill>
                  <a:srgbClr val="53565A"/>
                </a:solidFill>
                <a:ea typeface="ＭＳ Ｐゴシック" pitchFamily="34" charset="-128"/>
              </a:rPr>
              <a:t> интерактивным графикам, инкорпорированным в статью</a:t>
            </a:r>
            <a:r>
              <a:rPr lang="en-GB" sz="2000" dirty="0" smtClean="0">
                <a:solidFill>
                  <a:srgbClr val="53565A"/>
                </a:solidFill>
                <a:ea typeface="ＭＳ Ｐゴシック" pitchFamily="34" charset="-128"/>
              </a:rPr>
              <a:t>!</a:t>
            </a:r>
            <a:endParaRPr lang="en-GB" sz="2000" dirty="0">
              <a:solidFill>
                <a:srgbClr val="53565A"/>
              </a:solidFill>
              <a:ea typeface="ＭＳ Ｐゴシック" pitchFamily="34" charset="-128"/>
            </a:endParaRPr>
          </a:p>
        </p:txBody>
      </p:sp>
    </p:spTree>
    <p:extLst>
      <p:ext uri="{BB962C8B-B14F-4D97-AF65-F5344CB8AC3E}">
        <p14:creationId xmlns:p14="http://schemas.microsoft.com/office/powerpoint/2010/main" val="304171648"/>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679" y="1530405"/>
            <a:ext cx="7676865" cy="47314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ru-RU" dirty="0" smtClean="0"/>
              <a:t>Интерактивные</a:t>
            </a:r>
            <a:r>
              <a:rPr lang="en-US" dirty="0" smtClean="0"/>
              <a:t> 3D </a:t>
            </a:r>
            <a:r>
              <a:rPr lang="ru-RU" dirty="0" smtClean="0"/>
              <a:t>модели</a:t>
            </a:r>
            <a:endParaRPr lang="en-US" dirty="0"/>
          </a:p>
        </p:txBody>
      </p:sp>
      <p:sp>
        <p:nvSpPr>
          <p:cNvPr id="6" name="Rectangle 5"/>
          <p:cNvSpPr/>
          <p:nvPr/>
        </p:nvSpPr>
        <p:spPr>
          <a:xfrm>
            <a:off x="457199" y="6449548"/>
            <a:ext cx="7349320" cy="276999"/>
          </a:xfrm>
          <a:prstGeom prst="rect">
            <a:avLst/>
          </a:prstGeom>
        </p:spPr>
        <p:txBody>
          <a:bodyPr wrap="square">
            <a:spAutoFit/>
          </a:bodyPr>
          <a:lstStyle/>
          <a:p>
            <a:r>
              <a:rPr lang="en-US" sz="1200" dirty="0" smtClean="0"/>
              <a:t>Article: </a:t>
            </a:r>
            <a:r>
              <a:rPr lang="en-US" sz="1200" dirty="0">
                <a:hlinkClick r:id="rId3"/>
              </a:rPr>
              <a:t>http://</a:t>
            </a:r>
            <a:r>
              <a:rPr lang="en-US" sz="1200" dirty="0" smtClean="0">
                <a:hlinkClick r:id="rId3"/>
              </a:rPr>
              <a:t>www.sciencedirect.com/science/article/pii/S2212054813000027</a:t>
            </a:r>
            <a:r>
              <a:rPr lang="en-US" sz="1200" dirty="0" smtClean="0"/>
              <a:t> </a:t>
            </a:r>
            <a:endParaRPr lang="en-US" sz="1200" dirty="0"/>
          </a:p>
        </p:txBody>
      </p:sp>
      <p:sp>
        <p:nvSpPr>
          <p:cNvPr id="7" name="Rectangular Callout 6"/>
          <p:cNvSpPr/>
          <p:nvPr/>
        </p:nvSpPr>
        <p:spPr>
          <a:xfrm>
            <a:off x="320721" y="3193294"/>
            <a:ext cx="4414419" cy="1759706"/>
          </a:xfrm>
          <a:prstGeom prst="wedgeRectCallout">
            <a:avLst>
              <a:gd name="adj1" fmla="val 78306"/>
              <a:gd name="adj2" fmla="val 7733"/>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en-US" dirty="0" smtClean="0">
                <a:solidFill>
                  <a:schemeClr val="bg1"/>
                </a:solidFill>
              </a:rPr>
              <a:t>3D </a:t>
            </a:r>
            <a:r>
              <a:rPr lang="ru-RU" dirty="0" smtClean="0">
                <a:solidFill>
                  <a:schemeClr val="bg1"/>
                </a:solidFill>
              </a:rPr>
              <a:t>модели, специально подготовленные для быстрой загрузки и оперативного отклика на действия пользователя. Их можно приближать, крутить, смотреть стерео изображение и сохранять в различных форматах.</a:t>
            </a:r>
            <a:endParaRPr lang="en-GB" dirty="0">
              <a:solidFill>
                <a:schemeClr val="bg1"/>
              </a:solidFill>
            </a:endParaRPr>
          </a:p>
        </p:txBody>
      </p:sp>
    </p:spTree>
    <p:extLst>
      <p:ext uri="{BB962C8B-B14F-4D97-AF65-F5344CB8AC3E}">
        <p14:creationId xmlns:p14="http://schemas.microsoft.com/office/powerpoint/2010/main" val="3220256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787" y="1265279"/>
            <a:ext cx="7152801" cy="50338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4" descr="data:image/jpeg;base64,/9j/4AAQSkZJRgABAQAAAQABAAD/2wCEAAkGBxMHEBQUERQUFhQXFxgYGRcYGB0eHRwfHSEfGhgdIBocHSkhHB0lHBYcITEhJSkrLy4uFyAzODMvNyguLi0BCgoKDg0OGxAQGjEkHyU2LTU2NDIvMDc0Nzc2LDAvNjQzMjQ0LzQ0NC44LCwsNTY0NTQsNCw0LjI0LCw0NDg0N//AABEIAHIBugMBIgACEQEDEQH/xAAcAAEAAwEBAQEBAAAAAAAAAAAABQYHBAgDAgH/xABOEAABAwIDBAUHBgoIBQUAAAABAAIDBBEFBhIHITFBEyJRYXEIFDKBkaGxNUJScoKyFSMzYnN0ksHC0RY0NqKzw9LwF1NUg5NDRWOU0//EABoBAQADAQEBAAAAAAAAAAAAAAADBAUCBgH/xAA0EQEAAgECAwQJAwMFAAAAAAAAAQIDBBESITETQVGBBRQiYXGRseHwMqHBIzPRFSRCUvH/2gAMAwEAAhEDEQA/ANxREQEXDjGLRYPGZJnWHIc3HsA5lZdmDOE+LktaTHF9Bp3kfnO5+HBTYsNsnToparXYtPytznwaPiWZqXDSRJK3UPmt6x9Ybe3rsoObaPTtPVild3nSP4isxUthWW6nFbGOM6T893Vb7Tx9V1b9Wx1je0sf/VNTlttir8o3XRm0mE8YZB4Fp/eFJUeeqOp3F7oz+e397bge1QdDs2J3zzepjf4nfyUzBkGji9ISP+s8/wANlDeNP3br2GfSM87RHn9lkpqllW3VG9r29rSCPaF9VDUeVqWhdqiY5ju1sjx7etvHcVMqtbbfk1Mc329uI390/aBERcuxERARFzYhXxYZGZJ5GRRiwL3uDWi+4bzu4oOlFy4biUOKs6SnljlZcjVG4ObccRcG11xV+aaHDpHRzVdNHI22pj5WNcLgEXBNxcEH1oJdFAf03w3/AK+j/wDPH/qUrh+JQ4m3VBLHK3tjeHD2goOpF+JZBC0ucQGgEkncABvJJ7Fw4VjtLjBcKaohmLbaujka61+F9JNr2PsQSKIiAiIgIiICIiAiIgIiICIiAiIgIiICIiAiIgIiICIiAiIgIiICIiAiIgLmxGtZh0TpZDZrRc/uA7yd3rXSs02mYwZ5W07T1WWc/vceA9QP97uUmLHx22VdZqIwYpv393xVrHsZkxuYyScODW8mjsHf2nmv7geBTY2+0Tdw9J53Nb4nt7hvUnlPKxxf8bMdFO293cNVuIB5Ac3f7Hdjmb+iHm+Hjo4hu1tG8/V7PHie5aM329jHH2ebrhiY7fUTyn5z9k1RYJQZZ09O8STG1gRqN+WmIXPHnvVxhf0jQdJbfkbXHjZVfJmWPwaOmn61Q7fv36AeX1jzPq8ezH820+CktJL5PoN5fWPBvx7lRvE3ttHOW/gmuHFxXiKR4f58ZTx3qv4vDiEN3U0sUg+g9gB9RvY+5VCq2jVEh/FsiYO+7j7bge5fin2h1UZ67YnDssQfaD+5d10+SOe0K+T0npr+zxTHvjd2DP1VQPLKmBtxxHWYffdWXBc402KkN1GN5+a/dfwdwPxUXDjVFnFoinb0cp9G5F7/AJj/ANx49hVMzLl2TAX2d1oz6LwNx7j2O7lJGOl/ZmOGUFtTqMMdpS3aU/ePi2g71FYbjTamV8Eg0Ts4t5OHEOYeYI324j3qkZNzi6jc2GpdeM7mvPFnYCebfh4KV2k4eWtjqoiQ+MhpcNxsT1Tfudu+0oex4b8Fu/pK569F8PbY+7rH5814RVrJmZRjkel9hMwdYfSHDUB8RyPirKobVms7SvYstctIvSeUiqm0/AJszYbLT0+npHOjI1Gw6rg47/AK1qnbWcZnwHCpZ6Z/RytdGA6wNrvAO5wI4HsXKQ2U5cnythwp6nT0gke7qm4sbW3rFdrlKK7Mj43EgPdTMJHEBzGA29q2TY9jk+YcMbNVSdJIZJG6rNG4WsLNACyLab/akfpaT7saC7HYFR8qmp/uf6VQM45RrNldRFUU1Q4xuNmStGkgjfoe25BBA7wbHcvTqx3yjMahbSQ0gc0zOlbKW8S1rWuFz2XLgB2jUgumD5hGacEdU2DXPp5Q9o4BzQ5rrd1xcdxCzbyZ/wApXfVh+L1Z9llC+iy08vBHSMqJAD9Egge3Tf1qseTP+Urvqw/F6Dd0WUbQcdx19eaPDYNLNLXtma0O1A8SXvGhm8EW47uJuFAT5YzTTAyCqc9w36Gz3P7LgGnwQbsiyHZPtNnxep8xxEfj+sGP06XFzLl7HttYOAB32HokEXX3255urMrGk8zm6PpBNr6rHX09Hp9JptbUfag1dFhTs9YznctiwiMtZGxglnswFz9I1kuf1WDVezW9awv3CHxXMOYshPY+re90bjYdJpkjceOnU3e0912ncexB6NWHbYc4V2B4tHDTVD44zFES0BtrlzgTvB5AK9f0kqM1YIanDARVPa0NZdpLXhwEjbvs0gDVvPEWK8+58OJGtZ+Exaq0M0/k/RudH5Pq+ldB65RYrhb81meLpgei6RnSf1b0NQ18Df0b8N62pAREQEREBERAREQEREBERAREQEREBERAREQEREBERB+JpRC1zncGgk+A3lZRlvBnZqqnyy3Eeouee0k3DAf92HqWj5lY6WklZGLueBGPtkM9nWX8o6WPLlIQ30YmOc4/SIF3E+Knx34Kzt1lQ1OCM2WsX/TXnP55KXtCxsR2o4LNYwDXp3D81ngBYn1di+OzjAvPJDUSDqRmzAeb+N/sj3kdiqEsjqyQuO973EnvLj/MrYaINwCKlpm2L3nT42GuV3x9oVnL/TxxSvWfyWXpf91qZzX/AE16fxH53peqh84aW6nNvxLdxt3Hl48ey3FR9JlylpPRgjJ7XDUf2nXKlUVCLTHKHoJx1tO8xu+Pmkf0Gfsj+S4qvL9LWenBEb8w0A/tNsVJokWmOklsdLRtMRKi4vs6jkBNM8sP0X72+30h7198DmfVNdQYiw69PUc757R2O5ubxBG/t3hXNfCqpWVVtQuWkOaebSOBB5fvFxwUvbWmNrKvqVKW4sfLxjumPgxjMeCvwOcxu3tO9jvpN/mOBCu2T6z+kFBLSyG72N0An6JHUPi0i3qCnM34IMbpnNA/GM60Z7+Y8CN3s7Fn2z2qNLXsbyeHMPs1D3tHtVnj7XFv3wy+x9U1cVj9F+Xz7vL6IXDa1+EzNkZuew8O3k5p7jvC2/D6xuIRMlZ6L2gj+XiDu9SxvNdN5pW1Df8A5C79rr/xK6bLa/pYZISfQcHN8HcR7Rf7SamsWpF4fPReWcWe2CenP5wvCz/br8iT/Xh++1aAs/26/Ik/14fvtVB6Jz7AfkZv6aX4hZTtihdU5ikZGbPcadrTe1iWMDTcbxvPFatsB+Rm/ppfiFme03+1I/S0n3Y0Et/wux//AK5v/wBqb/SpDLWwkiQSYlUCQXuY4tXW59aVwDrHnZt9/ELbkQRmNxNgoZ2sAa1sEjWtAsAAwgADkAFjfkz/AJSu+rD8XrZ8w/1Oo/Qy/dKxjyZ/yld9WH4vQXDaBtap8pymCKM1E49IB2ljL8i6xu7uA8SFWWbVcZf1hhLjGeFoZ/vcPcq1sqMUuYpTWaek1Tlmu35bX3/Otrt3gc16Lrq2PD43STPbHG0Xc5xAAHiUHmrLOJyYvmiGeWIwSSTAuj3jSdFjxAO+1945q0eUz6VB4VH+Uq5guMszBmyOoiv0clR1b8SGs0g25XDb25XVj8pn0qDwqP8AKQaVsuwpmEYRSNaLF8TZXHtdINZJ9oHgAubbDTtqMFq9Qvpa1w7iHNIKm8mfJtF+rQfcaonaz8i1v6MfeagqXk3yE4fUN5CoJHrYy/wVM29fLcP6GH771cPJt/qFT+sfwNVQ8oMGnxeF5G7zeMjv0vfcf77UHo1FxHF4G0/nBljEBaH9IXDTpO8G6645BKA5pBaQCCDcEHgQeYQfpERAREQEREBERAREQEREBERAREQEREBERAREQEREBQ2cnaaCot9C3tICmVH5hpjWUk7BxdG63ja494XVJ2tCLNEzjtEeE/RlOSqTzyuhB4NJefsi499la5q/zvHY2/NjDmDx0FzvebepROy6PVVvPZEfe5q5Kip8wxhz3cBUb/Amx/ulaF44slo9zzuCez09LeN438muIiLNenEREBEX8cdIueCD4xVTZZHsHFmm/wBrePgs9rcO/B+NxaRZsjxIPXfV7wfaFLZJxD8KVldIPRcY7eA1Nb7gpvE8M86rKWX/AJfS39bbN9hViv8ATtMT4fwzrx61ireO63L4cW305s62iR6K95+k1h9wb/CujZlLorSPpROHsIP7l8to79Ve7uYwe6/71+9mrNddfsjefgP3q3P9jyY8cvSHL/s1dQWdsttzZRvpXSGMPLDqAuRpcHcCR2KdRZj1KvZFys3J9IKZshkAe52otsetysCexVzMeyuPHcT8+NQ9jtUTtAYCPxYaAL356PerljmP02AM11U0cTTw1Hee4N4uPcAqTNtswqN1g6dw+k2I2/vEH3INIRVnLefsPzK7TT1DTJ/y3gsefAOA1eq6syDnxCm89hkjvbWxzL9moEX96qGzrZ2zIzpnMndL0oYDqaG206uwn6XuV3RBmee9j1PmeZ1RDKaeZ5u/q6mOPM6bghx5kHf2Xuoei2HOmc3z2vlljbwY0Ef3nOdb1BbIuHGsXhwKF01S8RxNIBcQTa5sNwBPEoKPRbJKfDsSjrYJTG2NzC2AMGkBrAy2ouuSbEknfclSO0bZ6zPRgL5nRdD0ltLQ6+vT2kWto96seAY9T5iiMtJIJIw4sLgCOsACR1gDwcPauHAs7UGYJjDS1DZJA0uLQ143AgE3c0DiQglcHoRhlPDCDqEUbI9RFr6Ght7cr2XLmnBRmKjmpnPLBK3SXAXI3g8PUpVEFU2eZKbkiGSJkrpRI/XdzQ224NtuJ7F+doWQ4M7xMbI50csd+jkaL2vxBB9JpsN1xw48b21ReYMxU2W42yVcoiY52kEhxubE26oPIFBkVLsBdqAlrrxg3IZFYnwu8gHvsVseB4VHgdPHTw6ujjbpbqcXG3eT8OA4CwAC/eE4nFjELJoHh8T7lrgCL2JB3EA8QV1oCIiAiIgIiICIiAiIgIiICIoCgznQ4hVGkinDqhrntMel4ILL6xcttu0nnyQT6IiAiIgIiICIiAiIgj8eq3UFO+Vu8s0uI7QCC4ettwuulqG1bGvYbtcAQe4r811MKyJ8Z4Pa5p9Yt+9Z3kPMJwyQ0s5s0uIaT8x97Fp7ifYfFS1x8VJmOsKeXUdlmrFulvr990plvDvwNis8duq+MvZ9UuBt6jcepQm0vDDTVImA6soFz+c0WI9YsfatKmo2yyRyfOZqse5wsR4cD4gL5YxhjMXhdFINx4EcQeRHeF3TPteLT5oc2g4sFsUeO8fnzhw5PxYYvSMcTd7Rof4jn6xY+tTay6g6fItV+NBMD+qXDg4cnDscPonv7itNgmbUNDmEOa4XBHAhc5qcM7x0lLos85KcN+Vq8pj+fN9ERFCuip+0PHhQQ9Aw/jJBvt81nP1nh7V35qzTHgTS0WfMRuZ2d7uwd3E+9Z5guEzZrqC5xJBN5JDy7hyvbcBy8ArWDF/zt0hla/Vz/Yw87T+y5bMKE09M+Qi3SO3fVbuHvLlclHVFVFgscbB3MjjHFx4AAfE8ua66mcUsbnu3BrS4+AFz8FDkmb24vFd09K4ccY9/0xzY7nOcVFfUEcnaf2QGn3tVn2VUX5aYjsjB/vO/hVFOuvl3DU+R/Ac3OP8AMrasAwwYRTxxDi0dY9rjvcfb7rK5qLcGOKMP0bjnNqbZu6N585SKrmfs1sydRPqHDU/0I2X9J54DwFiT3Aqxrz55SOJOlrKan36Y4TJbkS9xb7hH71nvSIjKeU6zatVSVNVM5sQdZ8pF+/o428BYHwF+d7HWqXY1hEDA10D5D9N00gJ7+o5rfcrFkTCG4HhtLC0AaYml3e5w1PPrcSp5Bg+0HYz+DI3VOFukd0fWdCTdwA33jcN5ItfSd532N7A6Tssmr58OjOJNtJ8wu/KOZ80yDk73kWvv429EBFg+dNptZmOr8ywXVp1FgkjtrlI4lrjuYwcdQsbC9wNy+P8Awvx8N6Tz4dJa+nzqbX4atOm/rt3oN+VA26fIdR9aH/EaqRkfafV4BV+Y4zqtqDOkkAD4yeGpw3PYeOo3Nje5Cu+3T5DqPrQ/4jUEb5OvyTJ+tSfcjVA8n/5Zl/QS/fYr/wCTr8kyfrUn3I1QPJ/+WZf0Ev32IPSCLNdqH4bqKiKDDOrBI06pGWDmuHpa5HegLEEabE7+NlUnbKsdc3UcSBfxt5xP97TxQbusk8pH5Op/1kfceoLImesQy3iTcOxVzntc9sd5DqexzvyZD9+tjiQN5O4g3FiDO+Uj8nU/6yPuPQWnY98iUf1H/wCI9XJeacpVuNZrpYqLDiYaeBul8jXaLkkv60o63O2hnLiDxXRjeC5hyI3zk1Ur42+k5kzpGt5DXHIN438dJA7tyD0cipGyzPYztTOLwGVERAlaOBv6L29gNju5EeChdrm005XPmtHpNU4Xc8i4iB9Hq8C88QDuAtcG6DUUXn2iyDmHMTBPNVuiL+sGzTytdv3jqMaQwd24jsXO3MuNbLqhkdcXTwO4B7y9rwLX6OU9ZpH0Twvct3hB6KRR+C4vFj1NHUQOvHI27TzHIg9jgQQR2grzflTapXYUZukklqZHxhkLZHFzWvLh1iL3O64AHEkIPUCLAaHLuZsXmimnmqY2OezUBUCMhhI1O6JjwG2BPVsDu4K6bUPw3PPDBhnVgkadUjLBzXD0tcjvQbYggtsTv4oNKRYQ7ZXjrm6jiQL+NvOJ/vaeK/ORM9YhlrEm4dirnPa57Y7yHU9jnfk3CT57HEjiTYEEEWIIbBnWV0GGVrmOLXNpZ3Nc02IIjcQQRvBB5rMfJ3xaoxQ13nE80ukQaekkc+1+kvbUTa9h7F07WsDxepfVTU9RooW07i+PpSLtawmUaLWNxfxWZbM8HxTFjUfgufodPR9L+MLNV9ejgDe1ne1B6rWX5Z2aVGD43JiD5YTG+SofoGrUBLq08Ra41C+9T2zTCsRwqKYYnN0z3PaWHpC+wtvG8C29Z/knMtZWZnmp5KiV0DZqsCMuJaA0v0i3YLC3gg3JF59zdmWvyPjobJUzvpekbKGOcSDE89ZtuenrNHe0FegIpBM0OaQWkAgjmDvBQfpFmW3TN0mXKSKKnkdHPO++pps5rGWLiCOBLi0d41LtyJiMmA4H57ic8khc0zkvdqIa6wiY2/Nw0kDtksg0BF55ZjWN7VJ3ijeaamYfmvMbG9gdI0apHW4gAjgbBfTE8nZgygw1MVY6URgucI5pHkAcSY5G6XtHZv7bIPQSKkbK8+DOtM7WA2pisJGjgb+i9vcbHdyI8F/MbhcybEAyeoYW00TmETSEMdK6Zr3NaXaRuY2wtYad1kF4RUXAcYmxHEIQ6R2lsE0MkY9EzxGLpn/nWMmkHlZ3er0gLJ9omE+YVRkA6k3W+188fxfaWsKMzFg7cbgdG7ceLHfRcOB8OR7ipsGTgvv3Kev03b4ZrHWOcKjkrOQAbBVO7mSH3Ncfg72q/veGAk8Bv3b/AILBa2kfQyOjkGl7TYj/AHy71ZMsZzkwi0ct5IRwHzm+BPEdx9ys5tNv7VGVovSc0/pZu7v/AMtPa+LEozYskjdx4Oaf3L44bhLMLJEOprDv6O92g8yL72+ANu5VitwmHMQNRh83RzcXaSW3P5wG9p7+ffxVbrMZxPA3aZXyN7C4NcD4OIN/aoa4ZtyrPlK9l1kY5i96bx3WjnH2ayVX8XixCtu2EwQt+lqc5/3LD/e9UI55rT/6jf2G/wAlx1Gaayp9Kof9mzfugLumlvE78lfN6WwXrtHF5bQtLMlU+H/jK6pB33IvpuedySXO9VimIZ4hw1nRUEYsODiLNHeG8XHvNvWqNDDLiL7ND5Hnsu4q/ZVyL0BEtXYuG8RcQPrHgfDh4qTJWteeSd/crafJkyTw6anDHfPWfm6clYTLUP8APasl0jhaPVxAPzrcrg2AHIntX12k4p5nSiIHrSm32Rvd7dw9ZVtJ0hVuHADidUaqqHDdFCeDWjgXdrjxtyvz5Vq3ib8du5q5MFqYexx9Z6z9ZlFbPssmmtUzCziPxbT80H5x7yOHd47r0iKPJeb23lY0+nrgxxSovOvlHUbosRgl+a+nDR4sc6/ue32r0UqTtZyac4UOmO3nERL4u/d1mX5ah7wFwnWDKWINxWgppmcHwsPgbAOHiCCPUpZebtlu0h2Si6krWSdBrPI64XfOGk79N95HEG533W2U2f8AC6locK6mAPJ0gaf2XWI9iCyqubRqt1DhNa9hIcIHgEcRqGm47xe6ou0HbNBRROiw13SzuBHSgdSPvFx13dnLtvaxn8myVedsEezEWaHTRvjbJwL2ltmylluqb7+w2vYAhBUPJswxmiqqSAZNTYgeYbbU63iS39hbavNuzPMrtm+IT0leCyN5DZDYnQ5voP7Swh3EciCt7/pRRdH0vndP0dr6ulZb4oMm8pPC2BtJUgASEvicebhbU32HV+0pDOVY7EMnxSSG7jHTXPaQ9rb+JtdU3aVmJ20vEYKWgBfGwlsZII1OdbW89jAGjeRwBPNaLtXwxuDZaNOze2JtPGD26XsF/E2v60Hz8nX5Jk/WpPuRqgeT/wDLMv6CX77Ff/J1+SZP1qT7kaoHk/8AyzL+gl++xBpO0rapHlGQU8EYmqbAuBNmx33t1W3lx3HSLbje/C9Zgzdmisb0jKFgad4BiLfc+TUqxJVR4Zm58leQI21TyXO4NBaegce4XYb8rX5L0LU41TUkXSyTxNjtfWXt0+o33oPMuYcRrcTxmlfiEIgn1wDSGFt2h/VdYk35i9+S07ykfk6n/WR9x6zfOGZ482Y9DNCD0TZYI2EixcGvHWtyuSbDsstI8pH5Op/1kfcegsmxikbSYJS6RveHvce0l7t59QA8GhXKrp21kb45AHMe0tc08CCLEHxBVG2S43TNwelYaiEPYwhzTI0Fp1ONiL3G4j2r8bQdp9Jl6B7aeVk1U5pDGsIcGk/OeRuAF76b3PvAZnsHJoMbmhBu3opWHsOhzbH3e9fPI8IzJml76jraZp5bHtYT0Y+z1bfVCsXk75YkiMtfK0hrm9FFf51yDI7wu0AH63Yq9nGmm2bY+KxjSYZJHSs7HNf+Wj7iNTreLSg9IKmbYMKZimD1OsC8TemYbcHM37vFt2+DipPA860GORCSKpisRva94a5vc5pNx8Fmm2zaNT1FM6ho5GyukI6V7DdrWg30hw3FxIF7bgLjmg6/JwrXS0NVESS2OUObflrbvA9bL2/OPaqN5P8Ah0dfi+qQAmGB8rL8namMB9QkPrsVrexnLD8tYYOmBbNO4yuaeLQQAxpHI6RcjkXEcll/k4/Ks36o/wDxIkHo5ZztK2px5QkFPDGJqkgEgmzWA+jqtvLjx0i243vwvoy811FTHhubnyVxAjbUuJLuAu09C49gBLDfla6CzwZuzRWN6RlCwNO8AxFvufJqVDzJiVbieM0r8RhEE4dANIYW3aH7nWJN99xe/JemqnGqali6V88TY7X1l7dPtvvXmvOeZ482Y9DNCD0TZII2EixcGvvqseFy42HZZB6Hz38lV/6pUf4blk/kzelX+FP/AJq13OFM6sw6sjYLvfTTtaO0uY4Ae0rEvJ1xqDDZ6qKaRkbpWxFmogA6C/UATuv1wbdx7EHoRed9n/8Aa6f9PW/F63OkzJSVtQ6minifM1ussa4Gw4cRuvvG7jvCwzZ//a6f9PW/F6C5+UDlv8J0Lapg/GUx63fG6wd7HaT3DUpLYbmH8N4UyNx/GUx6E/VAvEfDT1fsFXyupGV8T4pBqZI1zHA8w4WI9hXmDCsZm2X11fB1iTHJCOHpcYJfUHX8HlBMZgB2k5mELbmCN/RXF90cVzKbj6TtQB/Oarr5RdQabDYI2bmvnaCBws1riB4Xsfshc3k65c81ppa1460xMcZ/MaeuR9Z4t/2wrRtmy2/MmFvEQLpYXCZjRxdpBDmjtOlxIA4kAIMyyJtPflegip4sNfKG6iZRIRrLnEk2EJ7hxPoqfO2+c/8AtMn/AJXf/gvlsT2i09LStoauRsToy7onvNmua4l2kuO5rgSeO4gjsWr1uZqOgYXy1UDWjfcyN9wBufUgwfYxNJS44SIZIop2zN0Fp0tG+Rrb2A3aAL2HvXowxh17gb+O7j2KqZO2h0eb5poqcuDo941C2tm4F7R2ajax37x2q2oPyIwDewvv5dvH2r9IiAiIggM05Yjx5t/QlaOq/wDc7tHwWU4rhcuEv0TMLTyPI94PNbqvhV0kda0slY17TycLhWMOomnKecM3WejaZ/ajlb86sJpqh9K4Ojc5rhwLTY+0K14dn6Vg0VMbJmc9wB9e7SfYFPYls7gnuYXuiPYes33kH3lQU+zqpYeq+Fw7y4H2aT8VanLhydWTXS63Tz7H7c4+X2SEVZg+J+nGIndhDm+9h0qVosCwqQ3j6J//AHS73FyqzNnlW7iYR4ud+5qkqPZqT+WnHgxv8Tv5KO3BHS8rWL1iZ9rBWfftELzSxQ0bbRCNjextgPcupQmE5UpcKsWRhzh89/WPq5D1AKbVO22/KW1i4uH2oiPh/wCQIiLlIIiICIiCq5v2fUObetPGWy2t0sZ0v7rmxDvtAqgy+T/CXdWskDewxtJ9ocPgtoRBnuV9j+H4C4SPa6okBuDLbSD3MAt+1daEiIKznHItHnBo85YRIBZsrDpeB2XsQRv4EEKg/wDACn1f1ubT2aG39vD3LZEQVrJ2R6PJ7SKZh1uFnSvN3u7r2sB3AALtzZl2LNVK+mmc9rHlpJYQHdUhw4gjiOxTCIIDJeU4cnU5ggdI5hkdJeQgm5DQfRaBazRyUPk7ZlS5RqnVEEk7nuY5hEjmFtnEE+iwG/VHNXdEFPzxs6o85EPmDmTNFhLGQHW5BwIIcPf3qpUOwSjieDLUTyNHzQGtv3E7zbwstdRBQa/ZLQVU8ErOlh6BrGsZGWhvUcXgnUwuJJcbm9yrBnDKdPnCAQ1OvS12tpY6xDrEX5g7nHiFPIgxyo2AUzj+Lq5mj85jXe8WUngWw+gw54fO+WoINw11ms9bW7z4E27lqCIPxFE2Foa0BrQAAALAAcAAOAXFjuCQZghdDVRtkjPI8j2gje094UgiDH63YFSyOJiqp2Nv6Lmtdbuvu96sWUNktBlqQS2dPM03a6W1mnkWsAtfvNyOSvyIB3qk5J2Z0uTKh09PJO57ozGRI5pFi5rieqwb7sHvV2RAVQzxs6o85EPmDmTNFhLGQHW5BwIIcPf3q3ogyKh2CUcTwZameRo+aA1t+4nefZZT9fskw+qnglZ0sPQNY1jIy0N6ji8E6mlxJLjc3uVfkQFluYdiFFikzpYZJKfWS4saA5lzvOkHe0d17DlZakiCiZI2WUeUZRM0vmnFw2SS3VuLHS0bgSDa5ud5X3wfZtS4RiL69kk5me+V5a5zdF5b6twYDYajberoiAqPnPZfR5wqBPM6ZkmgMPROaA617E6mHfvt4AK8Ig5MIw6PCIIoIhaOJjWN7bAW39pPEntK60RBn+bdkdBmOR0oDoJXG7nRWs4niXMItc8bi1+artLsBpWOvJVTub2Na1p9pv8ABbEiCGyxlalytGY6SIMB9J3FzvrOO8+HAclMoiAiIgIiICIiAiIgIiICIiAiIgIiICIiAiIgIiICIiAiIgIiICIiAiIgIiICIiAiIgIiICIiAiIgIiICIiAiIgIiICIiAiIgIiI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data:image/jpeg;base64,/9j/4AAQSkZJRgABAQAAAQABAAD/2wCEAAkGBxMHEBQUERQUFhQXFxgYGRcYGB0eHRwfHSEfGhgdIBocHSkhHB0lHBYcITEhJSkrLy4uFyAzODMvNyguLi0BCgoKDg0OGxAQGjEkHyU2LTU2NDIvMDc0Nzc2LDAvNjQzMjQ0LzQ0NC44LCwsNTY0NTQsNCw0LjI0LCw0NDg0N//AABEIAHIBugMBIgACEQEDEQH/xAAcAAEAAwEBAQEBAAAAAAAAAAAABQYHBAgDAgH/xABOEAABAwIDBAUHBgoIBQUAAAABAAIDBBEFBhIHITFBEyJRYXEIFDKBkaGxNUJScoKyFSMzYnN0ksHC0RY0NqKzw9LwF1NUg5NDRWOU0//EABoBAQADAQEBAAAAAAAAAAAAAAADBAUCBgH/xAA0EQEAAgECAwQJAwMFAAAAAAAAAQIDBBESITETQVGBBRQiYXGRseHwMqHBIzPRFSRCUvH/2gAMAwEAAhEDEQA/ANxREQEXDjGLRYPGZJnWHIc3HsA5lZdmDOE+LktaTHF9Bp3kfnO5+HBTYsNsnToparXYtPytznwaPiWZqXDSRJK3UPmt6x9Ybe3rsoObaPTtPVild3nSP4isxUthWW6nFbGOM6T893Vb7Tx9V1b9Wx1je0sf/VNTlttir8o3XRm0mE8YZB4Fp/eFJUeeqOp3F7oz+e397bge1QdDs2J3zzepjf4nfyUzBkGji9ISP+s8/wANlDeNP3br2GfSM87RHn9lkpqllW3VG9r29rSCPaF9VDUeVqWhdqiY5ju1sjx7etvHcVMqtbbfk1Mc329uI390/aBERcuxERARFzYhXxYZGZJ5GRRiwL3uDWi+4bzu4oOlFy4biUOKs6SnljlZcjVG4ObccRcG11xV+aaHDpHRzVdNHI22pj5WNcLgEXBNxcEH1oJdFAf03w3/AK+j/wDPH/qUrh+JQ4m3VBLHK3tjeHD2goOpF+JZBC0ucQGgEkncABvJJ7Fw4VjtLjBcKaohmLbaujka61+F9JNr2PsQSKIiAiIgIiICIiAiIgIiICIiAiIgIiICIiAiIgIiICIiAiIgIiICIiAiIgLmxGtZh0TpZDZrRc/uA7yd3rXSs02mYwZ5W07T1WWc/vceA9QP97uUmLHx22VdZqIwYpv393xVrHsZkxuYyScODW8mjsHf2nmv7geBTY2+0Tdw9J53Nb4nt7hvUnlPKxxf8bMdFO293cNVuIB5Ac3f7Hdjmb+iHm+Hjo4hu1tG8/V7PHie5aM329jHH2ebrhiY7fUTyn5z9k1RYJQZZ09O8STG1gRqN+WmIXPHnvVxhf0jQdJbfkbXHjZVfJmWPwaOmn61Q7fv36AeX1jzPq8ezH820+CktJL5PoN5fWPBvx7lRvE3ttHOW/gmuHFxXiKR4f58ZTx3qv4vDiEN3U0sUg+g9gB9RvY+5VCq2jVEh/FsiYO+7j7bge5fin2h1UZ67YnDssQfaD+5d10+SOe0K+T0npr+zxTHvjd2DP1VQPLKmBtxxHWYffdWXBc402KkN1GN5+a/dfwdwPxUXDjVFnFoinb0cp9G5F7/AJj/ANx49hVMzLl2TAX2d1oz6LwNx7j2O7lJGOl/ZmOGUFtTqMMdpS3aU/ePi2g71FYbjTamV8Eg0Ts4t5OHEOYeYI324j3qkZNzi6jc2GpdeM7mvPFnYCebfh4KV2k4eWtjqoiQ+MhpcNxsT1Tfudu+0oex4b8Fu/pK569F8PbY+7rH5814RVrJmZRjkel9hMwdYfSHDUB8RyPirKobVms7SvYstctIvSeUiqm0/AJszYbLT0+npHOjI1Gw6rg47/AK1qnbWcZnwHCpZ6Z/RytdGA6wNrvAO5wI4HsXKQ2U5cnythwp6nT0gke7qm4sbW3rFdrlKK7Mj43EgPdTMJHEBzGA29q2TY9jk+YcMbNVSdJIZJG6rNG4WsLNACyLab/akfpaT7saC7HYFR8qmp/uf6VQM45RrNldRFUU1Q4xuNmStGkgjfoe25BBA7wbHcvTqx3yjMahbSQ0gc0zOlbKW8S1rWuFz2XLgB2jUgumD5hGacEdU2DXPp5Q9o4BzQ5rrd1xcdxCzbyZ/wApXfVh+L1Z9llC+iy08vBHSMqJAD9Egge3Tf1qseTP+Urvqw/F6Dd0WUbQcdx19eaPDYNLNLXtma0O1A8SXvGhm8EW47uJuFAT5YzTTAyCqc9w36Gz3P7LgGnwQbsiyHZPtNnxep8xxEfj+sGP06XFzLl7HttYOAB32HokEXX3255urMrGk8zm6PpBNr6rHX09Hp9JptbUfag1dFhTs9YznctiwiMtZGxglnswFz9I1kuf1WDVezW9awv3CHxXMOYshPY+re90bjYdJpkjceOnU3e0912ncexB6NWHbYc4V2B4tHDTVD44zFES0BtrlzgTvB5AK9f0kqM1YIanDARVPa0NZdpLXhwEjbvs0gDVvPEWK8+58OJGtZ+Exaq0M0/k/RudH5Pq+ldB65RYrhb81meLpgei6RnSf1b0NQ18Df0b8N62pAREQEREBERAREQEREBERAREQEREBERAREQEREBERB+JpRC1zncGgk+A3lZRlvBnZqqnyy3Eeouee0k3DAf92HqWj5lY6WklZGLueBGPtkM9nWX8o6WPLlIQ30YmOc4/SIF3E+Knx34Kzt1lQ1OCM2WsX/TXnP55KXtCxsR2o4LNYwDXp3D81ngBYn1di+OzjAvPJDUSDqRmzAeb+N/sj3kdiqEsjqyQuO973EnvLj/MrYaINwCKlpm2L3nT42GuV3x9oVnL/TxxSvWfyWXpf91qZzX/AE16fxH53peqh84aW6nNvxLdxt3Hl48ey3FR9JlylpPRgjJ7XDUf2nXKlUVCLTHKHoJx1tO8xu+Pmkf0Gfsj+S4qvL9LWenBEb8w0A/tNsVJokWmOklsdLRtMRKi4vs6jkBNM8sP0X72+30h7198DmfVNdQYiw69PUc757R2O5ubxBG/t3hXNfCqpWVVtQuWkOaebSOBB5fvFxwUvbWmNrKvqVKW4sfLxjumPgxjMeCvwOcxu3tO9jvpN/mOBCu2T6z+kFBLSyG72N0An6JHUPi0i3qCnM34IMbpnNA/GM60Z7+Y8CN3s7Fn2z2qNLXsbyeHMPs1D3tHtVnj7XFv3wy+x9U1cVj9F+Xz7vL6IXDa1+EzNkZuew8O3k5p7jvC2/D6xuIRMlZ6L2gj+XiDu9SxvNdN5pW1Df8A5C79rr/xK6bLa/pYZISfQcHN8HcR7Rf7SamsWpF4fPReWcWe2CenP5wvCz/br8iT/Xh++1aAs/26/Ik/14fvtVB6Jz7AfkZv6aX4hZTtihdU5ikZGbPcadrTe1iWMDTcbxvPFatsB+Rm/ppfiFme03+1I/S0n3Y0Et/wux//AK5v/wBqb/SpDLWwkiQSYlUCQXuY4tXW59aVwDrHnZt9/ELbkQRmNxNgoZ2sAa1sEjWtAsAAwgADkAFjfkz/AJSu+rD8XrZ8w/1Oo/Qy/dKxjyZ/yld9WH4vQXDaBtap8pymCKM1E49IB2ljL8i6xu7uA8SFWWbVcZf1hhLjGeFoZ/vcPcq1sqMUuYpTWaek1Tlmu35bX3/Otrt3gc16Lrq2PD43STPbHG0Xc5xAAHiUHmrLOJyYvmiGeWIwSSTAuj3jSdFjxAO+1945q0eUz6VB4VH+Uq5guMszBmyOoiv0clR1b8SGs0g25XDb25XVj8pn0qDwqP8AKQaVsuwpmEYRSNaLF8TZXHtdINZJ9oHgAubbDTtqMFq9Qvpa1w7iHNIKm8mfJtF+rQfcaonaz8i1v6MfeagqXk3yE4fUN5CoJHrYy/wVM29fLcP6GH771cPJt/qFT+sfwNVQ8oMGnxeF5G7zeMjv0vfcf77UHo1FxHF4G0/nBljEBaH9IXDTpO8G6645BKA5pBaQCCDcEHgQeYQfpERAREQEREBERAREQEREBERAREQEREBERAREQEREBQ2cnaaCot9C3tICmVH5hpjWUk7BxdG63ja494XVJ2tCLNEzjtEeE/RlOSqTzyuhB4NJefsi499la5q/zvHY2/NjDmDx0FzvebepROy6PVVvPZEfe5q5Kip8wxhz3cBUb/Amx/ulaF44slo9zzuCez09LeN438muIiLNenEREBEX8cdIueCD4xVTZZHsHFmm/wBrePgs9rcO/B+NxaRZsjxIPXfV7wfaFLZJxD8KVldIPRcY7eA1Nb7gpvE8M86rKWX/AJfS39bbN9hViv8ATtMT4fwzrx61ireO63L4cW305s62iR6K95+k1h9wb/CujZlLorSPpROHsIP7l8to79Ve7uYwe6/71+9mrNddfsjefgP3q3P9jyY8cvSHL/s1dQWdsttzZRvpXSGMPLDqAuRpcHcCR2KdRZj1KvZFys3J9IKZshkAe52otsetysCexVzMeyuPHcT8+NQ9jtUTtAYCPxYaAL356PerljmP02AM11U0cTTw1Hee4N4uPcAqTNtswqN1g6dw+k2I2/vEH3INIRVnLefsPzK7TT1DTJ/y3gsefAOA1eq6syDnxCm89hkjvbWxzL9moEX96qGzrZ2zIzpnMndL0oYDqaG206uwn6XuV3RBmee9j1PmeZ1RDKaeZ5u/q6mOPM6bghx5kHf2Xuoei2HOmc3z2vlljbwY0Ef3nOdb1BbIuHGsXhwKF01S8RxNIBcQTa5sNwBPEoKPRbJKfDsSjrYJTG2NzC2AMGkBrAy2ouuSbEknfclSO0bZ6zPRgL5nRdD0ltLQ6+vT2kWto96seAY9T5iiMtJIJIw4sLgCOsACR1gDwcPauHAs7UGYJjDS1DZJA0uLQ143AgE3c0DiQglcHoRhlPDCDqEUbI9RFr6Ght7cr2XLmnBRmKjmpnPLBK3SXAXI3g8PUpVEFU2eZKbkiGSJkrpRI/XdzQ224NtuJ7F+doWQ4M7xMbI50csd+jkaL2vxBB9JpsN1xw48b21ReYMxU2W42yVcoiY52kEhxubE26oPIFBkVLsBdqAlrrxg3IZFYnwu8gHvsVseB4VHgdPHTw6ujjbpbqcXG3eT8OA4CwAC/eE4nFjELJoHh8T7lrgCL2JB3EA8QV1oCIiAiIgIiICIiAiIgIiICIoCgznQ4hVGkinDqhrntMel4ILL6xcttu0nnyQT6IiAiIgIiICIiAiIgj8eq3UFO+Vu8s0uI7QCC4ettwuulqG1bGvYbtcAQe4r811MKyJ8Z4Pa5p9Yt+9Z3kPMJwyQ0s5s0uIaT8x97Fp7ifYfFS1x8VJmOsKeXUdlmrFulvr990plvDvwNis8duq+MvZ9UuBt6jcepQm0vDDTVImA6soFz+c0WI9YsfatKmo2yyRyfOZqse5wsR4cD4gL5YxhjMXhdFINx4EcQeRHeF3TPteLT5oc2g4sFsUeO8fnzhw5PxYYvSMcTd7Rof4jn6xY+tTay6g6fItV+NBMD+qXDg4cnDscPonv7itNgmbUNDmEOa4XBHAhc5qcM7x0lLos85KcN+Vq8pj+fN9ERFCuip+0PHhQQ9Aw/jJBvt81nP1nh7V35qzTHgTS0WfMRuZ2d7uwd3E+9Z5guEzZrqC5xJBN5JDy7hyvbcBy8ArWDF/zt0hla/Vz/Yw87T+y5bMKE09M+Qi3SO3fVbuHvLlclHVFVFgscbB3MjjHFx4AAfE8ua66mcUsbnu3BrS4+AFz8FDkmb24vFd09K4ccY9/0xzY7nOcVFfUEcnaf2QGn3tVn2VUX5aYjsjB/vO/hVFOuvl3DU+R/Ac3OP8AMrasAwwYRTxxDi0dY9rjvcfb7rK5qLcGOKMP0bjnNqbZu6N585SKrmfs1sydRPqHDU/0I2X9J54DwFiT3Aqxrz55SOJOlrKan36Y4TJbkS9xb7hH71nvSIjKeU6zatVSVNVM5sQdZ8pF+/o428BYHwF+d7HWqXY1hEDA10D5D9N00gJ7+o5rfcrFkTCG4HhtLC0AaYml3e5w1PPrcSp5Bg+0HYz+DI3VOFukd0fWdCTdwA33jcN5ItfSd532N7A6Tssmr58OjOJNtJ8wu/KOZ80yDk73kWvv429EBFg+dNptZmOr8ywXVp1FgkjtrlI4lrjuYwcdQsbC9wNy+P8Awvx8N6Tz4dJa+nzqbX4atOm/rt3oN+VA26fIdR9aH/EaqRkfafV4BV+Y4zqtqDOkkAD4yeGpw3PYeOo3Nje5Cu+3T5DqPrQ/4jUEb5OvyTJ+tSfcjVA8n/5Zl/QS/fYr/wCTr8kyfrUn3I1QPJ/+WZf0Ev32IPSCLNdqH4bqKiKDDOrBI06pGWDmuHpa5HegLEEabE7+NlUnbKsdc3UcSBfxt5xP97TxQbusk8pH5Op/1kfceoLImesQy3iTcOxVzntc9sd5DqexzvyZD9+tjiQN5O4g3FiDO+Uj8nU/6yPuPQWnY98iUf1H/wCI9XJeacpVuNZrpYqLDiYaeBul8jXaLkkv60o63O2hnLiDxXRjeC5hyI3zk1Ur42+k5kzpGt5DXHIN438dJA7tyD0cipGyzPYztTOLwGVERAlaOBv6L29gNju5EeChdrm005XPmtHpNU4Xc8i4iB9Hq8C88QDuAtcG6DUUXn2iyDmHMTBPNVuiL+sGzTytdv3jqMaQwd24jsXO3MuNbLqhkdcXTwO4B7y9rwLX6OU9ZpH0Twvct3hB6KRR+C4vFj1NHUQOvHI27TzHIg9jgQQR2grzflTapXYUZukklqZHxhkLZHFzWvLh1iL3O64AHEkIPUCLAaHLuZsXmimnmqY2OezUBUCMhhI1O6JjwG2BPVsDu4K6bUPw3PPDBhnVgkadUjLBzXD0tcjvQbYggtsTv4oNKRYQ7ZXjrm6jiQL+NvOJ/vaeK/ORM9YhlrEm4dirnPa57Y7yHU9jnfk3CT57HEjiTYEEEWIIbBnWV0GGVrmOLXNpZ3Nc02IIjcQQRvBB5rMfJ3xaoxQ13nE80ukQaekkc+1+kvbUTa9h7F07WsDxepfVTU9RooW07i+PpSLtawmUaLWNxfxWZbM8HxTFjUfgufodPR9L+MLNV9ejgDe1ne1B6rWX5Z2aVGD43JiD5YTG+SofoGrUBLq08Ra41C+9T2zTCsRwqKYYnN0z3PaWHpC+wtvG8C29Z/knMtZWZnmp5KiV0DZqsCMuJaA0v0i3YLC3gg3JF59zdmWvyPjobJUzvpekbKGOcSDE89ZtuenrNHe0FegIpBM0OaQWkAgjmDvBQfpFmW3TN0mXKSKKnkdHPO++pps5rGWLiCOBLi0d41LtyJiMmA4H57ic8khc0zkvdqIa6wiY2/Nw0kDtksg0BF55ZjWN7VJ3ijeaamYfmvMbG9gdI0apHW4gAjgbBfTE8nZgygw1MVY6URgucI5pHkAcSY5G6XtHZv7bIPQSKkbK8+DOtM7WA2pisJGjgb+i9vcbHdyI8F/MbhcybEAyeoYW00TmETSEMdK6Zr3NaXaRuY2wtYad1kF4RUXAcYmxHEIQ6R2lsE0MkY9EzxGLpn/nWMmkHlZ3er0gLJ9omE+YVRkA6k3W+188fxfaWsKMzFg7cbgdG7ceLHfRcOB8OR7ipsGTgvv3Kev03b4ZrHWOcKjkrOQAbBVO7mSH3Ncfg72q/veGAk8Bv3b/AILBa2kfQyOjkGl7TYj/AHy71ZMsZzkwi0ct5IRwHzm+BPEdx9ys5tNv7VGVovSc0/pZu7v/AMtPa+LEozYskjdx4Oaf3L44bhLMLJEOprDv6O92g8yL72+ANu5VitwmHMQNRh83RzcXaSW3P5wG9p7+ffxVbrMZxPA3aZXyN7C4NcD4OIN/aoa4ZtyrPlK9l1kY5i96bx3WjnH2ayVX8XixCtu2EwQt+lqc5/3LD/e9UI55rT/6jf2G/wAlx1Gaayp9Kof9mzfugLumlvE78lfN6WwXrtHF5bQtLMlU+H/jK6pB33IvpuedySXO9VimIZ4hw1nRUEYsODiLNHeG8XHvNvWqNDDLiL7ND5Hnsu4q/ZVyL0BEtXYuG8RcQPrHgfDh4qTJWteeSd/crafJkyTw6anDHfPWfm6clYTLUP8APasl0jhaPVxAPzrcrg2AHIntX12k4p5nSiIHrSm32Rvd7dw9ZVtJ0hVuHADidUaqqHDdFCeDWjgXdrjxtyvz5Vq3ib8du5q5MFqYexx9Z6z9ZlFbPssmmtUzCziPxbT80H5x7yOHd47r0iKPJeb23lY0+nrgxxSovOvlHUbosRgl+a+nDR4sc6/ue32r0UqTtZyac4UOmO3nERL4u/d1mX5ah7wFwnWDKWINxWgppmcHwsPgbAOHiCCPUpZebtlu0h2Si6krWSdBrPI64XfOGk79N95HEG533W2U2f8AC6locK6mAPJ0gaf2XWI9iCyqubRqt1DhNa9hIcIHgEcRqGm47xe6ou0HbNBRROiw13SzuBHSgdSPvFx13dnLtvaxn8myVedsEezEWaHTRvjbJwL2ltmylluqb7+w2vYAhBUPJswxmiqqSAZNTYgeYbbU63iS39hbavNuzPMrtm+IT0leCyN5DZDYnQ5voP7Swh3EciCt7/pRRdH0vndP0dr6ulZb4oMm8pPC2BtJUgASEvicebhbU32HV+0pDOVY7EMnxSSG7jHTXPaQ9rb+JtdU3aVmJ20vEYKWgBfGwlsZII1OdbW89jAGjeRwBPNaLtXwxuDZaNOze2JtPGD26XsF/E2v60Hz8nX5Jk/WpPuRqgeT/wDLMv6CX77Ff/J1+SZP1qT7kaoHk/8AyzL+gl++xBpO0rapHlGQU8EYmqbAuBNmx33t1W3lx3HSLbje/C9Zgzdmisb0jKFgad4BiLfc+TUqxJVR4Zm58leQI21TyXO4NBaegce4XYb8rX5L0LU41TUkXSyTxNjtfWXt0+o33oPMuYcRrcTxmlfiEIgn1wDSGFt2h/VdYk35i9+S07ykfk6n/WR9x6zfOGZ482Y9DNCD0TZYI2EixcGvHWtyuSbDsstI8pH5Op/1kfcegsmxikbSYJS6RveHvce0l7t59QA8GhXKrp21kb45AHMe0tc08CCLEHxBVG2S43TNwelYaiEPYwhzTI0Fp1ONiL3G4j2r8bQdp9Jl6B7aeVk1U5pDGsIcGk/OeRuAF76b3PvAZnsHJoMbmhBu3opWHsOhzbH3e9fPI8IzJml76jraZp5bHtYT0Y+z1bfVCsXk75YkiMtfK0hrm9FFf51yDI7wu0AH63Yq9nGmm2bY+KxjSYZJHSs7HNf+Wj7iNTreLSg9IKmbYMKZimD1OsC8TemYbcHM37vFt2+DipPA860GORCSKpisRva94a5vc5pNx8Fmm2zaNT1FM6ho5GyukI6V7DdrWg30hw3FxIF7bgLjmg6/JwrXS0NVESS2OUObflrbvA9bL2/OPaqN5P8Ah0dfi+qQAmGB8rL8namMB9QkPrsVrexnLD8tYYOmBbNO4yuaeLQQAxpHI6RcjkXEcll/k4/Ks36o/wDxIkHo5ZztK2px5QkFPDGJqkgEgmzWA+jqtvLjx0i243vwvoy811FTHhubnyVxAjbUuJLuAu09C49gBLDfla6CzwZuzRWN6RlCwNO8AxFvufJqVDzJiVbieM0r8RhEE4dANIYW3aH7nWJN99xe/JemqnGqali6V88TY7X1l7dPtvvXmvOeZ482Y9DNCD0TZII2EixcGvvqseFy42HZZB6Hz38lV/6pUf4blk/kzelX+FP/AJq13OFM6sw6sjYLvfTTtaO0uY4Ae0rEvJ1xqDDZ6qKaRkbpWxFmogA6C/UATuv1wbdx7EHoRed9n/8Aa6f9PW/F63OkzJSVtQ6minifM1ussa4Gw4cRuvvG7jvCwzZ//a6f9PW/F6C5+UDlv8J0Lapg/GUx63fG6wd7HaT3DUpLYbmH8N4UyNx/GUx6E/VAvEfDT1fsFXyupGV8T4pBqZI1zHA8w4WI9hXmDCsZm2X11fB1iTHJCOHpcYJfUHX8HlBMZgB2k5mELbmCN/RXF90cVzKbj6TtQB/Oarr5RdQabDYI2bmvnaCBws1riB4Xsfshc3k65c81ppa1460xMcZ/MaeuR9Z4t/2wrRtmy2/MmFvEQLpYXCZjRxdpBDmjtOlxIA4kAIMyyJtPflegip4sNfKG6iZRIRrLnEk2EJ7hxPoqfO2+c/8AtMn/AJXf/gvlsT2i09LStoauRsToy7onvNmua4l2kuO5rgSeO4gjsWr1uZqOgYXy1UDWjfcyN9wBufUgwfYxNJS44SIZIop2zN0Fp0tG+Rrb2A3aAL2HvXowxh17gb+O7j2KqZO2h0eb5poqcuDo941C2tm4F7R2ajax37x2q2oPyIwDewvv5dvH2r9IiAiIggM05Yjx5t/QlaOq/wDc7tHwWU4rhcuEv0TMLTyPI94PNbqvhV0kda0slY17TycLhWMOomnKecM3WejaZ/ajlb86sJpqh9K4Ojc5rhwLTY+0K14dn6Vg0VMbJmc9wB9e7SfYFPYls7gnuYXuiPYes33kH3lQU+zqpYeq+Fw7y4H2aT8VanLhydWTXS63Tz7H7c4+X2SEVZg+J+nGIndhDm+9h0qVosCwqQ3j6J//AHS73FyqzNnlW7iYR4ud+5qkqPZqT+WnHgxv8Tv5KO3BHS8rWL1iZ9rBWfftELzSxQ0bbRCNjextgPcupQmE5UpcKsWRhzh89/WPq5D1AKbVO22/KW1i4uH2oiPh/wCQIiLlIIiICIiCq5v2fUObetPGWy2t0sZ0v7rmxDvtAqgy+T/CXdWskDewxtJ9ocPgtoRBnuV9j+H4C4SPa6okBuDLbSD3MAt+1daEiIKznHItHnBo85YRIBZsrDpeB2XsQRv4EEKg/wDACn1f1ubT2aG39vD3LZEQVrJ2R6PJ7SKZh1uFnSvN3u7r2sB3AALtzZl2LNVK+mmc9rHlpJYQHdUhw4gjiOxTCIIDJeU4cnU5ggdI5hkdJeQgm5DQfRaBazRyUPk7ZlS5RqnVEEk7nuY5hEjmFtnEE+iwG/VHNXdEFPzxs6o85EPmDmTNFhLGQHW5BwIIcPf3qpUOwSjieDLUTyNHzQGtv3E7zbwstdRBQa/ZLQVU8ErOlh6BrGsZGWhvUcXgnUwuJJcbm9yrBnDKdPnCAQ1OvS12tpY6xDrEX5g7nHiFPIgxyo2AUzj+Lq5mj85jXe8WUngWw+gw54fO+WoINw11ms9bW7z4E27lqCIPxFE2Foa0BrQAAALAAcAAOAXFjuCQZghdDVRtkjPI8j2gje094UgiDH63YFSyOJiqp2Nv6Lmtdbuvu96sWUNktBlqQS2dPM03a6W1mnkWsAtfvNyOSvyIB3qk5J2Z0uTKh09PJO57ozGRI5pFi5rieqwb7sHvV2RAVQzxs6o85EPmDmTNFhLGQHW5BwIIcPf3q3ogyKh2CUcTwZameRo+aA1t+4nefZZT9fskw+qnglZ0sPQNY1jIy0N6ji8E6mlxJLjc3uVfkQFluYdiFFikzpYZJKfWS4saA5lzvOkHe0d17DlZakiCiZI2WUeUZRM0vmnFw2SS3VuLHS0bgSDa5ud5X3wfZtS4RiL69kk5me+V5a5zdF5b6twYDYajberoiAqPnPZfR5wqBPM6ZkmgMPROaA617E6mHfvt4AK8Ig5MIw6PCIIoIhaOJjWN7bAW39pPEntK60RBn+bdkdBmOR0oDoJXG7nRWs4niXMItc8bi1+artLsBpWOvJVTub2Na1p9pv8ABbEiCGyxlalytGY6SIMB9J3FzvrOO8+HAclMoiAiIgIiICIiAiIgIiICIiAiIgIiICIiAiIgIiICIiAiIgIiICIiAiIgIiICIiAiIgIiICIiAiIgIiICIiAiIgIiICIiAiIgIiIP/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itle 4"/>
          <p:cNvSpPr>
            <a:spLocks noGrp="1"/>
          </p:cNvSpPr>
          <p:nvPr>
            <p:ph type="title"/>
          </p:nvPr>
        </p:nvSpPr>
        <p:spPr/>
        <p:txBody>
          <a:bodyPr/>
          <a:lstStyle/>
          <a:p>
            <a:r>
              <a:rPr lang="ru-RU" dirty="0" smtClean="0"/>
              <a:t>Виртуальный микроскоп</a:t>
            </a:r>
            <a:endParaRPr lang="en-US" dirty="0"/>
          </a:p>
        </p:txBody>
      </p:sp>
      <p:sp>
        <p:nvSpPr>
          <p:cNvPr id="16" name="Rectangular Callout 15"/>
          <p:cNvSpPr/>
          <p:nvPr/>
        </p:nvSpPr>
        <p:spPr>
          <a:xfrm>
            <a:off x="623119" y="2874628"/>
            <a:ext cx="4404075" cy="1170978"/>
          </a:xfrm>
          <a:prstGeom prst="wedgeRectCallout">
            <a:avLst>
              <a:gd name="adj1" fmla="val 66867"/>
              <a:gd name="adj2" fmla="val 9642"/>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457200"/>
            <a:r>
              <a:rPr lang="ru-RU" dirty="0" smtClean="0">
                <a:solidFill>
                  <a:schemeClr val="bg1"/>
                </a:solidFill>
              </a:rPr>
              <a:t>Слайды с высоким разрешением (увеличение до 40 раз) загружаются практически мгновенно</a:t>
            </a:r>
            <a:endParaRPr lang="en-GB" i="1" dirty="0">
              <a:solidFill>
                <a:schemeClr val="bg1"/>
              </a:solidFill>
            </a:endParaRPr>
          </a:p>
        </p:txBody>
      </p:sp>
      <p:grpSp>
        <p:nvGrpSpPr>
          <p:cNvPr id="17" name="Group 16"/>
          <p:cNvGrpSpPr/>
          <p:nvPr/>
        </p:nvGrpSpPr>
        <p:grpSpPr>
          <a:xfrm>
            <a:off x="307975" y="5289965"/>
            <a:ext cx="4111625" cy="1051861"/>
            <a:chOff x="155575" y="5431808"/>
            <a:chExt cx="4111625" cy="1051861"/>
          </a:xfrm>
        </p:grpSpPr>
        <p:sp>
          <p:nvSpPr>
            <p:cNvPr id="15" name="Rectangle 14"/>
            <p:cNvSpPr/>
            <p:nvPr/>
          </p:nvSpPr>
          <p:spPr>
            <a:xfrm>
              <a:off x="155575" y="5431808"/>
              <a:ext cx="4111625" cy="1047181"/>
            </a:xfrm>
            <a:prstGeom prst="rect">
              <a:avLst/>
            </a:prstGeom>
            <a:solidFill>
              <a:schemeClr val="bg1"/>
            </a:solidFill>
            <a:ln>
              <a:solidFill>
                <a:schemeClr val="tx2"/>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7" name="Rectangle 6"/>
            <p:cNvSpPr/>
            <p:nvPr/>
          </p:nvSpPr>
          <p:spPr>
            <a:xfrm>
              <a:off x="1137208" y="5652672"/>
              <a:ext cx="2977592" cy="830997"/>
            </a:xfrm>
            <a:prstGeom prst="rect">
              <a:avLst/>
            </a:prstGeom>
          </p:spPr>
          <p:txBody>
            <a:bodyPr wrap="square">
              <a:spAutoFit/>
            </a:bodyPr>
            <a:lstStyle/>
            <a:p>
              <a:r>
                <a:rPr lang="ru-RU" sz="1600" b="1" dirty="0" smtClean="0"/>
                <a:t>Победитель </a:t>
              </a:r>
              <a:r>
                <a:rPr lang="en-GB" sz="1600" b="1" dirty="0" smtClean="0"/>
                <a:t>2015 </a:t>
              </a:r>
              <a:r>
                <a:rPr lang="en-GB" sz="1600" b="1" dirty="0"/>
                <a:t>PROSE award </a:t>
              </a:r>
              <a:r>
                <a:rPr lang="ru-RU" sz="1600" b="1" dirty="0" smtClean="0"/>
                <a:t> за лучшую электронную технологию</a:t>
              </a:r>
              <a:endParaRPr lang="en-GB" sz="1600" b="1" dirty="0"/>
            </a:p>
          </p:txBody>
        </p:sp>
        <p:pic>
          <p:nvPicPr>
            <p:cNvPr id="2052" name="Picture 4" descr="http://www.publishers.org/_attachments/images/press_releases/prose2012/prose%20logo-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992" y="5603883"/>
              <a:ext cx="695336" cy="70797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p:nvSpPr>
        <p:spPr>
          <a:xfrm>
            <a:off x="457199" y="6449548"/>
            <a:ext cx="7349320" cy="276999"/>
          </a:xfrm>
          <a:prstGeom prst="rect">
            <a:avLst/>
          </a:prstGeom>
        </p:spPr>
        <p:txBody>
          <a:bodyPr wrap="square">
            <a:spAutoFit/>
          </a:bodyPr>
          <a:lstStyle/>
          <a:p>
            <a:r>
              <a:rPr lang="en-US" sz="1200" dirty="0" smtClean="0"/>
              <a:t>Article: </a:t>
            </a:r>
            <a:r>
              <a:rPr lang="en-US" sz="1200" dirty="0" smtClean="0">
                <a:hlinkClick r:id="rId5"/>
              </a:rPr>
              <a:t>http</a:t>
            </a:r>
            <a:r>
              <a:rPr lang="en-US" sz="1200" dirty="0">
                <a:hlinkClick r:id="rId5"/>
              </a:rPr>
              <a:t>://</a:t>
            </a:r>
            <a:r>
              <a:rPr lang="en-US" sz="1200" dirty="0" smtClean="0">
                <a:hlinkClick r:id="rId5"/>
              </a:rPr>
              <a:t>www.sciencedirect.com/science/article/pii/S2212440314004635</a:t>
            </a:r>
            <a:r>
              <a:rPr lang="en-US" sz="1200" dirty="0" smtClean="0"/>
              <a:t>  </a:t>
            </a:r>
            <a:endParaRPr lang="en-US" sz="1200" dirty="0"/>
          </a:p>
        </p:txBody>
      </p:sp>
    </p:spTree>
    <p:extLst>
      <p:ext uri="{BB962C8B-B14F-4D97-AF65-F5344CB8AC3E}">
        <p14:creationId xmlns:p14="http://schemas.microsoft.com/office/powerpoint/2010/main" val="2561959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custDataLst>
              <p:tags r:id="rId2"/>
            </p:custDataLst>
          </p:nvPr>
        </p:nvSpPr>
        <p:spPr bwMode="auto">
          <a:xfrm>
            <a:off x="261937" y="4216400"/>
            <a:ext cx="84248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spAutoFit/>
          </a:bodyPr>
          <a:lstStyle/>
          <a:p>
            <a:pPr algn="ctr">
              <a:spcBef>
                <a:spcPct val="50000"/>
              </a:spcBef>
            </a:pPr>
            <a:r>
              <a:rPr lang="ru-RU" b="1" dirty="0">
                <a:latin typeface="Arial Narrow" pitchFamily="34" charset="0"/>
                <a:cs typeface="Arial" pitchFamily="34" charset="0"/>
              </a:rPr>
              <a:t>Лауреаты Нобелевской премии публиковавшиеся в </a:t>
            </a:r>
            <a:r>
              <a:rPr lang="en-US" b="1" dirty="0">
                <a:latin typeface="Arial Narrow" pitchFamily="34" charset="0"/>
                <a:cs typeface="Arial" pitchFamily="34" charset="0"/>
              </a:rPr>
              <a:t>Elsevier</a:t>
            </a:r>
          </a:p>
        </p:txBody>
      </p:sp>
      <p:sp>
        <p:nvSpPr>
          <p:cNvPr id="45059" name="Rectangle 3"/>
          <p:cNvSpPr>
            <a:spLocks noChangeArrowheads="1"/>
          </p:cNvSpPr>
          <p:nvPr>
            <p:custDataLst>
              <p:tags r:id="rId3"/>
            </p:custDataLst>
          </p:nvPr>
        </p:nvSpPr>
        <p:spPr bwMode="auto">
          <a:xfrm>
            <a:off x="2057400" y="1676400"/>
            <a:ext cx="2514600"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100000"/>
              </a:spcBef>
              <a:buSzPct val="65000"/>
              <a:buFont typeface="Wingdings" pitchFamily="2" charset="2"/>
              <a:buNone/>
            </a:pPr>
            <a:r>
              <a:rPr lang="ru-RU" sz="1600" dirty="0">
                <a:latin typeface="Calibri" pitchFamily="34" charset="0"/>
                <a:cs typeface="Arial" pitchFamily="34" charset="0"/>
              </a:rPr>
              <a:t>Издательский дом</a:t>
            </a:r>
            <a:r>
              <a:rPr lang="en-US" sz="1600" dirty="0">
                <a:latin typeface="Calibri" pitchFamily="34" charset="0"/>
                <a:cs typeface="Arial" pitchFamily="34" charset="0"/>
              </a:rPr>
              <a:t> </a:t>
            </a:r>
            <a:r>
              <a:rPr lang="en-US" sz="1600" dirty="0" err="1">
                <a:latin typeface="Calibri" pitchFamily="34" charset="0"/>
                <a:cs typeface="Arial" pitchFamily="34" charset="0"/>
              </a:rPr>
              <a:t>Elzevir</a:t>
            </a:r>
            <a:r>
              <a:rPr lang="en-US" sz="1600" dirty="0">
                <a:latin typeface="Calibri" pitchFamily="34" charset="0"/>
                <a:cs typeface="Arial" pitchFamily="34" charset="0"/>
              </a:rPr>
              <a:t> </a:t>
            </a:r>
            <a:r>
              <a:rPr lang="ru-RU" sz="1600" dirty="0">
                <a:latin typeface="Calibri" pitchFamily="34" charset="0"/>
                <a:cs typeface="Arial" pitchFamily="34" charset="0"/>
              </a:rPr>
              <a:t>Основан в</a:t>
            </a:r>
            <a:r>
              <a:rPr lang="en-US" sz="1600" dirty="0">
                <a:latin typeface="Calibri" pitchFamily="34" charset="0"/>
                <a:cs typeface="Arial" pitchFamily="34" charset="0"/>
              </a:rPr>
              <a:t> 1580 </a:t>
            </a:r>
            <a:r>
              <a:rPr lang="ru-RU" sz="1600" dirty="0">
                <a:latin typeface="Calibri" pitchFamily="34" charset="0"/>
                <a:cs typeface="Arial" pitchFamily="34" charset="0"/>
              </a:rPr>
              <a:t>году</a:t>
            </a:r>
          </a:p>
          <a:p>
            <a:pPr>
              <a:spcBef>
                <a:spcPct val="100000"/>
              </a:spcBef>
              <a:buSzPct val="65000"/>
              <a:buFont typeface="Wingdings" pitchFamily="2" charset="2"/>
              <a:buNone/>
            </a:pPr>
            <a:r>
              <a:rPr lang="en-US" sz="1600" dirty="0">
                <a:latin typeface="Calibri" pitchFamily="34" charset="0"/>
                <a:cs typeface="Arial" pitchFamily="34" charset="0"/>
              </a:rPr>
              <a:t/>
            </a:r>
            <a:br>
              <a:rPr lang="en-US" sz="1600" dirty="0">
                <a:latin typeface="Calibri" pitchFamily="34" charset="0"/>
                <a:cs typeface="Arial" pitchFamily="34" charset="0"/>
              </a:rPr>
            </a:br>
            <a:r>
              <a:rPr lang="ru-RU" sz="1600" dirty="0">
                <a:latin typeface="Calibri" pitchFamily="34" charset="0"/>
                <a:cs typeface="Arial" pitchFamily="34" charset="0"/>
              </a:rPr>
              <a:t>Современное научное издательство </a:t>
            </a:r>
            <a:r>
              <a:rPr lang="en-US" sz="1600" dirty="0">
                <a:latin typeface="Calibri" pitchFamily="34" charset="0"/>
                <a:cs typeface="Arial" pitchFamily="34" charset="0"/>
              </a:rPr>
              <a:t>Elsevier </a:t>
            </a:r>
            <a:r>
              <a:rPr lang="ru-RU" sz="1600" dirty="0">
                <a:latin typeface="Calibri" pitchFamily="34" charset="0"/>
                <a:cs typeface="Arial" pitchFamily="34" charset="0"/>
              </a:rPr>
              <a:t>воссоздано</a:t>
            </a:r>
            <a:r>
              <a:rPr lang="en-US" sz="1600" dirty="0">
                <a:latin typeface="Calibri" pitchFamily="34" charset="0"/>
                <a:cs typeface="Arial" pitchFamily="34" charset="0"/>
              </a:rPr>
              <a:t> </a:t>
            </a:r>
            <a:r>
              <a:rPr lang="ru-RU" sz="1600" dirty="0">
                <a:latin typeface="Calibri" pitchFamily="34" charset="0"/>
                <a:cs typeface="Arial" pitchFamily="34" charset="0"/>
              </a:rPr>
              <a:t>в</a:t>
            </a:r>
            <a:r>
              <a:rPr lang="en-US" sz="1600" dirty="0">
                <a:latin typeface="Calibri" pitchFamily="34" charset="0"/>
                <a:cs typeface="Arial" pitchFamily="34" charset="0"/>
              </a:rPr>
              <a:t> 1880</a:t>
            </a:r>
            <a:r>
              <a:rPr lang="ru-RU" sz="1600" dirty="0">
                <a:latin typeface="Calibri" pitchFamily="34" charset="0"/>
                <a:cs typeface="Arial" pitchFamily="34" charset="0"/>
              </a:rPr>
              <a:t> году</a:t>
            </a:r>
            <a:endParaRPr lang="en-US" sz="1600" baseline="30000" dirty="0">
              <a:latin typeface="Calibri" pitchFamily="34" charset="0"/>
              <a:cs typeface="Arial" pitchFamily="34" charset="0"/>
            </a:endParaRPr>
          </a:p>
        </p:txBody>
      </p:sp>
      <p:pic>
        <p:nvPicPr>
          <p:cNvPr id="45060" name="Picture 4" descr="425-125 Anniversary"/>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a:stretch>
            <a:fillRect/>
          </a:stretch>
        </p:blipFill>
        <p:spPr bwMode="auto">
          <a:xfrm>
            <a:off x="228600" y="1447800"/>
            <a:ext cx="17478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Freeform 5"/>
          <p:cNvSpPr>
            <a:spLocks/>
          </p:cNvSpPr>
          <p:nvPr/>
        </p:nvSpPr>
        <p:spPr bwMode="auto">
          <a:xfrm>
            <a:off x="4724400" y="3429000"/>
            <a:ext cx="4035425" cy="787400"/>
          </a:xfrm>
          <a:custGeom>
            <a:avLst/>
            <a:gdLst>
              <a:gd name="T0" fmla="*/ 0 w 2504"/>
              <a:gd name="T1" fmla="*/ 2147483647 h 496"/>
              <a:gd name="T2" fmla="*/ 2147483647 w 2504"/>
              <a:gd name="T3" fmla="*/ 0 h 496"/>
              <a:gd name="T4" fmla="*/ 2147483647 w 2504"/>
              <a:gd name="T5" fmla="*/ 0 h 496"/>
              <a:gd name="T6" fmla="*/ 2147483647 w 2504"/>
              <a:gd name="T7" fmla="*/ 2147483647 h 496"/>
              <a:gd name="T8" fmla="*/ 2147483647 w 2504"/>
              <a:gd name="T9" fmla="*/ 2147483647 h 496"/>
              <a:gd name="T10" fmla="*/ 2147483647 w 2504"/>
              <a:gd name="T11" fmla="*/ 2147483647 h 496"/>
              <a:gd name="T12" fmla="*/ 0 w 2504"/>
              <a:gd name="T13" fmla="*/ 2147483647 h 496"/>
              <a:gd name="T14" fmla="*/ 0 60000 65536"/>
              <a:gd name="T15" fmla="*/ 0 60000 65536"/>
              <a:gd name="T16" fmla="*/ 0 60000 65536"/>
              <a:gd name="T17" fmla="*/ 0 60000 65536"/>
              <a:gd name="T18" fmla="*/ 0 60000 65536"/>
              <a:gd name="T19" fmla="*/ 0 60000 65536"/>
              <a:gd name="T20" fmla="*/ 0 60000 65536"/>
              <a:gd name="T21" fmla="*/ 0 w 2504"/>
              <a:gd name="T22" fmla="*/ 0 h 496"/>
              <a:gd name="T23" fmla="*/ 2504 w 2504"/>
              <a:gd name="T24" fmla="*/ 496 h 4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04" h="496">
                <a:moveTo>
                  <a:pt x="0" y="496"/>
                </a:moveTo>
                <a:lnTo>
                  <a:pt x="2" y="0"/>
                </a:lnTo>
                <a:lnTo>
                  <a:pt x="1432" y="0"/>
                </a:lnTo>
                <a:lnTo>
                  <a:pt x="1528" y="52"/>
                </a:lnTo>
                <a:lnTo>
                  <a:pt x="2504" y="52"/>
                </a:lnTo>
                <a:lnTo>
                  <a:pt x="2503" y="496"/>
                </a:lnTo>
                <a:lnTo>
                  <a:pt x="0" y="496"/>
                </a:lnTo>
                <a:close/>
              </a:path>
            </a:pathLst>
          </a:custGeom>
          <a:solidFill>
            <a:schemeClr val="folHlink"/>
          </a:solidFill>
          <a:ln w="9525">
            <a:solidFill>
              <a:schemeClr val="bg1"/>
            </a:solidFill>
            <a:round/>
            <a:headEnd/>
            <a:tailEnd/>
          </a:ln>
        </p:spPr>
        <p:txBody>
          <a:bodyPr lIns="45720" rIns="45720" anchor="ctr"/>
          <a:lstStyle/>
          <a:p>
            <a:endParaRPr lang="en-US"/>
          </a:p>
        </p:txBody>
      </p:sp>
      <p:sp>
        <p:nvSpPr>
          <p:cNvPr id="45062" name="Rectangle 6"/>
          <p:cNvSpPr>
            <a:spLocks noChangeArrowheads="1"/>
          </p:cNvSpPr>
          <p:nvPr/>
        </p:nvSpPr>
        <p:spPr bwMode="auto">
          <a:xfrm>
            <a:off x="5364163" y="3562350"/>
            <a:ext cx="340677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p>
            <a:pPr defTabSz="684213">
              <a:spcBef>
                <a:spcPct val="80000"/>
              </a:spcBef>
            </a:pPr>
            <a:r>
              <a:rPr lang="en-GB" altLang="ru-RU" sz="1000" b="1">
                <a:cs typeface="Arial" pitchFamily="34" charset="0"/>
              </a:rPr>
              <a:t>“</a:t>
            </a:r>
            <a:r>
              <a:rPr lang="ru-RU" altLang="ja-JP" sz="1000" b="1" i="1">
                <a:cs typeface="Arial" pitchFamily="34" charset="0"/>
              </a:rPr>
              <a:t>Анатомия Грэя</a:t>
            </a:r>
            <a:r>
              <a:rPr lang="en-GB" altLang="ru-RU" sz="1000" b="1" i="1">
                <a:cs typeface="Arial" pitchFamily="34" charset="0"/>
              </a:rPr>
              <a:t>”</a:t>
            </a:r>
            <a:r>
              <a:rPr lang="en-GB" altLang="ja-JP" sz="1000" b="1">
                <a:ea typeface="MS PGothic" pitchFamily="34" charset="-128"/>
                <a:cs typeface="Arial" pitchFamily="34" charset="0"/>
              </a:rPr>
              <a:t> </a:t>
            </a:r>
            <a:r>
              <a:rPr lang="ru-RU" altLang="ja-JP" sz="1000" b="1">
                <a:cs typeface="Arial" pitchFamily="34" charset="0"/>
              </a:rPr>
              <a:t>опубликованная в</a:t>
            </a:r>
            <a:r>
              <a:rPr lang="en-GB" altLang="ja-JP" sz="1000" b="1">
                <a:ea typeface="MS PGothic" pitchFamily="34" charset="-128"/>
              </a:rPr>
              <a:t> 1858 </a:t>
            </a:r>
            <a:r>
              <a:rPr lang="ru-RU" altLang="ja-JP" sz="1000" b="1">
                <a:cs typeface="Arial" pitchFamily="34" charset="0"/>
              </a:rPr>
              <a:t>г. стала</a:t>
            </a:r>
            <a:r>
              <a:rPr lang="en-GB" altLang="ja-JP" sz="1000" b="1">
                <a:ea typeface="MS PGothic" pitchFamily="34" charset="-128"/>
              </a:rPr>
              <a:t> </a:t>
            </a:r>
            <a:r>
              <a:rPr lang="ru-RU" altLang="ja-JP" sz="1000" b="1">
                <a:cs typeface="Arial" pitchFamily="34" charset="0"/>
              </a:rPr>
              <a:t>основой для научного изучения анатомии и медицины в мире</a:t>
            </a:r>
            <a:endParaRPr lang="en-GB" sz="1000" b="1">
              <a:cs typeface="Arial" pitchFamily="34" charset="0"/>
            </a:endParaRPr>
          </a:p>
        </p:txBody>
      </p:sp>
      <p:pic>
        <p:nvPicPr>
          <p:cNvPr id="45063" name="Picture 7"/>
          <p:cNvPicPr>
            <a:picLocks noChangeAspect="1" noChangeArrowheads="1"/>
          </p:cNvPicPr>
          <p:nvPr/>
        </p:nvPicPr>
        <p:blipFill>
          <a:blip r:embed="rId10">
            <a:extLst>
              <a:ext uri="{28A0092B-C50C-407E-A947-70E740481C1C}">
                <a14:useLocalDpi xmlns:a14="http://schemas.microsoft.com/office/drawing/2010/main" val="0"/>
              </a:ext>
            </a:extLst>
          </a:blip>
          <a:srcRect t="4225" r="2585" b="14867"/>
          <a:stretch>
            <a:fillRect/>
          </a:stretch>
        </p:blipFill>
        <p:spPr bwMode="auto">
          <a:xfrm>
            <a:off x="4776788" y="3505200"/>
            <a:ext cx="496887" cy="6413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5064" name="Freeform 8"/>
          <p:cNvSpPr>
            <a:spLocks/>
          </p:cNvSpPr>
          <p:nvPr/>
        </p:nvSpPr>
        <p:spPr bwMode="auto">
          <a:xfrm>
            <a:off x="4724400" y="2514600"/>
            <a:ext cx="4038600" cy="787400"/>
          </a:xfrm>
          <a:custGeom>
            <a:avLst/>
            <a:gdLst>
              <a:gd name="T0" fmla="*/ 0 w 2504"/>
              <a:gd name="T1" fmla="*/ 2147483647 h 496"/>
              <a:gd name="T2" fmla="*/ 2147483647 w 2504"/>
              <a:gd name="T3" fmla="*/ 0 h 496"/>
              <a:gd name="T4" fmla="*/ 2147483647 w 2504"/>
              <a:gd name="T5" fmla="*/ 0 h 496"/>
              <a:gd name="T6" fmla="*/ 2147483647 w 2504"/>
              <a:gd name="T7" fmla="*/ 2147483647 h 496"/>
              <a:gd name="T8" fmla="*/ 2147483647 w 2504"/>
              <a:gd name="T9" fmla="*/ 2147483647 h 496"/>
              <a:gd name="T10" fmla="*/ 2147483647 w 2504"/>
              <a:gd name="T11" fmla="*/ 2147483647 h 496"/>
              <a:gd name="T12" fmla="*/ 0 w 2504"/>
              <a:gd name="T13" fmla="*/ 2147483647 h 496"/>
              <a:gd name="T14" fmla="*/ 0 60000 65536"/>
              <a:gd name="T15" fmla="*/ 0 60000 65536"/>
              <a:gd name="T16" fmla="*/ 0 60000 65536"/>
              <a:gd name="T17" fmla="*/ 0 60000 65536"/>
              <a:gd name="T18" fmla="*/ 0 60000 65536"/>
              <a:gd name="T19" fmla="*/ 0 60000 65536"/>
              <a:gd name="T20" fmla="*/ 0 60000 65536"/>
              <a:gd name="T21" fmla="*/ 0 w 2504"/>
              <a:gd name="T22" fmla="*/ 0 h 496"/>
              <a:gd name="T23" fmla="*/ 2504 w 2504"/>
              <a:gd name="T24" fmla="*/ 496 h 49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04" h="496">
                <a:moveTo>
                  <a:pt x="0" y="496"/>
                </a:moveTo>
                <a:lnTo>
                  <a:pt x="2" y="0"/>
                </a:lnTo>
                <a:lnTo>
                  <a:pt x="1432" y="0"/>
                </a:lnTo>
                <a:lnTo>
                  <a:pt x="1528" y="52"/>
                </a:lnTo>
                <a:lnTo>
                  <a:pt x="2504" y="52"/>
                </a:lnTo>
                <a:lnTo>
                  <a:pt x="2503" y="496"/>
                </a:lnTo>
                <a:lnTo>
                  <a:pt x="0" y="496"/>
                </a:lnTo>
                <a:close/>
              </a:path>
            </a:pathLst>
          </a:custGeom>
          <a:solidFill>
            <a:srgbClr val="FFCC66"/>
          </a:solidFill>
          <a:ln w="9525">
            <a:solidFill>
              <a:schemeClr val="bg1"/>
            </a:solidFill>
            <a:round/>
            <a:headEnd/>
            <a:tailEnd/>
          </a:ln>
        </p:spPr>
        <p:txBody>
          <a:bodyPr lIns="45720" rIns="45720" anchor="ctr"/>
          <a:lstStyle/>
          <a:p>
            <a:endParaRPr lang="en-US"/>
          </a:p>
        </p:txBody>
      </p:sp>
      <p:grpSp>
        <p:nvGrpSpPr>
          <p:cNvPr id="45065" name="Group 9"/>
          <p:cNvGrpSpPr>
            <a:grpSpLocks/>
          </p:cNvGrpSpPr>
          <p:nvPr/>
        </p:nvGrpSpPr>
        <p:grpSpPr bwMode="auto">
          <a:xfrm>
            <a:off x="4808538" y="2433638"/>
            <a:ext cx="3941762" cy="95250"/>
            <a:chOff x="3026" y="1570"/>
            <a:chExt cx="2454" cy="60"/>
          </a:xfrm>
        </p:grpSpPr>
        <p:sp>
          <p:nvSpPr>
            <p:cNvPr id="45084" name="Line 10"/>
            <p:cNvSpPr>
              <a:spLocks noChangeShapeType="1"/>
            </p:cNvSpPr>
            <p:nvPr/>
          </p:nvSpPr>
          <p:spPr bwMode="auto">
            <a:xfrm>
              <a:off x="3026" y="1585"/>
              <a:ext cx="1424"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lIns="45720" rIns="45720" anchor="ctr"/>
            <a:lstStyle/>
            <a:p>
              <a:endParaRPr lang="en-US"/>
            </a:p>
          </p:txBody>
        </p:sp>
        <p:sp>
          <p:nvSpPr>
            <p:cNvPr id="45085" name="Line 11"/>
            <p:cNvSpPr>
              <a:spLocks noChangeShapeType="1"/>
            </p:cNvSpPr>
            <p:nvPr/>
          </p:nvSpPr>
          <p:spPr bwMode="auto">
            <a:xfrm>
              <a:off x="3026" y="1570"/>
              <a:ext cx="1398"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lIns="45720" rIns="45720" anchor="ctr"/>
            <a:lstStyle/>
            <a:p>
              <a:endParaRPr lang="en-US"/>
            </a:p>
          </p:txBody>
        </p:sp>
        <p:sp>
          <p:nvSpPr>
            <p:cNvPr id="45086" name="Line 12"/>
            <p:cNvSpPr>
              <a:spLocks noChangeShapeType="1"/>
            </p:cNvSpPr>
            <p:nvPr/>
          </p:nvSpPr>
          <p:spPr bwMode="auto">
            <a:xfrm>
              <a:off x="3026" y="1600"/>
              <a:ext cx="1453"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lIns="45720" rIns="45720" anchor="ctr"/>
            <a:lstStyle/>
            <a:p>
              <a:endParaRPr lang="en-US"/>
            </a:p>
          </p:txBody>
        </p:sp>
        <p:sp>
          <p:nvSpPr>
            <p:cNvPr id="45087" name="Line 13"/>
            <p:cNvSpPr>
              <a:spLocks noChangeShapeType="1"/>
            </p:cNvSpPr>
            <p:nvPr/>
          </p:nvSpPr>
          <p:spPr bwMode="auto">
            <a:xfrm>
              <a:off x="3026" y="1615"/>
              <a:ext cx="2454"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lIns="45720" rIns="45720" anchor="ctr"/>
            <a:lstStyle/>
            <a:p>
              <a:endParaRPr lang="en-US"/>
            </a:p>
          </p:txBody>
        </p:sp>
        <p:sp>
          <p:nvSpPr>
            <p:cNvPr id="45088" name="Line 14"/>
            <p:cNvSpPr>
              <a:spLocks noChangeShapeType="1"/>
            </p:cNvSpPr>
            <p:nvPr/>
          </p:nvSpPr>
          <p:spPr bwMode="auto">
            <a:xfrm>
              <a:off x="3026" y="1630"/>
              <a:ext cx="2454"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lIns="45720" rIns="45720" anchor="ctr"/>
            <a:lstStyle/>
            <a:p>
              <a:endParaRPr lang="en-US"/>
            </a:p>
          </p:txBody>
        </p:sp>
      </p:grpSp>
      <p:pic>
        <p:nvPicPr>
          <p:cNvPr id="45066"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91075" y="2571750"/>
            <a:ext cx="488950" cy="6286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5067" name="Rectangle 16"/>
          <p:cNvSpPr>
            <a:spLocks noChangeArrowheads="1"/>
          </p:cNvSpPr>
          <p:nvPr/>
        </p:nvSpPr>
        <p:spPr bwMode="auto">
          <a:xfrm>
            <a:off x="5334000" y="2554288"/>
            <a:ext cx="3400425" cy="72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lstStyle/>
          <a:p>
            <a:pPr defTabSz="684213">
              <a:spcBef>
                <a:spcPct val="80000"/>
              </a:spcBef>
            </a:pPr>
            <a:r>
              <a:rPr lang="ru-RU" sz="1000" b="1">
                <a:cs typeface="Arial" pitchFamily="34" charset="0"/>
              </a:rPr>
              <a:t>Публикация книги Сэра Александра Флеминга, посвященной новому революционному</a:t>
            </a:r>
            <a:r>
              <a:rPr lang="en-GB" sz="1000" b="1">
                <a:cs typeface="Arial" pitchFamily="34" charset="0"/>
              </a:rPr>
              <a:t> </a:t>
            </a:r>
            <a:r>
              <a:rPr lang="ru-RU" sz="1000" b="1">
                <a:cs typeface="Arial" pitchFamily="34" charset="0"/>
              </a:rPr>
              <a:t>антибиотику в 1946г. -</a:t>
            </a:r>
            <a:r>
              <a:rPr lang="en-GB" sz="1000" b="1">
                <a:cs typeface="Arial" pitchFamily="34" charset="0"/>
              </a:rPr>
              <a:t> </a:t>
            </a:r>
            <a:r>
              <a:rPr lang="en-GB" altLang="ru-RU" sz="1000" b="1">
                <a:cs typeface="Arial" pitchFamily="34" charset="0"/>
              </a:rPr>
              <a:t>“</a:t>
            </a:r>
            <a:r>
              <a:rPr lang="en-GB" altLang="ja-JP" sz="1000" b="1" i="1">
                <a:ea typeface="MS PGothic" pitchFamily="34" charset="-128"/>
                <a:cs typeface="Arial" pitchFamily="34" charset="0"/>
              </a:rPr>
              <a:t>Penicillin: Its Practical Application</a:t>
            </a:r>
            <a:r>
              <a:rPr lang="en-GB" altLang="ru-RU" sz="1000" b="1">
                <a:cs typeface="Arial" pitchFamily="34" charset="0"/>
              </a:rPr>
              <a:t>”</a:t>
            </a:r>
            <a:endParaRPr lang="en-GB" sz="1000" b="1">
              <a:cs typeface="Arial" pitchFamily="34" charset="0"/>
            </a:endParaRPr>
          </a:p>
        </p:txBody>
      </p:sp>
      <p:sp>
        <p:nvSpPr>
          <p:cNvPr id="45068" name="Freeform 17"/>
          <p:cNvSpPr>
            <a:spLocks/>
          </p:cNvSpPr>
          <p:nvPr/>
        </p:nvSpPr>
        <p:spPr bwMode="auto">
          <a:xfrm>
            <a:off x="4724400" y="1450975"/>
            <a:ext cx="4038600" cy="911225"/>
          </a:xfrm>
          <a:custGeom>
            <a:avLst/>
            <a:gdLst>
              <a:gd name="T0" fmla="*/ 0 w 2510"/>
              <a:gd name="T1" fmla="*/ 2147483647 h 649"/>
              <a:gd name="T2" fmla="*/ 2147483647 w 2510"/>
              <a:gd name="T3" fmla="*/ 0 h 649"/>
              <a:gd name="T4" fmla="*/ 2147483647 w 2510"/>
              <a:gd name="T5" fmla="*/ 0 h 649"/>
              <a:gd name="T6" fmla="*/ 2147483647 w 2510"/>
              <a:gd name="T7" fmla="*/ 2147483647 h 649"/>
              <a:gd name="T8" fmla="*/ 2147483647 w 2510"/>
              <a:gd name="T9" fmla="*/ 2147483647 h 649"/>
              <a:gd name="T10" fmla="*/ 2147483647 w 2510"/>
              <a:gd name="T11" fmla="*/ 2147483647 h 649"/>
              <a:gd name="T12" fmla="*/ 0 w 2510"/>
              <a:gd name="T13" fmla="*/ 2147483647 h 649"/>
              <a:gd name="T14" fmla="*/ 0 60000 65536"/>
              <a:gd name="T15" fmla="*/ 0 60000 65536"/>
              <a:gd name="T16" fmla="*/ 0 60000 65536"/>
              <a:gd name="T17" fmla="*/ 0 60000 65536"/>
              <a:gd name="T18" fmla="*/ 0 60000 65536"/>
              <a:gd name="T19" fmla="*/ 0 60000 65536"/>
              <a:gd name="T20" fmla="*/ 0 60000 65536"/>
              <a:gd name="T21" fmla="*/ 0 w 2510"/>
              <a:gd name="T22" fmla="*/ 0 h 649"/>
              <a:gd name="T23" fmla="*/ 2510 w 2510"/>
              <a:gd name="T24" fmla="*/ 649 h 64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510" h="649">
                <a:moveTo>
                  <a:pt x="0" y="649"/>
                </a:moveTo>
                <a:lnTo>
                  <a:pt x="6" y="0"/>
                </a:lnTo>
                <a:lnTo>
                  <a:pt x="1436" y="0"/>
                </a:lnTo>
                <a:lnTo>
                  <a:pt x="1532" y="52"/>
                </a:lnTo>
                <a:lnTo>
                  <a:pt x="2508" y="52"/>
                </a:lnTo>
                <a:lnTo>
                  <a:pt x="2510" y="649"/>
                </a:lnTo>
                <a:lnTo>
                  <a:pt x="0" y="649"/>
                </a:lnTo>
                <a:close/>
              </a:path>
            </a:pathLst>
          </a:custGeom>
          <a:solidFill>
            <a:srgbClr val="FF9933"/>
          </a:solidFill>
          <a:ln w="9525">
            <a:solidFill>
              <a:schemeClr val="bg1"/>
            </a:solidFill>
            <a:round/>
            <a:headEnd/>
            <a:tailEnd/>
          </a:ln>
        </p:spPr>
        <p:txBody>
          <a:bodyPr lIns="45720" rIns="45720" anchor="ctr"/>
          <a:lstStyle/>
          <a:p>
            <a:endParaRPr lang="en-US"/>
          </a:p>
        </p:txBody>
      </p:sp>
      <p:pic>
        <p:nvPicPr>
          <p:cNvPr id="45069" name="Picture 18" descr="Discorsi e Dimostrazioni Matematich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68850" y="1617663"/>
            <a:ext cx="476250" cy="668337"/>
          </a:xfrm>
          <a:prstGeom prst="rect">
            <a:avLst/>
          </a:prstGeom>
          <a:solidFill>
            <a:srgbClr val="FF9933"/>
          </a:solidFill>
          <a:ln w="9525">
            <a:solidFill>
              <a:schemeClr val="bg1"/>
            </a:solidFill>
            <a:miter lim="800000"/>
            <a:headEnd/>
            <a:tailEnd/>
          </a:ln>
        </p:spPr>
      </p:pic>
      <p:sp>
        <p:nvSpPr>
          <p:cNvPr id="45070" name="Rectangle 19"/>
          <p:cNvSpPr>
            <a:spLocks noChangeArrowheads="1"/>
          </p:cNvSpPr>
          <p:nvPr/>
        </p:nvSpPr>
        <p:spPr bwMode="auto">
          <a:xfrm>
            <a:off x="5364163" y="1554163"/>
            <a:ext cx="3322637" cy="808037"/>
          </a:xfrm>
          <a:prstGeom prst="rect">
            <a:avLst/>
          </a:prstGeom>
          <a:solidFill>
            <a:srgbClr val="FF993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a:lstStyle/>
          <a:p>
            <a:pPr defTabSz="684213">
              <a:spcBef>
                <a:spcPct val="80000"/>
              </a:spcBef>
            </a:pPr>
            <a:r>
              <a:rPr lang="ru-RU" sz="1000" b="1" dirty="0">
                <a:cs typeface="Arial" pitchFamily="34" charset="0"/>
              </a:rPr>
              <a:t>Несмотря на запрет инквизиции, публикация книги Галилео Галилея</a:t>
            </a:r>
            <a:r>
              <a:rPr lang="en-GB" sz="1000" b="1" dirty="0">
                <a:cs typeface="Arial" pitchFamily="34" charset="0"/>
              </a:rPr>
              <a:t> </a:t>
            </a:r>
            <a:r>
              <a:rPr lang="en-GB" altLang="ru-RU" sz="1000" b="1" dirty="0">
                <a:cs typeface="Arial" pitchFamily="34" charset="0"/>
              </a:rPr>
              <a:t>“</a:t>
            </a:r>
            <a:r>
              <a:rPr lang="en-GB" altLang="ja-JP" sz="1000" b="1" i="1" dirty="0" err="1">
                <a:ea typeface="MS PGothic" pitchFamily="34" charset="-128"/>
                <a:cs typeface="Arial" pitchFamily="34" charset="0"/>
              </a:rPr>
              <a:t>Discorsi</a:t>
            </a:r>
            <a:r>
              <a:rPr lang="en-GB" altLang="ja-JP" sz="1000" b="1" i="1" dirty="0">
                <a:ea typeface="MS PGothic" pitchFamily="34" charset="-128"/>
                <a:cs typeface="Arial" pitchFamily="34" charset="0"/>
              </a:rPr>
              <a:t> e </a:t>
            </a:r>
            <a:r>
              <a:rPr lang="en-GB" altLang="ja-JP" sz="1000" b="1" i="1" dirty="0" err="1">
                <a:ea typeface="MS PGothic" pitchFamily="34" charset="-128"/>
                <a:cs typeface="Arial" pitchFamily="34" charset="0"/>
              </a:rPr>
              <a:t>dimostrazioni</a:t>
            </a:r>
            <a:r>
              <a:rPr lang="en-GB" altLang="ja-JP" sz="1000" b="1" i="1" dirty="0">
                <a:ea typeface="MS PGothic" pitchFamily="34" charset="-128"/>
                <a:cs typeface="Arial" pitchFamily="34" charset="0"/>
              </a:rPr>
              <a:t> </a:t>
            </a:r>
            <a:r>
              <a:rPr lang="en-GB" altLang="ja-JP" sz="1000" b="1" i="1" dirty="0" err="1">
                <a:ea typeface="MS PGothic" pitchFamily="34" charset="-128"/>
                <a:cs typeface="Arial" pitchFamily="34" charset="0"/>
              </a:rPr>
              <a:t>matematiche</a:t>
            </a:r>
            <a:r>
              <a:rPr lang="en-GB" altLang="ja-JP" sz="1000" b="1" i="1" dirty="0">
                <a:ea typeface="MS PGothic" pitchFamily="34" charset="-128"/>
                <a:cs typeface="Arial" pitchFamily="34" charset="0"/>
              </a:rPr>
              <a:t>, </a:t>
            </a:r>
            <a:r>
              <a:rPr lang="en-GB" altLang="ja-JP" sz="1000" b="1" i="1" dirty="0" err="1">
                <a:ea typeface="MS PGothic" pitchFamily="34" charset="-128"/>
                <a:cs typeface="Arial" pitchFamily="34" charset="0"/>
              </a:rPr>
              <a:t>intoro</a:t>
            </a:r>
            <a:r>
              <a:rPr lang="en-GB" altLang="ja-JP" sz="1000" b="1" i="1" dirty="0">
                <a:ea typeface="MS PGothic" pitchFamily="34" charset="-128"/>
                <a:cs typeface="Arial" pitchFamily="34" charset="0"/>
              </a:rPr>
              <a:t> a due </a:t>
            </a:r>
            <a:r>
              <a:rPr lang="en-GB" altLang="ja-JP" sz="1000" b="1" i="1" dirty="0" err="1">
                <a:ea typeface="MS PGothic" pitchFamily="34" charset="-128"/>
                <a:cs typeface="Arial" pitchFamily="34" charset="0"/>
              </a:rPr>
              <a:t>nuoue</a:t>
            </a:r>
            <a:r>
              <a:rPr lang="en-GB" altLang="ja-JP" sz="1000" b="1" i="1" dirty="0">
                <a:ea typeface="MS PGothic" pitchFamily="34" charset="-128"/>
                <a:cs typeface="Arial" pitchFamily="34" charset="0"/>
              </a:rPr>
              <a:t> </a:t>
            </a:r>
            <a:r>
              <a:rPr lang="en-GB" altLang="ja-JP" sz="1000" b="1" i="1" dirty="0" err="1">
                <a:ea typeface="MS PGothic" pitchFamily="34" charset="-128"/>
                <a:cs typeface="Arial" pitchFamily="34" charset="0"/>
              </a:rPr>
              <a:t>scienze</a:t>
            </a:r>
            <a:r>
              <a:rPr lang="en-GB" altLang="ru-RU" sz="1000" b="1" dirty="0">
                <a:cs typeface="Arial" pitchFamily="34" charset="0"/>
              </a:rPr>
              <a:t>”</a:t>
            </a:r>
            <a:r>
              <a:rPr lang="en-GB" altLang="ja-JP" sz="1000" b="1" dirty="0">
                <a:ea typeface="MS PGothic" pitchFamily="34" charset="-128"/>
              </a:rPr>
              <a:t> — </a:t>
            </a:r>
            <a:r>
              <a:rPr lang="ru-RU" altLang="ja-JP" sz="1000" b="1" dirty="0">
                <a:cs typeface="Arial" pitchFamily="34" charset="0"/>
              </a:rPr>
              <a:t>книга признана первой значительной работой в области современной физики</a:t>
            </a:r>
            <a:endParaRPr lang="en-GB" sz="1000" b="1" dirty="0">
              <a:cs typeface="Arial" pitchFamily="34" charset="0"/>
            </a:endParaRPr>
          </a:p>
        </p:txBody>
      </p:sp>
      <p:sp>
        <p:nvSpPr>
          <p:cNvPr id="45071" name="Line 20"/>
          <p:cNvSpPr>
            <a:spLocks noChangeShapeType="1"/>
          </p:cNvSpPr>
          <p:nvPr/>
        </p:nvSpPr>
        <p:spPr bwMode="auto">
          <a:xfrm>
            <a:off x="4808538" y="1498600"/>
            <a:ext cx="2287587" cy="1588"/>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lIns="45720" rIns="45720" anchor="ctr"/>
          <a:lstStyle/>
          <a:p>
            <a:endParaRPr lang="en-US"/>
          </a:p>
        </p:txBody>
      </p:sp>
      <p:sp>
        <p:nvSpPr>
          <p:cNvPr id="45072" name="Line 21"/>
          <p:cNvSpPr>
            <a:spLocks noChangeShapeType="1"/>
          </p:cNvSpPr>
          <p:nvPr/>
        </p:nvSpPr>
        <p:spPr bwMode="auto">
          <a:xfrm>
            <a:off x="4808538" y="1474788"/>
            <a:ext cx="2246312" cy="1587"/>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lIns="45720" rIns="45720" anchor="ctr"/>
          <a:lstStyle/>
          <a:p>
            <a:endParaRPr lang="en-US"/>
          </a:p>
        </p:txBody>
      </p:sp>
      <p:sp>
        <p:nvSpPr>
          <p:cNvPr id="45073" name="Line 22"/>
          <p:cNvSpPr>
            <a:spLocks noChangeShapeType="1"/>
          </p:cNvSpPr>
          <p:nvPr/>
        </p:nvSpPr>
        <p:spPr bwMode="auto">
          <a:xfrm>
            <a:off x="4808538" y="1522413"/>
            <a:ext cx="2333625" cy="1587"/>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lIns="45720" rIns="45720" anchor="ctr"/>
          <a:lstStyle/>
          <a:p>
            <a:endParaRPr lang="en-US"/>
          </a:p>
        </p:txBody>
      </p:sp>
      <p:sp>
        <p:nvSpPr>
          <p:cNvPr id="45074" name="Line 23"/>
          <p:cNvSpPr>
            <a:spLocks noChangeShapeType="1"/>
          </p:cNvSpPr>
          <p:nvPr/>
        </p:nvSpPr>
        <p:spPr bwMode="auto">
          <a:xfrm>
            <a:off x="4808538" y="1546225"/>
            <a:ext cx="3941762"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lIns="45720" rIns="45720" anchor="ctr"/>
          <a:lstStyle/>
          <a:p>
            <a:endParaRPr lang="en-US"/>
          </a:p>
        </p:txBody>
      </p:sp>
      <p:sp>
        <p:nvSpPr>
          <p:cNvPr id="45075" name="Line 24"/>
          <p:cNvSpPr>
            <a:spLocks noChangeShapeType="1"/>
          </p:cNvSpPr>
          <p:nvPr/>
        </p:nvSpPr>
        <p:spPr bwMode="auto">
          <a:xfrm>
            <a:off x="4808538" y="1570038"/>
            <a:ext cx="3941762"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lIns="45720" rIns="45720" anchor="ctr"/>
          <a:lstStyle/>
          <a:p>
            <a:endParaRPr lang="en-US"/>
          </a:p>
        </p:txBody>
      </p:sp>
      <p:graphicFrame>
        <p:nvGraphicFramePr>
          <p:cNvPr id="45076" name="Rectangle 25" hidden="1"/>
          <p:cNvGraphicFramePr>
            <a:graphicFrameLocks/>
          </p:cNvGraphicFramePr>
          <p:nvPr>
            <p:custDataLst>
              <p:tags r:id="rId5"/>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1044" r:id="rId13" imgW="0" imgH="0" progId="">
                  <p:embed/>
                </p:oleObj>
              </mc:Choice>
              <mc:Fallback>
                <p:oleObj r:id="rId13" imgW="0" imgH="0" progId="">
                  <p:embed/>
                  <p:pic>
                    <p:nvPicPr>
                      <p:cNvPr id="0" name=""/>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5077" name="Rectangle 26"/>
          <p:cNvSpPr>
            <a:spLocks noGrp="1" noChangeArrowheads="1"/>
          </p:cNvSpPr>
          <p:nvPr>
            <p:ph type="title"/>
            <p:custDataLst>
              <p:tags r:id="rId6"/>
            </p:custDataLst>
          </p:nvPr>
        </p:nvSpPr>
        <p:spPr>
          <a:xfrm>
            <a:off x="228600" y="304800"/>
            <a:ext cx="8736013" cy="685800"/>
          </a:xfrm>
        </p:spPr>
        <p:txBody>
          <a:bodyPr lIns="45720" tIns="0" rIns="45720" bIns="0"/>
          <a:lstStyle/>
          <a:p>
            <a:pPr algn="ctr"/>
            <a:r>
              <a:rPr lang="en-US" dirty="0" smtClean="0"/>
              <a:t>Elsevier </a:t>
            </a:r>
            <a:r>
              <a:rPr lang="ru-RU" dirty="0"/>
              <a:t>– партнер, которому доверяют</a:t>
            </a:r>
            <a:endParaRPr lang="en-US" dirty="0"/>
          </a:p>
        </p:txBody>
      </p:sp>
      <p:sp>
        <p:nvSpPr>
          <p:cNvPr id="45078" name="Line 27"/>
          <p:cNvSpPr>
            <a:spLocks noChangeShapeType="1"/>
          </p:cNvSpPr>
          <p:nvPr/>
        </p:nvSpPr>
        <p:spPr bwMode="auto">
          <a:xfrm>
            <a:off x="4800600" y="3436938"/>
            <a:ext cx="2219325"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lIns="45720" rIns="45720" anchor="ctr"/>
          <a:lstStyle/>
          <a:p>
            <a:endParaRPr lang="en-US"/>
          </a:p>
        </p:txBody>
      </p:sp>
      <p:sp>
        <p:nvSpPr>
          <p:cNvPr id="45079" name="Line 28"/>
          <p:cNvSpPr>
            <a:spLocks noChangeShapeType="1"/>
          </p:cNvSpPr>
          <p:nvPr/>
        </p:nvSpPr>
        <p:spPr bwMode="auto">
          <a:xfrm>
            <a:off x="4800600" y="3413125"/>
            <a:ext cx="2166938"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lIns="45720" rIns="45720" anchor="ctr"/>
          <a:lstStyle/>
          <a:p>
            <a:endParaRPr lang="en-US"/>
          </a:p>
        </p:txBody>
      </p:sp>
      <p:sp>
        <p:nvSpPr>
          <p:cNvPr id="45080" name="Line 29"/>
          <p:cNvSpPr>
            <a:spLocks noChangeShapeType="1"/>
          </p:cNvSpPr>
          <p:nvPr/>
        </p:nvSpPr>
        <p:spPr bwMode="auto">
          <a:xfrm>
            <a:off x="4800600" y="3460750"/>
            <a:ext cx="2252663"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lIns="45720" rIns="45720" anchor="ctr"/>
          <a:lstStyle/>
          <a:p>
            <a:endParaRPr lang="en-US"/>
          </a:p>
        </p:txBody>
      </p:sp>
      <p:sp>
        <p:nvSpPr>
          <p:cNvPr id="45081" name="Line 30"/>
          <p:cNvSpPr>
            <a:spLocks noChangeShapeType="1"/>
          </p:cNvSpPr>
          <p:nvPr/>
        </p:nvSpPr>
        <p:spPr bwMode="auto">
          <a:xfrm>
            <a:off x="4800600" y="3484563"/>
            <a:ext cx="2292350"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lIns="45720" rIns="45720" anchor="ctr"/>
          <a:lstStyle/>
          <a:p>
            <a:endParaRPr lang="en-US"/>
          </a:p>
        </p:txBody>
      </p:sp>
      <p:sp>
        <p:nvSpPr>
          <p:cNvPr id="45082" name="Line 31"/>
          <p:cNvSpPr>
            <a:spLocks noChangeShapeType="1"/>
          </p:cNvSpPr>
          <p:nvPr/>
        </p:nvSpPr>
        <p:spPr bwMode="auto">
          <a:xfrm>
            <a:off x="4800600" y="3484563"/>
            <a:ext cx="3803650" cy="0"/>
          </a:xfrm>
          <a:prstGeom prst="line">
            <a:avLst/>
          </a:prstGeom>
          <a:noFill/>
          <a:ln w="3175">
            <a:solidFill>
              <a:schemeClr val="bg1"/>
            </a:solidFill>
            <a:round/>
            <a:headEnd/>
            <a:tailEnd/>
          </a:ln>
          <a:extLst>
            <a:ext uri="{909E8E84-426E-40DD-AFC4-6F175D3DCCD1}">
              <a14:hiddenFill xmlns:a14="http://schemas.microsoft.com/office/drawing/2010/main">
                <a:noFill/>
              </a14:hiddenFill>
            </a:ext>
          </a:extLst>
        </p:spPr>
        <p:txBody>
          <a:bodyPr lIns="45720" rIns="45720" anchor="ctr"/>
          <a:lstStyle/>
          <a:p>
            <a:endParaRPr lang="en-US"/>
          </a:p>
        </p:txBody>
      </p:sp>
      <p:pic>
        <p:nvPicPr>
          <p:cNvPr id="45083" name="Picture 3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02519" y="4678363"/>
            <a:ext cx="6858000" cy="192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395906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495755"/>
            <a:ext cx="8238319" cy="418645"/>
          </a:xfrm>
        </p:spPr>
        <p:txBody>
          <a:bodyPr/>
          <a:lstStyle/>
          <a:p>
            <a:r>
              <a:rPr lang="ru-RU" dirty="0">
                <a:solidFill>
                  <a:schemeClr val="accent1"/>
                </a:solidFill>
                <a:latin typeface="Arial Bold"/>
                <a:cs typeface="Arial Bold"/>
              </a:rPr>
              <a:t>Работа с </a:t>
            </a:r>
            <a:r>
              <a:rPr lang="ru-RU" dirty="0" smtClean="0">
                <a:solidFill>
                  <a:schemeClr val="accent1"/>
                </a:solidFill>
                <a:latin typeface="Arial Bold"/>
                <a:cs typeface="Arial Bold"/>
              </a:rPr>
              <a:t>изображениями</a:t>
            </a:r>
            <a:r>
              <a:rPr lang="en-GB" dirty="0" smtClean="0">
                <a:solidFill>
                  <a:schemeClr val="accent1"/>
                </a:solidFill>
                <a:latin typeface="Arial Bold"/>
                <a:cs typeface="Arial Bold"/>
              </a:rPr>
              <a:t>, </a:t>
            </a:r>
            <a:r>
              <a:rPr lang="ru-RU" dirty="0" smtClean="0">
                <a:solidFill>
                  <a:schemeClr val="accent1"/>
                </a:solidFill>
                <a:latin typeface="Arial Bold"/>
                <a:cs typeface="Arial Bold"/>
              </a:rPr>
              <a:t>подготовка презентаций</a:t>
            </a:r>
            <a:endParaRPr lang="en-US" dirty="0">
              <a:solidFill>
                <a:schemeClr val="accent1"/>
              </a:solidFill>
              <a:latin typeface="Arial Bold"/>
              <a:cs typeface="Arial Bold"/>
            </a:endParaRPr>
          </a:p>
        </p:txBody>
      </p:sp>
      <p:sp>
        <p:nvSpPr>
          <p:cNvPr id="6" name="Slide Number Placeholder 3"/>
          <p:cNvSpPr txBox="1">
            <a:spLocks/>
          </p:cNvSpPr>
          <p:nvPr/>
        </p:nvSpPr>
        <p:spPr>
          <a:xfrm>
            <a:off x="6553200" y="6096000"/>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200" kern="1200">
                <a:solidFill>
                  <a:srgbClr val="898989"/>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5C99C1-96E4-4976-B473-28DDBE1C5CF1}" type="slidenum">
              <a:rPr kumimoji="0" lang="en-US" sz="1200" b="0" i="0" u="none" strike="noStrike" kern="1200" cap="none" spc="0" normalizeH="0" baseline="0" noProof="0" smtClean="0">
                <a:ln>
                  <a:noFill/>
                </a:ln>
                <a:solidFill>
                  <a:srgbClr val="898989"/>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898989"/>
              </a:solidFill>
              <a:effectLst/>
              <a:uLnTx/>
              <a:uFillTx/>
              <a:latin typeface="Calibri" pitchFamily="34" charset="0"/>
              <a:ea typeface="+mn-ea"/>
              <a:cs typeface="+mn-cs"/>
            </a:endParaRPr>
          </a:p>
        </p:txBody>
      </p:sp>
      <p:pic>
        <p:nvPicPr>
          <p:cNvPr id="7" name="Picture 1"/>
          <p:cNvPicPr>
            <a:picLocks noChangeAspect="1" noChangeArrowheads="1"/>
          </p:cNvPicPr>
          <p:nvPr/>
        </p:nvPicPr>
        <p:blipFill>
          <a:blip r:embed="rId3" cstate="print"/>
          <a:srcRect t="24210" r="44781" b="16256"/>
          <a:stretch>
            <a:fillRect/>
          </a:stretch>
        </p:blipFill>
        <p:spPr bwMode="auto">
          <a:xfrm>
            <a:off x="228600" y="1295400"/>
            <a:ext cx="5580112" cy="3760145"/>
          </a:xfrm>
          <a:prstGeom prst="rect">
            <a:avLst/>
          </a:prstGeom>
          <a:ln w="25400" cap="sq" cmpd="sng">
            <a:solidFill>
              <a:srgbClr val="008000"/>
            </a:solidFill>
            <a:prstDash val="solid"/>
            <a:miter lim="800000"/>
          </a:ln>
          <a:effectLst>
            <a:innerShdw blurRad="76200">
              <a:srgbClr val="000000"/>
            </a:innerShdw>
          </a:effectLst>
        </p:spPr>
      </p:pic>
      <p:pic>
        <p:nvPicPr>
          <p:cNvPr id="8" name="Picture 2"/>
          <p:cNvPicPr>
            <a:picLocks noChangeAspect="1" noChangeArrowheads="1"/>
          </p:cNvPicPr>
          <p:nvPr/>
        </p:nvPicPr>
        <p:blipFill>
          <a:blip r:embed="rId4" cstate="print"/>
          <a:srcRect l="18697" t="17870" r="6294" b="5000"/>
          <a:stretch>
            <a:fillRect/>
          </a:stretch>
        </p:blipFill>
        <p:spPr bwMode="auto">
          <a:xfrm>
            <a:off x="1272208" y="1717576"/>
            <a:ext cx="7704856" cy="4951717"/>
          </a:xfrm>
          <a:prstGeom prst="rect">
            <a:avLst/>
          </a:prstGeom>
          <a:ln w="25400" cap="sq" cmpd="sng">
            <a:solidFill>
              <a:srgbClr val="008000"/>
            </a:solidFill>
            <a:prstDash val="solid"/>
            <a:miter lim="800000"/>
          </a:ln>
          <a:effectLst>
            <a:innerShdw blurRad="76200">
              <a:srgbClr val="000000"/>
            </a:innerShdw>
          </a:effectLst>
        </p:spPr>
      </p:pic>
    </p:spTree>
    <p:extLst>
      <p:ext uri="{BB962C8B-B14F-4D97-AF65-F5344CB8AC3E}">
        <p14:creationId xmlns:p14="http://schemas.microsoft.com/office/powerpoint/2010/main" val="2353419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609600" y="381000"/>
            <a:ext cx="7770813" cy="712787"/>
          </a:xfrm>
        </p:spPr>
        <p:txBody>
          <a:bodyPr vert="horz" lIns="91440" tIns="45720" rIns="91440" bIns="45720" rtlCol="0" anchor="ctr" anchorCtr="0">
            <a:noAutofit/>
          </a:bodyPr>
          <a:lstStyle/>
          <a:p>
            <a:r>
              <a:rPr lang="ru-RU" dirty="0"/>
              <a:t>Возможности работы со ссылками</a:t>
            </a:r>
            <a:endParaRPr 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47800"/>
            <a:ext cx="9099164" cy="473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bwMode="auto">
          <a:xfrm>
            <a:off x="4876800" y="5029200"/>
            <a:ext cx="2041795" cy="9906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85000"/>
              </a:lnSpc>
              <a:spcBef>
                <a:spcPct val="35000"/>
              </a:spcBef>
              <a:spcAft>
                <a:spcPct val="0"/>
              </a:spcAft>
              <a:buClr>
                <a:schemeClr val="tx1"/>
              </a:buClr>
              <a:buSzTx/>
              <a:buFontTx/>
              <a:buNone/>
              <a:tabLst/>
            </a:pPr>
            <a:endParaRPr kumimoji="0" lang="en-US" sz="2000" b="0" i="0" u="none" strike="noStrike" cap="none" normalizeH="0" baseline="0" smtClean="0">
              <a:ln>
                <a:noFill/>
              </a:ln>
              <a:solidFill>
                <a:srgbClr val="333333"/>
              </a:solidFill>
              <a:effectLst/>
              <a:latin typeface="Arial Narrow" pitchFamily="34" charset="0"/>
            </a:endParaRPr>
          </a:p>
        </p:txBody>
      </p:sp>
      <p:pic>
        <p:nvPicPr>
          <p:cNvPr id="204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062038"/>
            <a:ext cx="7281258" cy="5567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1686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76089"/>
            <a:ext cx="8382000" cy="5591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09599" y="298132"/>
            <a:ext cx="7010401" cy="1080135"/>
          </a:xfrm>
        </p:spPr>
        <p:txBody>
          <a:bodyPr/>
          <a:lstStyle/>
          <a:p>
            <a:r>
              <a:rPr lang="ru-RU" dirty="0">
                <a:solidFill>
                  <a:schemeClr val="accent1"/>
                </a:solidFill>
                <a:latin typeface="Arial Bold"/>
                <a:cs typeface="Arial Bold"/>
              </a:rPr>
              <a:t>ScienceDirect’s Top 25 – что происходит в каждой научной области прямо сейчас</a:t>
            </a:r>
            <a:endParaRPr lang="en-US" dirty="0">
              <a:solidFill>
                <a:schemeClr val="accent1"/>
              </a:solidFill>
              <a:latin typeface="Arial Bold"/>
              <a:cs typeface="Arial Bold"/>
            </a:endParaRPr>
          </a:p>
        </p:txBody>
      </p:sp>
      <p:sp>
        <p:nvSpPr>
          <p:cNvPr id="6" name="Slide Number Placeholder 3"/>
          <p:cNvSpPr txBox="1">
            <a:spLocks/>
          </p:cNvSpPr>
          <p:nvPr/>
        </p:nvSpPr>
        <p:spPr>
          <a:xfrm>
            <a:off x="6553200" y="6096000"/>
            <a:ext cx="2133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rtl="0" fontAlgn="base">
              <a:spcBef>
                <a:spcPct val="0"/>
              </a:spcBef>
              <a:spcAft>
                <a:spcPct val="0"/>
              </a:spcAft>
              <a:defRPr sz="1200" kern="1200">
                <a:solidFill>
                  <a:srgbClr val="898989"/>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C5C99C1-96E4-4976-B473-28DDBE1C5CF1}" type="slidenum">
              <a:rPr kumimoji="0" lang="en-US" sz="1200" b="0" i="0" u="none" strike="noStrike" kern="1200" cap="none" spc="0" normalizeH="0" baseline="0" noProof="0" smtClean="0">
                <a:ln>
                  <a:noFill/>
                </a:ln>
                <a:solidFill>
                  <a:srgbClr val="898989"/>
                </a:solidFill>
                <a:effectLst/>
                <a:uLnTx/>
                <a:uFillTx/>
                <a:latin typeface="Calibri"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898989"/>
              </a:solidFill>
              <a:effectLst/>
              <a:uLnTx/>
              <a:uFillTx/>
              <a:latin typeface="Calibri" pitchFamily="34" charset="0"/>
              <a:ea typeface="+mn-ea"/>
              <a:cs typeface="+mn-cs"/>
            </a:endParaRPr>
          </a:p>
        </p:txBody>
      </p:sp>
    </p:spTree>
    <p:extLst>
      <p:ext uri="{BB962C8B-B14F-4D97-AF65-F5344CB8AC3E}">
        <p14:creationId xmlns:p14="http://schemas.microsoft.com/office/powerpoint/2010/main" val="277735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0350" y="1173163"/>
            <a:ext cx="8366125" cy="498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itle 1"/>
          <p:cNvSpPr>
            <a:spLocks noGrp="1"/>
          </p:cNvSpPr>
          <p:nvPr>
            <p:ph type="title"/>
          </p:nvPr>
        </p:nvSpPr>
        <p:spPr>
          <a:xfrm>
            <a:off x="641444" y="304800"/>
            <a:ext cx="8426355" cy="685800"/>
          </a:xfrm>
        </p:spPr>
        <p:txBody>
          <a:bodyPr/>
          <a:lstStyle/>
          <a:p>
            <a:r>
              <a:rPr lang="ru-RU" altLang="en-US" sz="2400" dirty="0" smtClean="0"/>
              <a:t>Подбор журнала для публикации</a:t>
            </a:r>
            <a:endParaRPr lang="en-US" altLang="en-US" sz="2400" dirty="0" smtClean="0"/>
          </a:p>
        </p:txBody>
      </p:sp>
      <p:sp>
        <p:nvSpPr>
          <p:cNvPr id="2" name="Rounded Rectangle 1"/>
          <p:cNvSpPr/>
          <p:nvPr/>
        </p:nvSpPr>
        <p:spPr>
          <a:xfrm>
            <a:off x="498143" y="5465928"/>
            <a:ext cx="7854287" cy="723331"/>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en-US" sz="3600" b="1" dirty="0"/>
              <a:t>journalfinder.elsevier.com</a:t>
            </a:r>
            <a:endParaRPr lang="en-US" sz="3600" b="1" dirty="0"/>
          </a:p>
        </p:txBody>
      </p:sp>
    </p:spTree>
    <p:extLst>
      <p:ext uri="{BB962C8B-B14F-4D97-AF65-F5344CB8AC3E}">
        <p14:creationId xmlns:p14="http://schemas.microsoft.com/office/powerpoint/2010/main" val="13961268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ru-RU" altLang="en-US" dirty="0" smtClean="0"/>
              <a:t>Пример автоматического подбора журнала</a:t>
            </a:r>
            <a:endParaRPr lang="en-US" altLang="en-US" dirty="0" smtClean="0"/>
          </a:p>
        </p:txBody>
      </p:sp>
      <p:pic>
        <p:nvPicPr>
          <p:cNvPr id="23555"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15925" y="1092200"/>
            <a:ext cx="8728075" cy="545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71"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963613"/>
            <a:ext cx="9144000"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9209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blinds(horizontal)">
                                      <p:cBhvr>
                                        <p:cTn id="7" dur="500"/>
                                        <p:tgtEl>
                                          <p:spTgt spid="109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8"/>
          <p:cNvSpPr>
            <a:spLocks noGrp="1"/>
          </p:cNvSpPr>
          <p:nvPr>
            <p:ph type="title"/>
          </p:nvPr>
        </p:nvSpPr>
        <p:spPr>
          <a:xfrm>
            <a:off x="457200" y="517525"/>
            <a:ext cx="8229600" cy="777875"/>
          </a:xfrm>
        </p:spPr>
        <p:txBody>
          <a:bodyPr>
            <a:normAutofit fontScale="90000"/>
          </a:bodyPr>
          <a:lstStyle/>
          <a:p>
            <a:r>
              <a:rPr lang="ru-RU" altLang="en-US" dirty="0" smtClean="0">
                <a:ea typeface="SimSun" pitchFamily="2" charset="-122"/>
              </a:rPr>
              <a:t>Открытый портал </a:t>
            </a:r>
            <a:r>
              <a:rPr lang="en-GB" altLang="en-US" dirty="0" smtClean="0">
                <a:ea typeface="SimSun" pitchFamily="2" charset="-122"/>
              </a:rPr>
              <a:t>Elsevier </a:t>
            </a:r>
            <a:r>
              <a:rPr lang="ru-RU" altLang="en-US" dirty="0" smtClean="0">
                <a:ea typeface="SimSun" pitchFamily="2" charset="-122"/>
              </a:rPr>
              <a:t>по обучению исследователей написанию статей – </a:t>
            </a:r>
            <a:r>
              <a:rPr lang="en-GB" altLang="zh-CN" u="sng" dirty="0" smtClean="0">
                <a:solidFill>
                  <a:srgbClr val="0070C0"/>
                </a:solidFill>
                <a:latin typeface="Arial" charset="0"/>
                <a:ea typeface="SimSun" pitchFamily="2" charset="-122"/>
              </a:rPr>
              <a:t>publishingcampus.elsevier.com/</a:t>
            </a:r>
            <a:endParaRPr lang="en-GB" altLang="en-US" dirty="0" smtClean="0">
              <a:ea typeface="SimSun" pitchFamily="2" charset="-122"/>
            </a:endParaRPr>
          </a:p>
        </p:txBody>
      </p:sp>
      <p:pic>
        <p:nvPicPr>
          <p:cNvPr id="7885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4800" y="1557338"/>
            <a:ext cx="8564137" cy="5104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2881143"/>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smtClean="0"/>
              <a:t>Scopus</a:t>
            </a:r>
            <a:endParaRPr lang="en-US" dirty="0"/>
          </a:p>
        </p:txBody>
      </p:sp>
    </p:spTree>
    <p:extLst>
      <p:ext uri="{BB962C8B-B14F-4D97-AF65-F5344CB8AC3E}">
        <p14:creationId xmlns:p14="http://schemas.microsoft.com/office/powerpoint/2010/main" val="3874820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Как искать научную литературу?</a:t>
            </a:r>
            <a:endParaRPr lang="en-US" dirty="0"/>
          </a:p>
        </p:txBody>
      </p:sp>
      <p:sp>
        <p:nvSpPr>
          <p:cNvPr id="3" name="Content Placeholder 2"/>
          <p:cNvSpPr>
            <a:spLocks noGrp="1"/>
          </p:cNvSpPr>
          <p:nvPr>
            <p:ph type="body" sz="quarter" idx="18"/>
          </p:nvPr>
        </p:nvSpPr>
        <p:spPr/>
        <p:txBody>
          <a:bodyPr>
            <a:normAutofit/>
          </a:bodyPr>
          <a:lstStyle/>
          <a:p>
            <a:pPr marL="0" indent="0">
              <a:buNone/>
            </a:pPr>
            <a:r>
              <a:rPr lang="ru-RU" sz="2400" dirty="0" smtClean="0"/>
              <a:t>Каким требованиям должен отвечать результат поиска научной литературы:</a:t>
            </a:r>
          </a:p>
          <a:p>
            <a:pPr marL="342900" indent="-342900">
              <a:buFont typeface="Arial" panose="020B0604020202020204" pitchFamily="34" charset="0"/>
              <a:buChar char="•"/>
            </a:pPr>
            <a:r>
              <a:rPr lang="ru-RU" sz="2400" dirty="0" smtClean="0"/>
              <a:t>Актуальность</a:t>
            </a:r>
          </a:p>
          <a:p>
            <a:pPr marL="342900" indent="-342900">
              <a:buFont typeface="Arial" panose="020B0604020202020204" pitchFamily="34" charset="0"/>
              <a:buChar char="•"/>
            </a:pPr>
            <a:r>
              <a:rPr lang="ru-RU" sz="2400" dirty="0" smtClean="0"/>
              <a:t>Достоверность:</a:t>
            </a:r>
          </a:p>
          <a:p>
            <a:pPr lvl="1"/>
            <a:r>
              <a:rPr lang="ru-RU" sz="2400" dirty="0" smtClean="0"/>
              <a:t>только литература, прошедшая научное рецензирование</a:t>
            </a:r>
          </a:p>
          <a:p>
            <a:pPr lvl="1"/>
            <a:r>
              <a:rPr lang="ru-RU" sz="2400" dirty="0" smtClean="0"/>
              <a:t>Только итоговые версии статей и монографий</a:t>
            </a:r>
          </a:p>
          <a:p>
            <a:pPr marL="342900" indent="-342900">
              <a:buFont typeface="Arial" panose="020B0604020202020204" pitchFamily="34" charset="0"/>
              <a:buChar char="•"/>
            </a:pPr>
            <a:r>
              <a:rPr lang="ru-RU" sz="2400" dirty="0" smtClean="0"/>
              <a:t>Охват</a:t>
            </a:r>
          </a:p>
          <a:p>
            <a:pPr marL="342900" indent="-342900">
              <a:buFont typeface="Arial" panose="020B0604020202020204" pitchFamily="34" charset="0"/>
              <a:buChar char="•"/>
            </a:pPr>
            <a:r>
              <a:rPr lang="ru-RU" sz="2400" dirty="0" smtClean="0"/>
              <a:t>Тематическое соотвествие запросу</a:t>
            </a:r>
          </a:p>
          <a:p>
            <a:pPr marL="342900" indent="-342900">
              <a:buFont typeface="Arial" panose="020B0604020202020204" pitchFamily="34" charset="0"/>
              <a:buChar char="•"/>
            </a:pPr>
            <a:r>
              <a:rPr lang="ru-RU" sz="2400" dirty="0" smtClean="0"/>
              <a:t>Временные затраты</a:t>
            </a:r>
            <a:endParaRPr lang="en-US" sz="2400" dirty="0"/>
          </a:p>
        </p:txBody>
      </p:sp>
    </p:spTree>
    <p:extLst>
      <p:ext uri="{BB962C8B-B14F-4D97-AF65-F5344CB8AC3E}">
        <p14:creationId xmlns:p14="http://schemas.microsoft.com/office/powerpoint/2010/main" val="3961383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2807" y="381000"/>
            <a:ext cx="4561193" cy="285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0050" name="Text Box 2"/>
          <p:cNvSpPr txBox="1">
            <a:spLocks noChangeArrowheads="1"/>
          </p:cNvSpPr>
          <p:nvPr/>
        </p:nvSpPr>
        <p:spPr bwMode="auto">
          <a:xfrm>
            <a:off x="457200" y="1371600"/>
            <a:ext cx="44005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ru-RU" altLang="en-US" sz="2200" dirty="0" smtClean="0">
                <a:solidFill>
                  <a:srgbClr val="036635"/>
                </a:solidFill>
              </a:rPr>
              <a:t>крупнейшая </a:t>
            </a:r>
            <a:r>
              <a:rPr lang="ru-RU" altLang="en-US" sz="2200" dirty="0">
                <a:solidFill>
                  <a:srgbClr val="036635"/>
                </a:solidFill>
              </a:rPr>
              <a:t>в мире </a:t>
            </a:r>
            <a:r>
              <a:rPr lang="ru-RU" altLang="en-US" sz="2200" dirty="0" smtClean="0">
                <a:solidFill>
                  <a:srgbClr val="036635"/>
                </a:solidFill>
              </a:rPr>
              <a:t>реферативная и </a:t>
            </a:r>
            <a:r>
              <a:rPr lang="ru-RU" altLang="en-US" sz="2200" dirty="0">
                <a:solidFill>
                  <a:srgbClr val="036635"/>
                </a:solidFill>
              </a:rPr>
              <a:t>аналитическая база научных публикаций и </a:t>
            </a:r>
            <a:r>
              <a:rPr lang="ru-RU" altLang="en-US" sz="2200" dirty="0" smtClean="0">
                <a:solidFill>
                  <a:srgbClr val="036635"/>
                </a:solidFill>
              </a:rPr>
              <a:t>цитирований </a:t>
            </a:r>
            <a:endParaRPr lang="ru-RU" altLang="en-US" sz="2200" dirty="0">
              <a:solidFill>
                <a:srgbClr val="036635"/>
              </a:solidFill>
            </a:endParaRPr>
          </a:p>
        </p:txBody>
      </p:sp>
      <p:sp>
        <p:nvSpPr>
          <p:cNvPr id="130051" name="Rectangle 3"/>
          <p:cNvSpPr>
            <a:spLocks noChangeArrowheads="1"/>
          </p:cNvSpPr>
          <p:nvPr/>
        </p:nvSpPr>
        <p:spPr bwMode="auto">
          <a:xfrm>
            <a:off x="460375" y="2819400"/>
            <a:ext cx="837882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r>
              <a:rPr lang="en-GB" altLang="en-US" b="1" dirty="0" smtClean="0">
                <a:solidFill>
                  <a:srgbClr val="2201AF"/>
                </a:solidFill>
              </a:rPr>
              <a:t>2</a:t>
            </a:r>
            <a:r>
              <a:rPr lang="ru-RU" altLang="en-US" b="1" dirty="0" smtClean="0">
                <a:solidFill>
                  <a:srgbClr val="2201AF"/>
                </a:solidFill>
              </a:rPr>
              <a:t>2</a:t>
            </a:r>
            <a:r>
              <a:rPr lang="en-GB" altLang="en-US" b="1" dirty="0" smtClean="0">
                <a:solidFill>
                  <a:srgbClr val="2201AF"/>
                </a:solidFill>
              </a:rPr>
              <a:t> </a:t>
            </a:r>
            <a:r>
              <a:rPr lang="ru-RU" altLang="en-US" b="1" dirty="0" smtClean="0">
                <a:solidFill>
                  <a:srgbClr val="2201AF"/>
                </a:solidFill>
              </a:rPr>
              <a:t>245</a:t>
            </a:r>
            <a:r>
              <a:rPr lang="en-GB" altLang="en-US" dirty="0" smtClean="0"/>
              <a:t> </a:t>
            </a:r>
            <a:r>
              <a:rPr lang="ru-RU" altLang="en-US" dirty="0"/>
              <a:t>академических журналов </a:t>
            </a:r>
            <a:endParaRPr lang="ru-RU" altLang="en-US" dirty="0" smtClean="0"/>
          </a:p>
          <a:p>
            <a:pPr eaLnBrk="1" hangingPunct="1"/>
            <a:r>
              <a:rPr lang="ru-RU" altLang="en-US" dirty="0" smtClean="0"/>
              <a:t>от </a:t>
            </a:r>
            <a:r>
              <a:rPr lang="ru-RU" altLang="en-US" b="1" dirty="0">
                <a:solidFill>
                  <a:srgbClr val="2201AF"/>
                </a:solidFill>
              </a:rPr>
              <a:t>5</a:t>
            </a:r>
            <a:r>
              <a:rPr lang="en-GB" altLang="en-US" b="1" dirty="0">
                <a:solidFill>
                  <a:srgbClr val="2201AF"/>
                </a:solidFill>
              </a:rPr>
              <a:t> 000</a:t>
            </a:r>
            <a:r>
              <a:rPr lang="en-GB" altLang="en-US" dirty="0"/>
              <a:t> </a:t>
            </a:r>
            <a:r>
              <a:rPr lang="ru-RU" altLang="en-US" dirty="0"/>
              <a:t>различных издательств включая </a:t>
            </a:r>
            <a:r>
              <a:rPr lang="ru-RU" altLang="en-US" b="1" dirty="0" smtClean="0">
                <a:solidFill>
                  <a:srgbClr val="2201AF"/>
                </a:solidFill>
              </a:rPr>
              <a:t>340 </a:t>
            </a:r>
            <a:r>
              <a:rPr lang="ru-RU" altLang="en-US" dirty="0"/>
              <a:t>российских изданий</a:t>
            </a:r>
          </a:p>
          <a:p>
            <a:pPr eaLnBrk="1" hangingPunct="1"/>
            <a:endParaRPr lang="ru-RU" altLang="en-US" dirty="0"/>
          </a:p>
          <a:p>
            <a:pPr eaLnBrk="1" hangingPunct="1"/>
            <a:r>
              <a:rPr lang="en-GB" altLang="en-US" b="1" dirty="0">
                <a:solidFill>
                  <a:srgbClr val="2201AF"/>
                </a:solidFill>
              </a:rPr>
              <a:t>5</a:t>
            </a:r>
            <a:r>
              <a:rPr lang="ru-RU" altLang="en-US" b="1" dirty="0">
                <a:solidFill>
                  <a:srgbClr val="2201AF"/>
                </a:solidFill>
              </a:rPr>
              <a:t>8.3</a:t>
            </a:r>
            <a:r>
              <a:rPr lang="en-GB" altLang="en-US" b="1" dirty="0">
                <a:solidFill>
                  <a:srgbClr val="2201AF"/>
                </a:solidFill>
              </a:rPr>
              <a:t> </a:t>
            </a:r>
            <a:r>
              <a:rPr lang="ru-RU" altLang="en-US" dirty="0"/>
              <a:t>миллионов рефератов</a:t>
            </a:r>
            <a:r>
              <a:rPr lang="en-GB" altLang="en-US" dirty="0"/>
              <a:t> </a:t>
            </a:r>
            <a:endParaRPr lang="ru-RU" altLang="en-US" dirty="0" smtClean="0"/>
          </a:p>
          <a:p>
            <a:pPr eaLnBrk="1" hangingPunct="1"/>
            <a:r>
              <a:rPr lang="ru-RU" altLang="en-US" dirty="0" smtClean="0"/>
              <a:t>Более </a:t>
            </a:r>
            <a:r>
              <a:rPr lang="ru-RU" altLang="en-US" b="1" dirty="0">
                <a:solidFill>
                  <a:srgbClr val="2201AF"/>
                </a:solidFill>
              </a:rPr>
              <a:t>120</a:t>
            </a:r>
            <a:r>
              <a:rPr lang="ru-RU" altLang="en-US" dirty="0" smtClean="0"/>
              <a:t> тысяч книг (в рамках программы расширения книжного контента)</a:t>
            </a:r>
            <a:endParaRPr lang="ru-RU" altLang="en-US" dirty="0"/>
          </a:p>
          <a:p>
            <a:pPr eaLnBrk="1" hangingPunct="1"/>
            <a:r>
              <a:rPr lang="ru-RU" altLang="en-US" dirty="0" smtClean="0"/>
              <a:t>Более </a:t>
            </a:r>
            <a:r>
              <a:rPr lang="ru-RU" altLang="en-US" b="1" dirty="0">
                <a:solidFill>
                  <a:srgbClr val="2201AF"/>
                </a:solidFill>
              </a:rPr>
              <a:t>100 </a:t>
            </a:r>
            <a:r>
              <a:rPr lang="ru-RU" altLang="en-US" dirty="0" smtClean="0"/>
              <a:t>стран мира</a:t>
            </a:r>
          </a:p>
          <a:p>
            <a:pPr eaLnBrk="1" hangingPunct="1"/>
            <a:endParaRPr lang="ru-RU" altLang="en-US" dirty="0"/>
          </a:p>
          <a:p>
            <a:pPr eaLnBrk="1" hangingPunct="1"/>
            <a:r>
              <a:rPr lang="en-GB" altLang="en-US" b="1" dirty="0">
                <a:solidFill>
                  <a:srgbClr val="2201AF"/>
                </a:solidFill>
              </a:rPr>
              <a:t>5</a:t>
            </a:r>
            <a:r>
              <a:rPr lang="ru-RU" altLang="en-US" b="1" dirty="0">
                <a:solidFill>
                  <a:srgbClr val="2201AF"/>
                </a:solidFill>
              </a:rPr>
              <a:t>,</a:t>
            </a:r>
            <a:r>
              <a:rPr lang="en-GB" altLang="en-US" b="1" dirty="0">
                <a:solidFill>
                  <a:srgbClr val="2201AF"/>
                </a:solidFill>
              </a:rPr>
              <a:t>5</a:t>
            </a:r>
            <a:r>
              <a:rPr lang="ru-RU" altLang="en-US" b="1" dirty="0">
                <a:solidFill>
                  <a:srgbClr val="2201AF"/>
                </a:solidFill>
              </a:rPr>
              <a:t> </a:t>
            </a:r>
            <a:r>
              <a:rPr lang="ru-RU" altLang="en-US" dirty="0"/>
              <a:t>млн. материалов научных конференций</a:t>
            </a:r>
          </a:p>
          <a:p>
            <a:pPr eaLnBrk="1" hangingPunct="1"/>
            <a:r>
              <a:rPr lang="en-GB" altLang="en-US" b="1" dirty="0" smtClean="0">
                <a:solidFill>
                  <a:srgbClr val="2201AF"/>
                </a:solidFill>
              </a:rPr>
              <a:t>390</a:t>
            </a:r>
            <a:r>
              <a:rPr lang="en-GB" altLang="en-US" dirty="0" smtClean="0"/>
              <a:t> </a:t>
            </a:r>
            <a:r>
              <a:rPr lang="ru-RU" altLang="en-US" dirty="0"/>
              <a:t>отраслевых изданий</a:t>
            </a:r>
          </a:p>
          <a:p>
            <a:pPr eaLnBrk="1" hangingPunct="1"/>
            <a:r>
              <a:rPr lang="ru-RU" altLang="en-US" b="1" dirty="0">
                <a:solidFill>
                  <a:srgbClr val="2201AF"/>
                </a:solidFill>
              </a:rPr>
              <a:t>2</a:t>
            </a:r>
            <a:r>
              <a:rPr lang="en-GB" altLang="en-US" b="1" dirty="0">
                <a:solidFill>
                  <a:srgbClr val="2201AF"/>
                </a:solidFill>
              </a:rPr>
              <a:t>5,2 </a:t>
            </a:r>
            <a:r>
              <a:rPr lang="ru-RU" altLang="en-US" dirty="0"/>
              <a:t>миллиона патентных записей</a:t>
            </a:r>
          </a:p>
        </p:txBody>
      </p:sp>
      <p:sp>
        <p:nvSpPr>
          <p:cNvPr id="2" name="AutoShape 2" descr="data:image/jpeg;base64,/9j/4AAQSkZJRgABAQAAAQABAAD/2wCEAAkGBxQSEhUUExQWFBQWGRsbFhgXFR8YGBkaGh4YGBwZHxgdHSggGB0lHR0cITMhKikrLjIuHB8zODUtNygtLysBCgoKDg0OGxAQGywkICQvLCw0MjQsLCw0LC8sLCwsLCwsLCwsLCwsLCwsLCwsLCwsLCwsLCwsLCwsLCwsLCwsLP/AABEIAFQBFQMBEQACEQEDEQH/xAAcAAACAgMBAQAAAAAAAAAAAAAABwUGAQQIAwL/xABDEAACAQMABwUEBggFBAMAAAABAgMABBEFBgcSITFRE0FhcYEikaGxMkJScpKyIzQ1YnOCosEUM0PR4URTY/AVJCX/xAAaAQEAAwEBAQAAAAAAAAAAAAAAAwQFAgEG/8QALBEAAgIBAwMCBgMBAQEAAAAAAAECAxEEEjEhMkEFMxMiUWFxgRRCUpGxFf/aAAwDAQACEQMRAD8Ab2sGnIrOIyzHA5KB9Jm+yB1rqMXJ4RHbbGuO6QnNP7Qru5JCN/h4+5Yz7Xq/MnyxVuNMV9zHt1tk+OiKpLKzHLMWPUkk+81LjBUbb5Pez0jLEcxSyR/dcr8jXjinydRslHteC86qbS5kdY7siSMkDtMYdM95xwYde+oZ0LGYl6jXSTxPqhwCqhrmaAKAKAKAKAKAKAKAKAKAKAKAKAKAKAKAKAKAKAKAKAKAKAKAKAKAKAKAKAQu0jTZubxxn9HCTGg7sg4Y+pHwFXqY7YmFrLd9jXhdCq1IVC6aM2aXkqB23IsjIVyd71AHCoXfFF2GhsksvoaWltQr6AZ7Iyr1i9v+ke18K6jbFnFmjth4z+DS0DqzcXUyxrG6jI33ZCFQd5JI547uZr2U1FZOKtPOyWMHREaAAAcgMD0qgfQo+qAKAwTQADQGaAKAKAwTQADQGaAKAKAKAKAwTQADQGaAKAKAKAKAKAKAKAKAKAxvDrQGaAKA5ivc9o+ee+2fPJzWkuD5mfc8n3oq5EU0UjLvKjqxXqFIJFeSWVg9rltkm/DOidEacgul3oJVfqAfaXwK81NUJRceT6Gu2E1mLJGuSQKAKA8rm4WNWd2CooyzE4AA7yaJZPG0llij1q2myyMUtP0UY/1CPbbxGfoD41bhQl3GTfr5N4r4KJdXskpzJI7nqzE/M1MklwUJTlLlmbXSEsRzHK6H91yPkaNJ8nsZyjwy/ak7RJu2SG6PaI7BQ5GHUk4GSOBXNQWUrGUX9NrZblGfkblVTWFrrptK7NjDZ7rMODSniAeijkT4nh51Yrpz1kZup1217YC00hpiec5lmkfzY493IVZUUuEZs7Zz7ma9tdyRnMbsh6qxX5V60nycxk48PBd9V9pU8LBLn9NF3t/qL45+sPA8fGoJ0J8F2nXSi8T6ob9hepNGskbB0YZUj/3n4VVaaeGa8ZKSyiM1z0w1pZyzJxcABM8t5iFB9M59K6rjulgj1Fvw63JCIfT90X7Q3Eu/nOe0I+GcY8Ku7I8YMJ32N53Mtl5tOuGtY40ws+CJZcdDgFRyBI4k9eVRKhbs+C3LXz2JLnyyk3d9JKd6SR3J72Yn51MklwUZTlLueTY0bpq4tyDFM6Y7gx3fwngaOKfJ1C2cO1jZ1C19F2RBcbqT/VI4LJjoO5sd3f3dKqW1beq4NbS6v4nyy5/9L3UJeEntF1qnkupIUkaOKJt0BCVLEfSLEc+OfDGKuVVrbkxdXqJuxxTwkbWzDWmYXSW8sjSRy5A3ySVYAsCCeODjGPEV5dWtuUd6LUT37JPKY4qqGuamlr0QQyyniI0ZvwgmvUsvBzOW2Ll9DnzSGsl1NIZHnkBJyArlVXwABwKvqEUsYPn56iyTy2xtbL9YZLuB1mO88RA3u9lIyCfHmKq3QUX0NbR3OyHzcoldcdZ47CHfYb0jcI06nqeijvNcVwc2S6i9VRy+RLaZ1tu7okyTMB9hCUUeGAePrmrka4xMWzU2T5ZDLIQcgkHrnj767ICd0PrleWxG5MzKPqSEup8OJyPQiuJVRkWK9VbDhjo1Q1jS/g7RRusDuyLnO63ge8HmKpzg4vBtUXK2O5Co2latvbXLSqpMMzFg3crHiynoc8R4HwNWqZ7lgydZQ4T3LhlOqUpn3FIVIZSVYciDgj1FOT1Np5RZdFa/X0GMS9ov2ZRvD38G+NRypiyzDWWx85GLqttHguSI5h2Ep4DJyjHoG7j4Gq86XHqjRo1sLOkujLvUJdFNte1iJcWiHCqA0uO9jxVfIDj5kdKtUQ/szK197z8NfsWlWTML5q7synnQSTOIFbiqlcvjqR9Xy51Xnek8Iv06CU1mTwe+ldlM6DMEqS/ut7Deh5fKkdQvJ1Z6fJdYvJ46o7P7o3Mb3EfZRRsHOWUlipyFAUnmRxPSll0dvQ80+jnvTmsJFv2q6wm2txDGcST5GRzVB9I+Gc499RUw3PLLetu2Q2rliTq4YhbtU9Qp71e1JEUPczDJbHPdXp41FO1R6FyjRytW59ESumtlc0aF4JBMQMlCu6x8uOCfCuY3pvqS2enySzF5F6wwcHgRzBqczi/7JdYjFP8A4Vz+jlzuZ+rJjP8AUBjzx1qC+GVuNDQX4lsfDLptW/Z0n3k/MKho7y5rvZf6EXV0wzc0ToyW5lWKFd527u4DvJPcB1ryUlFZZ3XXKyW2IwodkbbntXID9AmVz55zVf8AkfY0V6d06y6lH1k1emspezmHPijj6LjqD16ip4TUllFG6mVUsSI2CZkZXUlWUgqRzBHEGun1Ik2nlHRWqulxd2sU/ew9odGU7rD3g+mKz5x2ywfRU2fEgpCK1y/X7r+M/wAzV2vtRh6r3pfk2dn37Rtvvn8rV5b2M90nvROgqon0BDa5/qF1/Bk/Ka6h3Iiv9uX4ZzpWgfODV2J/RufNPk1VtR4NX07iRW9q960mkHQnhEqKB5qHJ/q+FSULEclfXzbtx9CtaH0ebieOFSAZGCgnkM99SSltWSrXBzkoryMufZGm77Fy2/8AvIN0nyByPjVZah/Q036dHHSRS9L6j3tu2DC0i9zRAuD6DiPUVNG2L8lKzSWwfGfwMzZhq7Ja27mYFXlYNud6qBgZ6HmcVXumpPoaejpdcPm5Zb7q1SVCkih0bgVYZB9KhTwW3FNYYv8ATWymFyWtpDEfsN7a+h+kPeasR1D8mfZ6fB9jwUrSmz6+g49l2q/aibe/p4N8KmV0WU56K2PjJWZIypIYFSOYIwR6VIVWmujPih4O3ZXrC1zbtHIcyQEDJ5sh+iT1IwR7utU7obXlG3ornZDD5Qo9Ybsy3U8h+tI3uyQPhirUFiKRk3S3WN/clNnmjFuL+JWGVTMjDrucQPLexXNssRJNHXvtWfHUf9UTfCgCgEXtWui+kHHdGiIPdvH4sau0LETD10s2lY0ba9rNFH/3HRPxMF/vUknhZK1cd0kvqdLWtusaKiDCqAFHQDhWc3k+kSSWEetD0RW1PRohv2KjAlRZMDqSyt8Vz61dpeYmHroKNvTz1KxYXBjljcHBR1YHyINSNZWCrB7ZJjq2ovvaMc9WjPvYVUp7za1rzQ/0I2rhhjc2L6OUQyz49pn3AegUAn4n4VV1D64Nf0+GIOQyKrmiVLaho0TWEjY9uLDqemCN7+nPwqWmWJFXWQ3VP7CIq6YI4Ni9yTbzIeSSZH8wGflVTULqbHp0swa+4uNcv1+6/jP8zVivtRnar3pfk2dn37Rtvvn8rV5b2M90nvROgqon0BDa5/qF1/Bk/Ka6h3Iiv9uX4ZzpWgfODV2J/RufNPk1VtR4NX03iRG7XtBMk4ulBMcgAc/ZdRgZ6ZAHurqifTaR6+lqW9cMX0blSCpIIOQRwIPWpzPTaeUX3QO1G4iAW4UTqPrfRk9Tyb3DzqCVCfBfq1849J9Riava5Wt57Mcm7Jj/AC3G63p3N6Gq8q5R5NCrU12dE+pYa4LAUAUAUBSNquiYXs3mZQJY8br8ickDdPUGpqZNSwUtbXF1uT5QkquGIMPYux/xMw7jFx/EKg1HCNH07uZR9LQlJ5VPNZHB9GNTReUijYsTa+5Ytl16ItIR73ASBkHmeI+Ix61HcswLGhmo2rPnoPeqRuhQBQCF2nQldIzZ+sFYeRUVepfyGFrVi5kFoS5EVzBIeSSxsfJWVj8q7ksxaIKpbZxf3OllbIyOIPKs4+kM0Ak9r92Hvgo/04lVvvEs/wAmFXKF8pi+oSTt/CKVBHvMqjmSB7zipn0KUVl4HbtOTd0Ww6GIe4gVTp7za1vsf8EfVwxBxbGbwNayxfWSTex4MB/cGqmoXzZNn0+Wa2vuMKoC+VvaJeiLR9wTzddweJc7vyJPpUlSzNFfVT21NnP9Xj58bexSM9jcN3F1A9B/zVXUco1/Tl8j/Ivdcv1+6/jP8zU9fajP1XvS/Js7Pv2jbffP5Wpb2M90nvROgqoH0BDa5/qF1/Bk/Ka6h3Iiv9uX4ZzpWgfODV2J/RufNPk1VtR4NX03iQyrm3WRSjqGRhhlIyCPKqyeDSaTWGLnWDZUjZa0fcP/AG5CSvkG4keuasR1D/sZ1vp6fWDwLzTWrV1af58TKv2h7SH+YcKsRnGXBn2UWV9yItWIIIOCORHAiuiFdBx7PNdBNAyXLjtIsDfPN1OcE9SMYPpVS2vD6GzpNVujib6ooun9fLueZmjmeKME9mqHd9nuJI4knxqaNMUupRt1lkpfK8I2tEbTLyLhIVnX98brfiXHxBryVEXwdV6+yPd1LPHtchx7VvIG8GUj31H/AB39S1/9GH0ZTdctdpb/AAm72UKnO4Dkse4se/HSpq6lAp6nVSt6cIqtSFQbexnRJSKW4YY7QhU8VXJJ8iTj+U1V1EsvBr+n1tRc35K1tW0KYLvtgP0c/EHu3xwYfI+tSUSzHBW11TjZu8MpcblSCCQQQQRzBHEGpiknh5Q2dXNqURQLdhlkHAuq7yt4kDiD5A1VnQ8/Ka1Wvi1ifJsaV2rW6DEEbyt1Ybi/H2vhXkaJPk6n6hBdqyaurG04zTrFcRqgkYKrITwY8ACD3E8M+Nezowso4p1+6W2S5PjbJoMsI7tRndHZyfdySp95I9RXunl/U89QqylNCpqyZQy9S9pKwxLDdhiE4JIoyd3uDDmcdRn+9V7KMvMTT0+uUY7bP+kzpnalbIh/w4eWQj2cqVQHxzxPkBXEaJPkms19aXy9WKG8unldpJDvO5JYnvJq2lhYRkSk5PLLLs20Gbm8RiP0cJDue7I+ivq3wBqO6W2JZ0dW+zPhDJ2rfs6T7yfmFVqO80dd7L/Qi6umGTGq2sEljOJU4g8HTuZenge8H/muZwUlgmoudUtyGtDtQsSm8xkVvsdmSc+Y9n41V+BI1Vr6msi7151xa/cKoKQJxVTzJ+03+1WK69hn6nVO54XBVgKkKh0DqDoY2tlGjDEjZd/Bm449BgehqjbLdLJ9Bpa/h1pPkUe0exMOkJ8jg5EinqGGT/VvD0q1U8wRk6yO25kHou+aCaOZPpRsGHp3evKu5LKwQVzcJKS8Dy0Pr7ZToGMywtj2kkO6QfAngw8RVKVUk+Dcr1dU1nOPyVbaJr3DJA1tbN2hfhI4HsheZAP1ieWeWM1LVU08sq6vVxcXCArKsmUOPY1YlLaSUj/Mf2fJRj55qpe/mwbPp8MVt/UretG0e6M7rbOIokYqPYVi2OG8d4HGegqSFMcdStfrrN7UOiRI6ubVSMLeJn/yRj8yf7e6uZ6f/JJT6h4sX7LPe6+6OMTb0okBB9js2JbwwV4etRqqeSzLV045yIuVgWJAwCTgdB3CrqMNtN9CW1d0LNc7/Y59jd3seO9j5GuJyUeSamqc87SZ1x1EntpGeJDLASSpQZZB9ll58Otc12prryTajRzg8xWUU2pSkFAFAXXVDZ/NcsHmUwwczng7+Cju8zUNlyXBd0+jlN5l0Q6rW2WNFRFCooAUDkAKpt5NqKUVhGlp/Q0d5C0Mo4HkRzVu5h4iuoycXlHFtUbI7ZCM1m1SuLJj2i70fdKoypHj9k+B+NXYWKRh3aadXPH1ICuyuFeguOoWqE1zPHKylIEZWLMMb26QwVeueHHpUNtiSx5Lml00pyUnwO26tlkRkdQyMCGU8iDzFUk8G20msMSmuOoM1qzPCplt+YI4sngw7wOvvxVyu1S6PkxdRo5VvMeqKZUxSCgJnV3Vi4vWAiT2c+1I3BF9e8+AridijyT06edr6IemrGgI7KERR8Tzdzzdup/sKpTm5PLNymmNUdqIbav+zpPvJ+YV3T3kGu9l/oRdXTDN7/4mbsBcBCYclSw4gEYzn7PPnXm5ZwSfClt346GjXpGfSKSQACSeAA4knoB30CWeBnbPdQWDrc3a4C8Y4jzJ7mYd2OYFVrbvETU0mjae+f8AwalVjUKtr5qmL+IFSFnj/wAtjyI70Pgevcakrs2MranTq6P3QkNKaLltn3Jo2jbxHA+IPIjyq7GSl1RhzrlB4kjTr04CgLPqnqXPesp3THB9aRhjI/dH1j8KjnaolqjSzteeEPXR9kkEaRRjdRAFUeA+Z781SbbeWbkYqKUUKLXnUGaKV5rdTJCxLFV4uhPEjd716EVartTWGZOp0clJyh1RQWGCQeBHMHmKnM/GDFAb2iNETXT9nAhdu/HIeJPICvJSUV1JK6pWPEUPfUzVtbG3EeQ0je1Iw5Fug8ByFUbJ7nk3dPQqoY8k/XBOR99oS2mOZYIpD1aNSffjNeqUlwyOVUJcpEc2pFgf+mT0yPka6+LP6nH8Wr/KN2w1dtYDmK3iRh9YIN78R4/GvHOT5Z1GmuPCRKVyShQBQGGUEYIyKAhLnU+xkOWtYs/uruflxXfxJfUhenqf9UellqtZxHKW0QI5EoGI8i2SKOcn5EaK48RRMCuCYKAKAib/AFZtJjvSW8TMebbgDHzIwTXSnJcMilRXLq4o17fU2xQ5FrF/Mu/8GzXvxJfU5WmqX9UTkcYUAKAAOQAwB6VwTJYPqh6U/av+zpPvJ+YVLT3lPXey/wBCLq6YY7NkIzo8g8R2r/Jap395t6D2v2Td1qfYyHLWsWf3V3Py4rhWSXknenqfVxRt6N0BbW5zDBHG32gg3vxc68c5PlnUKoQ7USVckgUAUB43Vqkq7siLIp5q6hh7jwom1weSipLDWSFl1KsGOTax+gK/AEV38Sf1If41X+UbFnqrZxHKW0QI5EoGI8ic4rxzk/J7GiuPEUS4FckxmgCgI7SGgrafjNBFIerIC34uddKTXDI51Qn3JGgmpNgDkWsfrkj3E4r34k/qcfxqv8omrW1SJd2NFjUclRQoHoOFctt8kyiorCR7V4ehQBQBQBQBQBQBQBQBQBQBQBQBQBQBQBQBQFQ2rD/86TwZPzCpae8p672X+hFVeMMd2yEf/Q85Xx/SKpX95t6D2v2XaoS6FAFAFAFAFAFAFAFAFAFAFAFAFAFAFAFAFAFAFAFAFAFAFAFAFAFAFAFAFAFAFAa9/ZpNG8Ug3kcEMPA16nh5RzKKksMRE+gIxpEWoL9mXC5yN7B8cY+FXVN7NxhOmPxtngeui7CO3iSKJd1EGFHxJ8STknzqk228s3YQUIqMeDarw6CgCgCgCgCgCgCgCgCgCgCgCgCgCgP/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738" y="533400"/>
            <a:ext cx="2764062"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 7"/>
          <p:cNvGrpSpPr/>
          <p:nvPr/>
        </p:nvGrpSpPr>
        <p:grpSpPr>
          <a:xfrm>
            <a:off x="375031" y="5855732"/>
            <a:ext cx="1955530" cy="849868"/>
            <a:chOff x="188714" y="1607403"/>
            <a:chExt cx="1487686" cy="533400"/>
          </a:xfrm>
        </p:grpSpPr>
        <p:sp>
          <p:nvSpPr>
            <p:cNvPr id="9" name="Rounded Rectangle 8"/>
            <p:cNvSpPr/>
            <p:nvPr/>
          </p:nvSpPr>
          <p:spPr>
            <a:xfrm>
              <a:off x="188714" y="1607403"/>
              <a:ext cx="1487686" cy="533400"/>
            </a:xfrm>
            <a:prstGeom prst="roundRect">
              <a:avLst>
                <a:gd name="adj" fmla="val 19294"/>
              </a:avLst>
            </a:prstGeom>
            <a:solidFill>
              <a:schemeClr val="accent4"/>
            </a:solidFill>
            <a:ln w="25400" cap="flat" cmpd="sng" algn="ctr">
              <a:solidFill>
                <a:schemeClr val="accent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a:endParaRPr>
            </a:p>
          </p:txBody>
        </p:sp>
        <p:sp>
          <p:nvSpPr>
            <p:cNvPr id="10" name="TextBox 173"/>
            <p:cNvSpPr txBox="1"/>
            <p:nvPr/>
          </p:nvSpPr>
          <p:spPr>
            <a:xfrm>
              <a:off x="188714" y="1637210"/>
              <a:ext cx="1487686" cy="463605"/>
            </a:xfrm>
            <a:prstGeom prst="rect">
              <a:avLst/>
            </a:prstGeom>
            <a:noFill/>
          </p:spPr>
          <p:txBody>
            <a:bodyPr wrap="square"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bg1"/>
                  </a:solidFill>
                  <a:effectLst/>
                  <a:uLnTx/>
                  <a:uFillTx/>
                </a:rPr>
                <a:t>Естественно-технические</a:t>
              </a:r>
              <a:r>
                <a:rPr kumimoji="0" lang="ru-RU" sz="1400" b="1" i="0" u="none" strike="noStrike" kern="0" cap="none" spc="0" normalizeH="0" noProof="0" dirty="0" smtClean="0">
                  <a:ln>
                    <a:noFill/>
                  </a:ln>
                  <a:solidFill>
                    <a:schemeClr val="bg1"/>
                  </a:solidFill>
                  <a:effectLst/>
                  <a:uLnTx/>
                  <a:uFillTx/>
                </a:rPr>
                <a:t> науки</a:t>
              </a:r>
            </a:p>
            <a:p>
              <a:pPr marL="0" marR="0" lvl="0" indent="0" algn="ctr" defTabSz="914400" eaLnBrk="1" fontAlgn="auto" latinLnBrk="0" hangingPunct="1">
                <a:lnSpc>
                  <a:spcPct val="100000"/>
                </a:lnSpc>
                <a:spcBef>
                  <a:spcPts val="0"/>
                </a:spcBef>
                <a:spcAft>
                  <a:spcPts val="0"/>
                </a:spcAft>
                <a:buClrTx/>
                <a:buSzTx/>
                <a:buFontTx/>
                <a:buNone/>
                <a:tabLst/>
                <a:defRPr/>
              </a:pPr>
              <a:r>
                <a:rPr lang="ru-RU" sz="1400" kern="0" baseline="0" dirty="0" smtClean="0">
                  <a:solidFill>
                    <a:schemeClr val="bg1"/>
                  </a:solidFill>
                </a:rPr>
                <a:t>6600</a:t>
              </a:r>
              <a:endParaRPr kumimoji="0" lang="en-US" sz="1400" i="0" u="none" strike="noStrike" kern="0" cap="none" spc="0" normalizeH="0" baseline="0" noProof="0" dirty="0">
                <a:ln>
                  <a:noFill/>
                </a:ln>
                <a:solidFill>
                  <a:schemeClr val="bg1"/>
                </a:solidFill>
                <a:effectLst/>
                <a:uLnTx/>
                <a:uFillTx/>
              </a:endParaRPr>
            </a:p>
          </p:txBody>
        </p:sp>
      </p:grpSp>
      <p:grpSp>
        <p:nvGrpSpPr>
          <p:cNvPr id="11" name="Group 10"/>
          <p:cNvGrpSpPr/>
          <p:nvPr/>
        </p:nvGrpSpPr>
        <p:grpSpPr>
          <a:xfrm>
            <a:off x="2482962" y="5855732"/>
            <a:ext cx="1904999" cy="849868"/>
            <a:chOff x="188714" y="1607403"/>
            <a:chExt cx="1487686" cy="533400"/>
          </a:xfrm>
        </p:grpSpPr>
        <p:sp>
          <p:nvSpPr>
            <p:cNvPr id="12" name="Rounded Rectangle 11"/>
            <p:cNvSpPr/>
            <p:nvPr/>
          </p:nvSpPr>
          <p:spPr>
            <a:xfrm>
              <a:off x="188714" y="1607403"/>
              <a:ext cx="1487686" cy="533400"/>
            </a:xfrm>
            <a:prstGeom prst="roundRect">
              <a:avLst>
                <a:gd name="adj" fmla="val 19294"/>
              </a:avLst>
            </a:prstGeom>
            <a:solidFill>
              <a:schemeClr val="accent4"/>
            </a:solidFill>
            <a:ln w="25400" cap="flat" cmpd="sng" algn="ctr">
              <a:solidFill>
                <a:schemeClr val="accent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a:endParaRPr>
            </a:p>
          </p:txBody>
        </p:sp>
        <p:sp>
          <p:nvSpPr>
            <p:cNvPr id="13" name="TextBox 176"/>
            <p:cNvSpPr txBox="1"/>
            <p:nvPr/>
          </p:nvSpPr>
          <p:spPr>
            <a:xfrm>
              <a:off x="188714" y="1607403"/>
              <a:ext cx="1487686" cy="4636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400" b="1" kern="0" dirty="0" smtClean="0">
                  <a:solidFill>
                    <a:schemeClr val="bg1"/>
                  </a:solidFill>
                </a:rPr>
                <a:t>Медицина</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ru-RU" sz="1400" b="0" i="0" u="none" strike="noStrike" kern="0" cap="none" spc="0" normalizeH="0" baseline="0" noProof="0" dirty="0" smtClean="0">
                <a:ln>
                  <a:noFill/>
                </a:ln>
                <a:solidFill>
                  <a:schemeClr val="bg1"/>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lang="ru-RU" sz="1400" kern="0" dirty="0" smtClean="0">
                  <a:solidFill>
                    <a:schemeClr val="bg1"/>
                  </a:solidFill>
                </a:rPr>
                <a:t>6300</a:t>
              </a:r>
              <a:endParaRPr kumimoji="0" lang="en-US" sz="1400" b="0" i="0" u="none" strike="noStrike" kern="0" cap="none" spc="0" normalizeH="0" baseline="0" noProof="0" dirty="0">
                <a:ln>
                  <a:noFill/>
                </a:ln>
                <a:solidFill>
                  <a:schemeClr val="bg1"/>
                </a:solidFill>
                <a:effectLst/>
                <a:uLnTx/>
                <a:uFillTx/>
              </a:endParaRPr>
            </a:p>
          </p:txBody>
        </p:sp>
      </p:grpSp>
      <p:grpSp>
        <p:nvGrpSpPr>
          <p:cNvPr id="14" name="Group 13"/>
          <p:cNvGrpSpPr/>
          <p:nvPr/>
        </p:nvGrpSpPr>
        <p:grpSpPr>
          <a:xfrm>
            <a:off x="4540686" y="5855732"/>
            <a:ext cx="1955529" cy="849868"/>
            <a:chOff x="188714" y="1607403"/>
            <a:chExt cx="1487686" cy="533400"/>
          </a:xfrm>
        </p:grpSpPr>
        <p:sp>
          <p:nvSpPr>
            <p:cNvPr id="15" name="Rounded Rectangle 14"/>
            <p:cNvSpPr/>
            <p:nvPr/>
          </p:nvSpPr>
          <p:spPr>
            <a:xfrm>
              <a:off x="188714" y="1607403"/>
              <a:ext cx="1487686" cy="533400"/>
            </a:xfrm>
            <a:prstGeom prst="roundRect">
              <a:avLst>
                <a:gd name="adj" fmla="val 19294"/>
              </a:avLst>
            </a:prstGeom>
            <a:solidFill>
              <a:schemeClr val="accent4"/>
            </a:solidFill>
            <a:ln w="25400" cap="flat" cmpd="sng" algn="ctr">
              <a:solidFill>
                <a:schemeClr val="accent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a:endParaRPr>
            </a:p>
          </p:txBody>
        </p:sp>
        <p:sp>
          <p:nvSpPr>
            <p:cNvPr id="16" name="TextBox 179"/>
            <p:cNvSpPr txBox="1"/>
            <p:nvPr/>
          </p:nvSpPr>
          <p:spPr>
            <a:xfrm>
              <a:off x="188714" y="1607403"/>
              <a:ext cx="1487686" cy="4636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bg1"/>
                  </a:solidFill>
                  <a:effectLst/>
                  <a:uLnTx/>
                  <a:uFillTx/>
                </a:rPr>
                <a:t>Биология и смежные науки</a:t>
              </a:r>
            </a:p>
            <a:p>
              <a:pPr marL="0" marR="0" lvl="0" indent="0" algn="ctr" defTabSz="914400" eaLnBrk="1" fontAlgn="auto" latinLnBrk="0" hangingPunct="1">
                <a:lnSpc>
                  <a:spcPct val="100000"/>
                </a:lnSpc>
                <a:spcBef>
                  <a:spcPts val="0"/>
                </a:spcBef>
                <a:spcAft>
                  <a:spcPts val="0"/>
                </a:spcAft>
                <a:buClrTx/>
                <a:buSzTx/>
                <a:buFontTx/>
                <a:buNone/>
                <a:tabLst/>
                <a:defRPr/>
              </a:pPr>
              <a:r>
                <a:rPr lang="ru-RU" sz="1400" kern="0" dirty="0" smtClean="0">
                  <a:solidFill>
                    <a:schemeClr val="bg1"/>
                  </a:solidFill>
                </a:rPr>
                <a:t>4050</a:t>
              </a:r>
              <a:endParaRPr kumimoji="0" lang="en-US" sz="1400" i="0" u="none" strike="noStrike" kern="0" cap="none" spc="0" normalizeH="0" baseline="0" noProof="0" dirty="0">
                <a:ln>
                  <a:noFill/>
                </a:ln>
                <a:solidFill>
                  <a:schemeClr val="bg1"/>
                </a:solidFill>
                <a:effectLst/>
                <a:uLnTx/>
                <a:uFillTx/>
              </a:endParaRPr>
            </a:p>
          </p:txBody>
        </p:sp>
      </p:grpSp>
      <p:grpSp>
        <p:nvGrpSpPr>
          <p:cNvPr id="17" name="Group 16"/>
          <p:cNvGrpSpPr/>
          <p:nvPr/>
        </p:nvGrpSpPr>
        <p:grpSpPr>
          <a:xfrm>
            <a:off x="6609557" y="5855732"/>
            <a:ext cx="1877410" cy="849868"/>
            <a:chOff x="188714" y="1607403"/>
            <a:chExt cx="1487686" cy="533400"/>
          </a:xfrm>
        </p:grpSpPr>
        <p:sp>
          <p:nvSpPr>
            <p:cNvPr id="18" name="Rounded Rectangle 17"/>
            <p:cNvSpPr/>
            <p:nvPr/>
          </p:nvSpPr>
          <p:spPr>
            <a:xfrm>
              <a:off x="188714" y="1607403"/>
              <a:ext cx="1487686" cy="533400"/>
            </a:xfrm>
            <a:prstGeom prst="roundRect">
              <a:avLst>
                <a:gd name="adj" fmla="val 19294"/>
              </a:avLst>
            </a:prstGeom>
            <a:solidFill>
              <a:schemeClr val="accent4"/>
            </a:solidFill>
            <a:ln w="25400" cap="flat" cmpd="sng" algn="ctr">
              <a:solidFill>
                <a:schemeClr val="accent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a:endParaRPr>
            </a:p>
          </p:txBody>
        </p:sp>
        <p:sp>
          <p:nvSpPr>
            <p:cNvPr id="19" name="TextBox 182"/>
            <p:cNvSpPr txBox="1"/>
            <p:nvPr/>
          </p:nvSpPr>
          <p:spPr>
            <a:xfrm>
              <a:off x="188714" y="1607403"/>
              <a:ext cx="1487686" cy="46360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400" b="1" kern="0" dirty="0" smtClean="0">
                  <a:solidFill>
                    <a:schemeClr val="bg1"/>
                  </a:solidFill>
                </a:rPr>
                <a:t>Гуманитарные науки</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i="0" u="none" strike="noStrike" kern="0" cap="none" spc="0" normalizeH="0" baseline="0" noProof="0" dirty="0" smtClean="0">
                  <a:ln>
                    <a:noFill/>
                  </a:ln>
                  <a:solidFill>
                    <a:schemeClr val="bg1"/>
                  </a:solidFill>
                  <a:effectLst/>
                  <a:uLnTx/>
                  <a:uFillTx/>
                </a:rPr>
                <a:t>6350</a:t>
              </a:r>
              <a:endParaRPr kumimoji="0" lang="en-US" sz="1400" i="0" u="none" strike="noStrike" kern="0" cap="none" spc="0" normalizeH="0" baseline="0" noProof="0" dirty="0">
                <a:ln>
                  <a:noFill/>
                </a:ln>
                <a:solidFill>
                  <a:schemeClr val="bg1"/>
                </a:solidFill>
                <a:effectLst/>
                <a:uLnTx/>
                <a:uFillTx/>
              </a:endParaRPr>
            </a:p>
          </p:txBody>
        </p:sp>
      </p:grpSp>
    </p:spTree>
    <p:extLst>
      <p:ext uri="{BB962C8B-B14F-4D97-AF65-F5344CB8AC3E}">
        <p14:creationId xmlns:p14="http://schemas.microsoft.com/office/powerpoint/2010/main" val="7602263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676400"/>
            <a:ext cx="8382000" cy="4614863"/>
          </a:xfrm>
        </p:spPr>
        <p:txBody>
          <a:bodyPr>
            <a:normAutofit fontScale="92500"/>
          </a:bodyPr>
          <a:lstStyle/>
          <a:p>
            <a:pPr indent="-342900">
              <a:defRPr/>
            </a:pPr>
            <a:r>
              <a:rPr lang="ru-RU" sz="2400" dirty="0" smtClean="0"/>
              <a:t>Реферативная база данных: ресурс, который не содержит полных текстов, но предоставляет ссылки на них</a:t>
            </a:r>
          </a:p>
          <a:p>
            <a:pPr indent="-342900">
              <a:defRPr/>
            </a:pPr>
            <a:r>
              <a:rPr lang="ru-RU" sz="2400" dirty="0" smtClean="0"/>
              <a:t>Для статей имеются библиографические описания, аннотации и списки цитируемой литературы</a:t>
            </a:r>
          </a:p>
          <a:p>
            <a:pPr indent="-342900">
              <a:defRPr/>
            </a:pPr>
            <a:r>
              <a:rPr lang="ru-RU" sz="2400" dirty="0" smtClean="0"/>
              <a:t>Функциональность позволяет искать все статьи, ссылающиеся на данную статью</a:t>
            </a:r>
          </a:p>
          <a:p>
            <a:pPr indent="-342900">
              <a:defRPr/>
            </a:pPr>
            <a:r>
              <a:rPr lang="ru-RU" sz="2400" dirty="0" smtClean="0"/>
              <a:t>Доступна сортировка по количеству цитирований статьи (от наиболее цитируемых к наименее)</a:t>
            </a:r>
          </a:p>
          <a:p>
            <a:pPr indent="-342900">
              <a:defRPr/>
            </a:pPr>
            <a:r>
              <a:rPr lang="ru-RU" sz="2400" dirty="0" smtClean="0"/>
              <a:t>Базовый пакет для анализа цитирований</a:t>
            </a:r>
          </a:p>
          <a:p>
            <a:pPr indent="-342900">
              <a:defRPr/>
            </a:pPr>
            <a:r>
              <a:rPr lang="ru-RU" sz="2400" dirty="0" smtClean="0"/>
              <a:t>Поисковый механизм позволяющий мгновенно получить и проанализировать результаты научной работы</a:t>
            </a:r>
          </a:p>
          <a:p>
            <a:pPr marL="0" indent="0">
              <a:buFont typeface="Wingdings" pitchFamily="2" charset="2"/>
              <a:buNone/>
              <a:defRPr/>
            </a:pPr>
            <a:endParaRPr lang="ru-RU" sz="2400" dirty="0" smtClean="0"/>
          </a:p>
          <a:p>
            <a:pPr>
              <a:buFont typeface="Wingdings" pitchFamily="2" charset="2"/>
              <a:buNone/>
              <a:defRPr/>
            </a:pPr>
            <a:endParaRPr lang="ru-RU"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868461"/>
            <a:ext cx="2209799" cy="670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23907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Elsevier </a:t>
            </a:r>
            <a:r>
              <a:rPr lang="ru-RU" dirty="0" smtClean="0"/>
              <a:t>в цифрах</a:t>
            </a:r>
            <a:endParaRPr lang="en-US" dirty="0"/>
          </a:p>
        </p:txBody>
      </p:sp>
      <p:grpSp>
        <p:nvGrpSpPr>
          <p:cNvPr id="4" name="Group 41"/>
          <p:cNvGrpSpPr/>
          <p:nvPr/>
        </p:nvGrpSpPr>
        <p:grpSpPr>
          <a:xfrm>
            <a:off x="1608115" y="1630046"/>
            <a:ext cx="2979420" cy="1986280"/>
            <a:chOff x="741680" y="2387600"/>
            <a:chExt cx="3055620" cy="2037080"/>
          </a:xfrm>
          <a:effectLst/>
        </p:grpSpPr>
        <p:graphicFrame>
          <p:nvGraphicFramePr>
            <p:cNvPr id="5" name="Chart 4"/>
            <p:cNvGraphicFramePr/>
            <p:nvPr/>
          </p:nvGraphicFramePr>
          <p:xfrm>
            <a:off x="741680" y="2387600"/>
            <a:ext cx="3055620" cy="2037080"/>
          </p:xfrm>
          <a:graphic>
            <a:graphicData uri="http://schemas.openxmlformats.org/drawingml/2006/chart">
              <c:chart xmlns:c="http://schemas.openxmlformats.org/drawingml/2006/chart" xmlns:r="http://schemas.openxmlformats.org/officeDocument/2006/relationships" r:id="rId5"/>
            </a:graphicData>
          </a:graphic>
        </p:graphicFrame>
        <p:sp>
          <p:nvSpPr>
            <p:cNvPr id="6" name="Rectangle 5"/>
            <p:cNvSpPr>
              <a:spLocks noChangeArrowheads="1"/>
            </p:cNvSpPr>
            <p:nvPr>
              <p:custDataLst>
                <p:tags r:id="rId3"/>
              </p:custDataLst>
            </p:nvPr>
          </p:nvSpPr>
          <p:spPr bwMode="auto">
            <a:xfrm>
              <a:off x="2558050" y="2741130"/>
              <a:ext cx="508000" cy="301181"/>
            </a:xfrm>
            <a:prstGeom prst="rect">
              <a:avLst/>
            </a:prstGeom>
            <a:noFill/>
            <a:ln w="15875" algn="ctr">
              <a:noFill/>
              <a:miter lim="800000"/>
              <a:headEnd/>
              <a:tailEnd/>
            </a:ln>
          </p:spPr>
          <p:txBody>
            <a:bodyPr wrap="square" lIns="0" tIns="0" rIns="0" bIns="0">
              <a:spAutoFit/>
            </a:bodyPr>
            <a:lstStyle/>
            <a:p>
              <a:pPr marL="0" lvl="1">
                <a:lnSpc>
                  <a:spcPct val="95000"/>
                </a:lnSpc>
                <a:buSzPct val="80000"/>
                <a:defRPr/>
              </a:pPr>
              <a:r>
                <a:rPr lang="en-US" sz="1000" dirty="0" smtClean="0">
                  <a:solidFill>
                    <a:schemeClr val="bg1"/>
                  </a:solidFill>
                  <a:latin typeface="Helvetica"/>
                  <a:ea typeface="ＭＳ Ｐゴシック" pitchFamily="84" charset="-128"/>
                  <a:cs typeface="Helvetica"/>
                </a:rPr>
                <a:t>ELS</a:t>
              </a:r>
              <a:br>
                <a:rPr lang="en-US" sz="1000" dirty="0" smtClean="0">
                  <a:solidFill>
                    <a:schemeClr val="bg1"/>
                  </a:solidFill>
                  <a:latin typeface="Helvetica"/>
                  <a:ea typeface="ＭＳ Ｐゴシック" pitchFamily="84" charset="-128"/>
                  <a:cs typeface="Helvetica"/>
                </a:rPr>
              </a:br>
              <a:r>
                <a:rPr lang="en-US" sz="1000" dirty="0" smtClean="0">
                  <a:solidFill>
                    <a:schemeClr val="bg1"/>
                  </a:solidFill>
                  <a:latin typeface="Helvetica"/>
                  <a:ea typeface="ＭＳ Ｐゴシック" pitchFamily="84" charset="-128"/>
                  <a:cs typeface="Helvetica"/>
                </a:rPr>
                <a:t>25%</a:t>
              </a:r>
            </a:p>
          </p:txBody>
        </p:sp>
      </p:grpSp>
      <p:sp>
        <p:nvSpPr>
          <p:cNvPr id="7" name="Rectangle 6"/>
          <p:cNvSpPr/>
          <p:nvPr/>
        </p:nvSpPr>
        <p:spPr>
          <a:xfrm>
            <a:off x="195875" y="1852991"/>
            <a:ext cx="2489200" cy="1892826"/>
          </a:xfrm>
          <a:prstGeom prst="rect">
            <a:avLst/>
          </a:prstGeom>
        </p:spPr>
        <p:txBody>
          <a:bodyPr wrap="square">
            <a:spAutoFit/>
          </a:bodyPr>
          <a:lstStyle/>
          <a:p>
            <a:pPr marL="0" lvl="1" algn="l" eaLnBrk="1" hangingPunct="1">
              <a:lnSpc>
                <a:spcPct val="100000"/>
              </a:lnSpc>
              <a:spcBef>
                <a:spcPct val="0"/>
              </a:spcBef>
              <a:spcAft>
                <a:spcPts val="600"/>
              </a:spcAft>
              <a:buClr>
                <a:srgbClr val="FF9900"/>
              </a:buClr>
            </a:pPr>
            <a:r>
              <a:rPr lang="ru-RU" dirty="0" smtClean="0">
                <a:solidFill>
                  <a:schemeClr val="accent2"/>
                </a:solidFill>
                <a:latin typeface="Helvetica"/>
                <a:cs typeface="Helvetica"/>
              </a:rPr>
              <a:t>№1 в мире</a:t>
            </a:r>
            <a:endParaRPr lang="en-US" dirty="0" smtClean="0">
              <a:solidFill>
                <a:schemeClr val="accent2"/>
              </a:solidFill>
              <a:latin typeface="Helvetica"/>
              <a:cs typeface="Helvetica"/>
            </a:endParaRPr>
          </a:p>
          <a:p>
            <a:pPr marL="0" lvl="1" algn="l" eaLnBrk="1" hangingPunct="1">
              <a:lnSpc>
                <a:spcPct val="100000"/>
              </a:lnSpc>
              <a:spcBef>
                <a:spcPct val="0"/>
              </a:spcBef>
              <a:spcAft>
                <a:spcPts val="600"/>
              </a:spcAft>
              <a:buClr>
                <a:srgbClr val="FF9900"/>
              </a:buClr>
            </a:pPr>
            <a:r>
              <a:rPr lang="ru-RU" sz="1400" b="1" dirty="0" smtClean="0">
                <a:solidFill>
                  <a:schemeClr val="tx1">
                    <a:lumMod val="90000"/>
                    <a:lumOff val="10000"/>
                  </a:schemeClr>
                </a:solidFill>
                <a:latin typeface="Helvetica"/>
                <a:cs typeface="Helvetica"/>
              </a:rPr>
              <a:t>25% </a:t>
            </a:r>
            <a:r>
              <a:rPr lang="ru-RU" sz="1400" b="0" dirty="0" smtClean="0">
                <a:solidFill>
                  <a:schemeClr val="tx1">
                    <a:lumMod val="90000"/>
                    <a:lumOff val="10000"/>
                  </a:schemeClr>
                </a:solidFill>
                <a:latin typeface="Helvetica"/>
                <a:cs typeface="Helvetica"/>
              </a:rPr>
              <a:t>издаваемых статей</a:t>
            </a:r>
            <a:endParaRPr lang="en-US" sz="1400" b="0" dirty="0" smtClean="0">
              <a:solidFill>
                <a:schemeClr val="tx1">
                  <a:lumMod val="90000"/>
                  <a:lumOff val="10000"/>
                </a:schemeClr>
              </a:solidFill>
              <a:latin typeface="Helvetica"/>
              <a:cs typeface="Helvetica"/>
            </a:endParaRPr>
          </a:p>
          <a:p>
            <a:pPr marL="0" lvl="1" algn="l" eaLnBrk="1" hangingPunct="1">
              <a:lnSpc>
                <a:spcPct val="100000"/>
              </a:lnSpc>
              <a:spcBef>
                <a:spcPct val="0"/>
              </a:spcBef>
              <a:spcAft>
                <a:spcPts val="600"/>
              </a:spcAft>
              <a:buClr>
                <a:srgbClr val="FF9900"/>
              </a:buClr>
            </a:pPr>
            <a:r>
              <a:rPr lang="en-US" sz="1400" b="1" dirty="0" smtClean="0">
                <a:solidFill>
                  <a:schemeClr val="tx1">
                    <a:lumMod val="90000"/>
                    <a:lumOff val="10000"/>
                  </a:schemeClr>
                </a:solidFill>
                <a:latin typeface="Helvetica"/>
                <a:cs typeface="Helvetica"/>
              </a:rPr>
              <a:t>2,</a:t>
            </a:r>
            <a:r>
              <a:rPr lang="ru-RU" sz="1400" b="1" dirty="0" smtClean="0">
                <a:solidFill>
                  <a:schemeClr val="tx1">
                    <a:lumMod val="90000"/>
                    <a:lumOff val="10000"/>
                  </a:schemeClr>
                </a:solidFill>
                <a:latin typeface="Helvetica"/>
                <a:cs typeface="Helvetica"/>
              </a:rPr>
              <a:t>600 </a:t>
            </a:r>
            <a:r>
              <a:rPr lang="ru-RU" sz="1400" b="0" dirty="0" smtClean="0">
                <a:solidFill>
                  <a:schemeClr val="tx1">
                    <a:lumMod val="90000"/>
                    <a:lumOff val="10000"/>
                  </a:schemeClr>
                </a:solidFill>
                <a:latin typeface="Helvetica"/>
                <a:cs typeface="Helvetica"/>
              </a:rPr>
              <a:t>журналов</a:t>
            </a:r>
            <a:endParaRPr lang="en-US" sz="1400" b="0" dirty="0" smtClean="0">
              <a:solidFill>
                <a:schemeClr val="tx1">
                  <a:lumMod val="90000"/>
                  <a:lumOff val="10000"/>
                </a:schemeClr>
              </a:solidFill>
              <a:latin typeface="Helvetica"/>
              <a:cs typeface="Helvetica"/>
            </a:endParaRPr>
          </a:p>
          <a:p>
            <a:pPr marL="0" lvl="1" algn="l" eaLnBrk="1" hangingPunct="1">
              <a:lnSpc>
                <a:spcPct val="100000"/>
              </a:lnSpc>
              <a:spcBef>
                <a:spcPct val="0"/>
              </a:spcBef>
              <a:spcAft>
                <a:spcPts val="600"/>
              </a:spcAft>
              <a:buClr>
                <a:srgbClr val="FF9900"/>
              </a:buClr>
            </a:pPr>
            <a:r>
              <a:rPr lang="en-US" sz="1400" b="1" dirty="0" smtClean="0">
                <a:solidFill>
                  <a:schemeClr val="tx1">
                    <a:lumMod val="90000"/>
                    <a:lumOff val="10000"/>
                  </a:schemeClr>
                </a:solidFill>
                <a:latin typeface="Helvetica"/>
                <a:cs typeface="Helvetica"/>
              </a:rPr>
              <a:t>22,000</a:t>
            </a:r>
            <a:r>
              <a:rPr lang="en-US" sz="1400" dirty="0" smtClean="0">
                <a:solidFill>
                  <a:schemeClr val="tx1">
                    <a:lumMod val="90000"/>
                    <a:lumOff val="10000"/>
                  </a:schemeClr>
                </a:solidFill>
                <a:latin typeface="Helvetica"/>
                <a:cs typeface="Helvetica"/>
              </a:rPr>
              <a:t> </a:t>
            </a:r>
            <a:r>
              <a:rPr lang="ru-RU" sz="1400" dirty="0" smtClean="0">
                <a:solidFill>
                  <a:schemeClr val="tx1">
                    <a:lumMod val="90000"/>
                    <a:lumOff val="10000"/>
                  </a:schemeClr>
                </a:solidFill>
                <a:latin typeface="Helvetica"/>
                <a:cs typeface="Helvetica"/>
              </a:rPr>
              <a:t>книг</a:t>
            </a:r>
            <a:endParaRPr lang="en-US" sz="1400" b="0" dirty="0" smtClean="0">
              <a:solidFill>
                <a:schemeClr val="tx1">
                  <a:lumMod val="90000"/>
                  <a:lumOff val="10000"/>
                </a:schemeClr>
              </a:solidFill>
              <a:latin typeface="Helvetica"/>
              <a:cs typeface="Helvetica"/>
            </a:endParaRPr>
          </a:p>
          <a:p>
            <a:pPr marL="0" lvl="1" algn="l" eaLnBrk="1" hangingPunct="1">
              <a:lnSpc>
                <a:spcPct val="100000"/>
              </a:lnSpc>
              <a:spcBef>
                <a:spcPct val="0"/>
              </a:spcBef>
              <a:spcAft>
                <a:spcPts val="600"/>
              </a:spcAft>
              <a:buClr>
                <a:srgbClr val="FF9900"/>
              </a:buClr>
            </a:pPr>
            <a:r>
              <a:rPr lang="en-US" sz="1400" b="1" dirty="0" smtClean="0">
                <a:solidFill>
                  <a:schemeClr val="tx1">
                    <a:lumMod val="90000"/>
                    <a:lumOff val="10000"/>
                  </a:schemeClr>
                </a:solidFill>
                <a:latin typeface="Helvetica"/>
                <a:cs typeface="Helvetica"/>
              </a:rPr>
              <a:t>12</a:t>
            </a:r>
            <a:r>
              <a:rPr lang="en-US" sz="1400" dirty="0" smtClean="0">
                <a:solidFill>
                  <a:schemeClr val="tx1">
                    <a:lumMod val="90000"/>
                    <a:lumOff val="10000"/>
                  </a:schemeClr>
                </a:solidFill>
                <a:latin typeface="Helvetica"/>
                <a:cs typeface="Helvetica"/>
              </a:rPr>
              <a:t> </a:t>
            </a:r>
            <a:r>
              <a:rPr lang="ru-RU" sz="1400" dirty="0" smtClean="0">
                <a:solidFill>
                  <a:schemeClr val="tx1">
                    <a:lumMod val="90000"/>
                    <a:lumOff val="10000"/>
                  </a:schemeClr>
                </a:solidFill>
                <a:latin typeface="Helvetica"/>
                <a:cs typeface="Helvetica"/>
              </a:rPr>
              <a:t>млн статей</a:t>
            </a:r>
            <a:endParaRPr lang="en-US" sz="1400" b="0" dirty="0" smtClean="0">
              <a:solidFill>
                <a:schemeClr val="tx1">
                  <a:lumMod val="90000"/>
                  <a:lumOff val="10000"/>
                </a:schemeClr>
              </a:solidFill>
              <a:latin typeface="Helvetica"/>
              <a:cs typeface="Helvetica"/>
            </a:endParaRPr>
          </a:p>
          <a:p>
            <a:pPr marL="0" lvl="1" algn="l" eaLnBrk="1" hangingPunct="1">
              <a:lnSpc>
                <a:spcPct val="100000"/>
              </a:lnSpc>
              <a:spcBef>
                <a:spcPct val="0"/>
              </a:spcBef>
              <a:spcAft>
                <a:spcPts val="600"/>
              </a:spcAft>
              <a:buClr>
                <a:srgbClr val="FF9900"/>
              </a:buClr>
            </a:pPr>
            <a:endParaRPr lang="en-US" b="0" dirty="0" smtClean="0">
              <a:solidFill>
                <a:schemeClr val="tx1">
                  <a:lumMod val="90000"/>
                  <a:lumOff val="10000"/>
                </a:schemeClr>
              </a:solidFill>
              <a:latin typeface="Helvetica"/>
              <a:cs typeface="Helvetica"/>
            </a:endParaRPr>
          </a:p>
        </p:txBody>
      </p:sp>
      <p:sp>
        <p:nvSpPr>
          <p:cNvPr id="8" name="Rectangle 7"/>
          <p:cNvSpPr/>
          <p:nvPr/>
        </p:nvSpPr>
        <p:spPr>
          <a:xfrm>
            <a:off x="161756" y="3826338"/>
            <a:ext cx="2489200" cy="1815882"/>
          </a:xfrm>
          <a:prstGeom prst="rect">
            <a:avLst/>
          </a:prstGeom>
        </p:spPr>
        <p:txBody>
          <a:bodyPr wrap="square">
            <a:spAutoFit/>
          </a:bodyPr>
          <a:lstStyle/>
          <a:p>
            <a:pPr marL="0" lvl="1" algn="l" eaLnBrk="1" hangingPunct="1">
              <a:lnSpc>
                <a:spcPct val="100000"/>
              </a:lnSpc>
              <a:spcBef>
                <a:spcPct val="0"/>
              </a:spcBef>
              <a:spcAft>
                <a:spcPts val="600"/>
              </a:spcAft>
              <a:buClr>
                <a:srgbClr val="FF9900"/>
              </a:buClr>
            </a:pPr>
            <a:r>
              <a:rPr lang="ru-RU" dirty="0" smtClean="0">
                <a:solidFill>
                  <a:schemeClr val="accent2"/>
                </a:solidFill>
                <a:latin typeface="Helvetica"/>
                <a:cs typeface="Helvetica"/>
              </a:rPr>
              <a:t>Международная команда</a:t>
            </a:r>
            <a:endParaRPr lang="en-US" dirty="0" smtClean="0">
              <a:solidFill>
                <a:schemeClr val="accent2"/>
              </a:solidFill>
              <a:latin typeface="Helvetica"/>
              <a:cs typeface="Helvetica"/>
            </a:endParaRPr>
          </a:p>
          <a:p>
            <a:pPr marL="0" lvl="1" algn="l" eaLnBrk="1" hangingPunct="1">
              <a:lnSpc>
                <a:spcPct val="100000"/>
              </a:lnSpc>
              <a:spcBef>
                <a:spcPct val="0"/>
              </a:spcBef>
              <a:spcAft>
                <a:spcPts val="600"/>
              </a:spcAft>
              <a:buClr>
                <a:srgbClr val="FF9900"/>
              </a:buClr>
            </a:pPr>
            <a:r>
              <a:rPr lang="en-US" sz="1400" b="0" dirty="0" smtClean="0">
                <a:solidFill>
                  <a:schemeClr val="tx1">
                    <a:lumMod val="90000"/>
                    <a:lumOff val="10000"/>
                  </a:schemeClr>
                </a:solidFill>
                <a:latin typeface="Helvetica"/>
                <a:cs typeface="Helvetica"/>
              </a:rPr>
              <a:t>74 </a:t>
            </a:r>
            <a:r>
              <a:rPr lang="ru-RU" sz="1400" b="0" dirty="0" smtClean="0">
                <a:solidFill>
                  <a:schemeClr val="tx1">
                    <a:lumMod val="90000"/>
                    <a:lumOff val="10000"/>
                  </a:schemeClr>
                </a:solidFill>
                <a:latin typeface="Helvetica"/>
                <a:cs typeface="Helvetica"/>
              </a:rPr>
              <a:t>офиса в </a:t>
            </a:r>
            <a:r>
              <a:rPr lang="en-US" sz="1400" b="0" dirty="0" smtClean="0">
                <a:solidFill>
                  <a:schemeClr val="tx1">
                    <a:lumMod val="90000"/>
                    <a:lumOff val="10000"/>
                  </a:schemeClr>
                </a:solidFill>
                <a:latin typeface="Helvetica"/>
                <a:cs typeface="Helvetica"/>
              </a:rPr>
              <a:t>24 </a:t>
            </a:r>
            <a:r>
              <a:rPr lang="ru-RU" sz="1400" b="0" dirty="0" smtClean="0">
                <a:solidFill>
                  <a:schemeClr val="tx1">
                    <a:lumMod val="90000"/>
                    <a:lumOff val="10000"/>
                  </a:schemeClr>
                </a:solidFill>
                <a:latin typeface="Helvetica"/>
                <a:cs typeface="Helvetica"/>
              </a:rPr>
              <a:t>странах</a:t>
            </a:r>
            <a:r>
              <a:rPr lang="en-US" sz="1400" b="0" dirty="0" smtClean="0">
                <a:solidFill>
                  <a:schemeClr val="tx1">
                    <a:lumMod val="90000"/>
                    <a:lumOff val="10000"/>
                  </a:schemeClr>
                </a:solidFill>
                <a:latin typeface="Helvetica"/>
                <a:cs typeface="Helvetica"/>
              </a:rPr>
              <a:t> </a:t>
            </a:r>
          </a:p>
          <a:p>
            <a:pPr marL="0" lvl="1" algn="l" eaLnBrk="1" hangingPunct="1">
              <a:lnSpc>
                <a:spcPct val="100000"/>
              </a:lnSpc>
              <a:spcBef>
                <a:spcPct val="0"/>
              </a:spcBef>
              <a:spcAft>
                <a:spcPts val="600"/>
              </a:spcAft>
              <a:buClr>
                <a:srgbClr val="FF9900"/>
              </a:buClr>
            </a:pPr>
            <a:r>
              <a:rPr lang="en-US" sz="1400" b="0" dirty="0" smtClean="0">
                <a:solidFill>
                  <a:schemeClr val="tx1">
                    <a:lumMod val="90000"/>
                    <a:lumOff val="10000"/>
                  </a:schemeClr>
                </a:solidFill>
                <a:latin typeface="Helvetica"/>
                <a:cs typeface="Helvetica"/>
              </a:rPr>
              <a:t>7,000 </a:t>
            </a:r>
            <a:r>
              <a:rPr lang="ru-RU" sz="1400" b="0" dirty="0" smtClean="0">
                <a:solidFill>
                  <a:schemeClr val="tx1">
                    <a:lumMod val="90000"/>
                    <a:lumOff val="10000"/>
                  </a:schemeClr>
                </a:solidFill>
                <a:latin typeface="Helvetica"/>
                <a:cs typeface="Helvetica"/>
              </a:rPr>
              <a:t>редакторов журналов</a:t>
            </a:r>
            <a:endParaRPr lang="en-US" sz="1400" b="0" dirty="0" smtClean="0">
              <a:solidFill>
                <a:schemeClr val="tx1">
                  <a:lumMod val="90000"/>
                  <a:lumOff val="10000"/>
                </a:schemeClr>
              </a:solidFill>
              <a:latin typeface="Helvetica"/>
              <a:cs typeface="Helvetica"/>
            </a:endParaRPr>
          </a:p>
          <a:p>
            <a:pPr marL="0" lvl="1" algn="l" eaLnBrk="1" hangingPunct="1">
              <a:lnSpc>
                <a:spcPct val="100000"/>
              </a:lnSpc>
              <a:spcBef>
                <a:spcPct val="0"/>
              </a:spcBef>
              <a:spcAft>
                <a:spcPts val="600"/>
              </a:spcAft>
              <a:buClr>
                <a:srgbClr val="FF9900"/>
              </a:buClr>
            </a:pPr>
            <a:r>
              <a:rPr lang="en-US" sz="1400" b="0" dirty="0" smtClean="0">
                <a:solidFill>
                  <a:schemeClr val="tx1">
                    <a:lumMod val="90000"/>
                    <a:lumOff val="10000"/>
                  </a:schemeClr>
                </a:solidFill>
                <a:latin typeface="Helvetica"/>
                <a:cs typeface="Helvetica"/>
              </a:rPr>
              <a:t>70,000 </a:t>
            </a:r>
            <a:r>
              <a:rPr lang="ru-RU" sz="1400" b="0" dirty="0" smtClean="0">
                <a:solidFill>
                  <a:schemeClr val="tx1">
                    <a:lumMod val="90000"/>
                    <a:lumOff val="10000"/>
                  </a:schemeClr>
                </a:solidFill>
                <a:latin typeface="Helvetica"/>
                <a:cs typeface="Helvetica"/>
              </a:rPr>
              <a:t>членов редколлегий</a:t>
            </a:r>
            <a:endParaRPr lang="en-US" sz="1400" b="0" dirty="0" smtClean="0">
              <a:solidFill>
                <a:schemeClr val="tx1">
                  <a:lumMod val="90000"/>
                  <a:lumOff val="10000"/>
                </a:schemeClr>
              </a:solidFill>
              <a:latin typeface="Helvetica"/>
              <a:cs typeface="Helvetica"/>
            </a:endParaRPr>
          </a:p>
          <a:p>
            <a:pPr marL="0" lvl="1" algn="l" eaLnBrk="1" hangingPunct="1">
              <a:lnSpc>
                <a:spcPct val="100000"/>
              </a:lnSpc>
              <a:spcBef>
                <a:spcPct val="0"/>
              </a:spcBef>
              <a:spcAft>
                <a:spcPts val="600"/>
              </a:spcAft>
              <a:buClr>
                <a:srgbClr val="FF9900"/>
              </a:buClr>
            </a:pPr>
            <a:r>
              <a:rPr lang="en-US" sz="1400" b="0" dirty="0" smtClean="0">
                <a:solidFill>
                  <a:schemeClr val="tx1">
                    <a:lumMod val="90000"/>
                    <a:lumOff val="10000"/>
                  </a:schemeClr>
                </a:solidFill>
                <a:latin typeface="Helvetica"/>
                <a:cs typeface="Helvetica"/>
              </a:rPr>
              <a:t>600,000 </a:t>
            </a:r>
            <a:r>
              <a:rPr lang="ru-RU" sz="1400" b="0" dirty="0" smtClean="0">
                <a:solidFill>
                  <a:schemeClr val="tx1">
                    <a:lumMod val="90000"/>
                    <a:lumOff val="10000"/>
                  </a:schemeClr>
                </a:solidFill>
                <a:latin typeface="Helvetica"/>
                <a:cs typeface="Helvetica"/>
              </a:rPr>
              <a:t>авторов</a:t>
            </a:r>
            <a:r>
              <a:rPr lang="en-US" sz="1400" b="0" dirty="0" smtClean="0">
                <a:solidFill>
                  <a:schemeClr val="tx1">
                    <a:lumMod val="90000"/>
                    <a:lumOff val="10000"/>
                  </a:schemeClr>
                </a:solidFill>
                <a:latin typeface="Helvetica"/>
                <a:cs typeface="Helvetica"/>
              </a:rPr>
              <a:t> </a:t>
            </a:r>
          </a:p>
        </p:txBody>
      </p:sp>
      <p:pic>
        <p:nvPicPr>
          <p:cNvPr id="9" name="Picture 8"/>
          <p:cNvPicPr>
            <a:picLocks noChangeAspect="1" noChangeArrowheads="1"/>
          </p:cNvPicPr>
          <p:nvPr/>
        </p:nvPicPr>
        <p:blipFill>
          <a:blip r:embed="rId6" cstate="print"/>
          <a:srcRect r="-2101" b="-5731"/>
          <a:stretch>
            <a:fillRect/>
          </a:stretch>
        </p:blipFill>
        <p:spPr bwMode="auto">
          <a:xfrm>
            <a:off x="2593635" y="3826338"/>
            <a:ext cx="1402080" cy="1040791"/>
          </a:xfrm>
          <a:prstGeom prst="rect">
            <a:avLst/>
          </a:prstGeom>
          <a:noFill/>
          <a:ln w="9525">
            <a:noFill/>
            <a:miter lim="800000"/>
            <a:headEnd/>
            <a:tailEnd/>
          </a:ln>
          <a:effectLst/>
        </p:spPr>
      </p:pic>
      <p:sp>
        <p:nvSpPr>
          <p:cNvPr id="10" name="Rectangle 38"/>
          <p:cNvSpPr>
            <a:spLocks noChangeArrowheads="1"/>
          </p:cNvSpPr>
          <p:nvPr>
            <p:custDataLst>
              <p:tags r:id="rId1"/>
            </p:custDataLst>
          </p:nvPr>
        </p:nvSpPr>
        <p:spPr bwMode="auto">
          <a:xfrm>
            <a:off x="269854" y="1219200"/>
            <a:ext cx="3827461" cy="233910"/>
          </a:xfrm>
          <a:prstGeom prst="rect">
            <a:avLst/>
          </a:prstGeom>
          <a:noFill/>
          <a:ln w="15875" algn="ctr">
            <a:noFill/>
            <a:miter lim="800000"/>
            <a:headEnd/>
            <a:tailEnd/>
          </a:ln>
        </p:spPr>
        <p:txBody>
          <a:bodyPr wrap="square" lIns="0" tIns="0" rIns="0" bIns="0">
            <a:spAutoFit/>
          </a:bodyPr>
          <a:lstStyle/>
          <a:p>
            <a:pPr marL="0" lvl="1" eaLnBrk="0" hangingPunct="0">
              <a:lnSpc>
                <a:spcPct val="95000"/>
              </a:lnSpc>
              <a:spcBef>
                <a:spcPct val="20000"/>
              </a:spcBef>
              <a:buClr>
                <a:srgbClr val="0B1F65"/>
              </a:buClr>
              <a:buSzPct val="80000"/>
              <a:buFont typeface="Webdings" pitchFamily="18" charset="2"/>
              <a:defRPr/>
            </a:pPr>
            <a:r>
              <a:rPr lang="ru-RU" sz="1600" b="1" dirty="0" smtClean="0">
                <a:solidFill>
                  <a:schemeClr val="accent2"/>
                </a:solidFill>
                <a:latin typeface="Helvetica"/>
                <a:ea typeface="ＭＳ Ｐゴシック" pitchFamily="84" charset="-128"/>
                <a:cs typeface="Helvetica"/>
              </a:rPr>
              <a:t>Объем публикуемых научных статей</a:t>
            </a:r>
            <a:endParaRPr lang="en-US" sz="1600" b="1" dirty="0" smtClean="0">
              <a:solidFill>
                <a:schemeClr val="accent2"/>
              </a:solidFill>
              <a:latin typeface="Helvetica"/>
              <a:ea typeface="ＭＳ Ｐゴシック" pitchFamily="84" charset="-128"/>
              <a:cs typeface="Helvetica"/>
            </a:endParaRPr>
          </a:p>
        </p:txBody>
      </p:sp>
      <p:cxnSp>
        <p:nvCxnSpPr>
          <p:cNvPr id="11" name="Straight Connector 10"/>
          <p:cNvCxnSpPr/>
          <p:nvPr/>
        </p:nvCxnSpPr>
        <p:spPr>
          <a:xfrm>
            <a:off x="244135" y="1158342"/>
            <a:ext cx="3853180" cy="5725"/>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4531655" y="1158342"/>
            <a:ext cx="3853180" cy="5725"/>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ctangle 38"/>
          <p:cNvSpPr>
            <a:spLocks noChangeArrowheads="1"/>
          </p:cNvSpPr>
          <p:nvPr>
            <p:custDataLst>
              <p:tags r:id="rId2"/>
            </p:custDataLst>
          </p:nvPr>
        </p:nvSpPr>
        <p:spPr bwMode="auto">
          <a:xfrm>
            <a:off x="4577694" y="1219200"/>
            <a:ext cx="3725861" cy="235962"/>
          </a:xfrm>
          <a:prstGeom prst="rect">
            <a:avLst/>
          </a:prstGeom>
          <a:noFill/>
          <a:ln w="15875" algn="ctr">
            <a:noFill/>
            <a:miter lim="800000"/>
            <a:headEnd/>
            <a:tailEnd/>
          </a:ln>
        </p:spPr>
        <p:txBody>
          <a:bodyPr wrap="square" lIns="0" tIns="0" rIns="0" bIns="0">
            <a:spAutoFit/>
          </a:bodyPr>
          <a:lstStyle/>
          <a:p>
            <a:pPr marL="0" lvl="1" eaLnBrk="0" hangingPunct="0">
              <a:lnSpc>
                <a:spcPct val="95000"/>
              </a:lnSpc>
              <a:spcBef>
                <a:spcPct val="20000"/>
              </a:spcBef>
              <a:buClr>
                <a:srgbClr val="0B1F65"/>
              </a:buClr>
              <a:buSzPct val="80000"/>
              <a:buFont typeface="Webdings" pitchFamily="18" charset="2"/>
              <a:defRPr/>
            </a:pPr>
            <a:r>
              <a:rPr lang="ru-RU" sz="1600" b="1" dirty="0" smtClean="0">
                <a:solidFill>
                  <a:srgbClr val="008000"/>
                </a:solidFill>
                <a:latin typeface="Helvetica"/>
                <a:ea typeface="ＭＳ Ｐゴシック" pitchFamily="84" charset="-128"/>
                <a:cs typeface="Helvetica"/>
              </a:rPr>
              <a:t>Междисциплинарный контент</a:t>
            </a:r>
            <a:endParaRPr lang="en-US" sz="1600" b="1" dirty="0" smtClean="0">
              <a:solidFill>
                <a:srgbClr val="008000"/>
              </a:solidFill>
              <a:latin typeface="Helvetica"/>
              <a:ea typeface="ＭＳ Ｐゴシック" pitchFamily="84" charset="-128"/>
              <a:cs typeface="Helvetica"/>
            </a:endParaRPr>
          </a:p>
        </p:txBody>
      </p:sp>
      <p:cxnSp>
        <p:nvCxnSpPr>
          <p:cNvPr id="14" name="Straight Connector 13"/>
          <p:cNvCxnSpPr/>
          <p:nvPr/>
        </p:nvCxnSpPr>
        <p:spPr>
          <a:xfrm>
            <a:off x="4531655" y="1534262"/>
            <a:ext cx="3853180" cy="5725"/>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244135" y="1534262"/>
            <a:ext cx="3853180" cy="5725"/>
          </a:xfrm>
          <a:prstGeom prst="line">
            <a:avLst/>
          </a:prstGeom>
          <a:ln w="63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168011" y="3703585"/>
            <a:ext cx="3853180" cy="5725"/>
          </a:xfrm>
          <a:prstGeom prst="line">
            <a:avLst/>
          </a:prstGeom>
          <a:ln w="6350" cap="flat" cmpd="sng" algn="ctr">
            <a:solidFill>
              <a:schemeClr val="bg1">
                <a:lumMod val="6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17" name="Chart 16"/>
          <p:cNvGraphicFramePr/>
          <p:nvPr>
            <p:extLst>
              <p:ext uri="{D42A27DB-BD31-4B8C-83A1-F6EECF244321}">
                <p14:modId xmlns:p14="http://schemas.microsoft.com/office/powerpoint/2010/main" val="810615602"/>
              </p:ext>
            </p:extLst>
          </p:nvPr>
        </p:nvGraphicFramePr>
        <p:xfrm>
          <a:off x="4955835" y="1844142"/>
          <a:ext cx="32766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18" name="TextBox 17"/>
          <p:cNvSpPr txBox="1"/>
          <p:nvPr/>
        </p:nvSpPr>
        <p:spPr>
          <a:xfrm>
            <a:off x="7013235" y="1948143"/>
            <a:ext cx="1676400" cy="461665"/>
          </a:xfrm>
          <a:prstGeom prst="rect">
            <a:avLst/>
          </a:prstGeom>
          <a:noFill/>
        </p:spPr>
        <p:txBody>
          <a:bodyPr wrap="square" rtlCol="0">
            <a:spAutoFit/>
          </a:bodyPr>
          <a:lstStyle/>
          <a:p>
            <a:pPr algn="ctr"/>
            <a:r>
              <a:rPr lang="ru-RU" sz="1200" dirty="0" smtClean="0">
                <a:latin typeface="Helvetica" pitchFamily="34" charset="0"/>
                <a:cs typeface="Helvetica" pitchFamily="34" charset="0"/>
              </a:rPr>
              <a:t>Биологические науки</a:t>
            </a:r>
            <a:endParaRPr lang="en-US" sz="1200" dirty="0" smtClean="0">
              <a:latin typeface="Helvetica" pitchFamily="34" charset="0"/>
              <a:cs typeface="Helvetica" pitchFamily="34" charset="0"/>
            </a:endParaRPr>
          </a:p>
        </p:txBody>
      </p:sp>
      <p:sp>
        <p:nvSpPr>
          <p:cNvPr id="19" name="TextBox 18"/>
          <p:cNvSpPr txBox="1"/>
          <p:nvPr/>
        </p:nvSpPr>
        <p:spPr>
          <a:xfrm>
            <a:off x="7394235" y="3287477"/>
            <a:ext cx="1676400" cy="276999"/>
          </a:xfrm>
          <a:prstGeom prst="rect">
            <a:avLst/>
          </a:prstGeom>
          <a:noFill/>
        </p:spPr>
        <p:txBody>
          <a:bodyPr wrap="square" rtlCol="0">
            <a:spAutoFit/>
          </a:bodyPr>
          <a:lstStyle/>
          <a:p>
            <a:pPr algn="ctr"/>
            <a:r>
              <a:rPr lang="ru-RU" sz="1200" dirty="0" smtClean="0">
                <a:latin typeface="Helvetica" pitchFamily="34" charset="0"/>
                <a:cs typeface="Helvetica" pitchFamily="34" charset="0"/>
              </a:rPr>
              <a:t>Медицина</a:t>
            </a:r>
            <a:endParaRPr lang="en-US" sz="1200" dirty="0" smtClean="0">
              <a:latin typeface="Helvetica" pitchFamily="34" charset="0"/>
              <a:cs typeface="Helvetica" pitchFamily="34" charset="0"/>
            </a:endParaRPr>
          </a:p>
        </p:txBody>
      </p:sp>
      <p:sp>
        <p:nvSpPr>
          <p:cNvPr id="20" name="TextBox 19"/>
          <p:cNvSpPr txBox="1"/>
          <p:nvPr/>
        </p:nvSpPr>
        <p:spPr>
          <a:xfrm>
            <a:off x="6098835" y="4462743"/>
            <a:ext cx="1676400" cy="461665"/>
          </a:xfrm>
          <a:prstGeom prst="rect">
            <a:avLst/>
          </a:prstGeom>
          <a:noFill/>
        </p:spPr>
        <p:txBody>
          <a:bodyPr wrap="square" rtlCol="0">
            <a:spAutoFit/>
          </a:bodyPr>
          <a:lstStyle/>
          <a:p>
            <a:pPr algn="ctr"/>
            <a:r>
              <a:rPr lang="ru-RU" sz="1200" dirty="0" smtClean="0">
                <a:latin typeface="Helvetica" pitchFamily="34" charset="0"/>
                <a:cs typeface="Helvetica" pitchFamily="34" charset="0"/>
              </a:rPr>
              <a:t>Науки о материалах и инженерные науки</a:t>
            </a:r>
            <a:endParaRPr lang="en-US" sz="1200" dirty="0" smtClean="0">
              <a:latin typeface="Helvetica" pitchFamily="34" charset="0"/>
              <a:cs typeface="Helvetica" pitchFamily="34" charset="0"/>
            </a:endParaRPr>
          </a:p>
        </p:txBody>
      </p:sp>
      <p:sp>
        <p:nvSpPr>
          <p:cNvPr id="21" name="TextBox 20"/>
          <p:cNvSpPr txBox="1"/>
          <p:nvPr/>
        </p:nvSpPr>
        <p:spPr>
          <a:xfrm>
            <a:off x="4346235" y="4130142"/>
            <a:ext cx="1676400" cy="461665"/>
          </a:xfrm>
          <a:prstGeom prst="rect">
            <a:avLst/>
          </a:prstGeom>
          <a:noFill/>
        </p:spPr>
        <p:txBody>
          <a:bodyPr wrap="square" rtlCol="0">
            <a:spAutoFit/>
          </a:bodyPr>
          <a:lstStyle/>
          <a:p>
            <a:pPr algn="ctr"/>
            <a:r>
              <a:rPr lang="ru-RU" sz="1200" dirty="0" smtClean="0">
                <a:latin typeface="Helvetica" pitchFamily="34" charset="0"/>
                <a:cs typeface="Helvetica" pitchFamily="34" charset="0"/>
              </a:rPr>
              <a:t>Химия и химическая инженерия</a:t>
            </a:r>
            <a:endParaRPr lang="en-US" sz="1200" dirty="0" smtClean="0">
              <a:latin typeface="Helvetica" pitchFamily="34" charset="0"/>
              <a:cs typeface="Helvetica" pitchFamily="34" charset="0"/>
            </a:endParaRPr>
          </a:p>
        </p:txBody>
      </p:sp>
      <p:sp>
        <p:nvSpPr>
          <p:cNvPr id="22" name="TextBox 21"/>
          <p:cNvSpPr txBox="1"/>
          <p:nvPr/>
        </p:nvSpPr>
        <p:spPr>
          <a:xfrm>
            <a:off x="4193835" y="3139542"/>
            <a:ext cx="1676400" cy="276999"/>
          </a:xfrm>
          <a:prstGeom prst="rect">
            <a:avLst/>
          </a:prstGeom>
          <a:noFill/>
        </p:spPr>
        <p:txBody>
          <a:bodyPr wrap="square" rtlCol="0">
            <a:spAutoFit/>
          </a:bodyPr>
          <a:lstStyle/>
          <a:p>
            <a:pPr algn="ctr"/>
            <a:r>
              <a:rPr lang="ru-RU" sz="1200" dirty="0" smtClean="0">
                <a:latin typeface="Helvetica" pitchFamily="34" charset="0"/>
                <a:cs typeface="Helvetica" pitchFamily="34" charset="0"/>
              </a:rPr>
              <a:t>Физика</a:t>
            </a:r>
            <a:endParaRPr lang="en-US" sz="1200" dirty="0" smtClean="0">
              <a:latin typeface="Helvetica" pitchFamily="34" charset="0"/>
              <a:cs typeface="Helvetica" pitchFamily="34" charset="0"/>
            </a:endParaRPr>
          </a:p>
        </p:txBody>
      </p:sp>
      <p:sp>
        <p:nvSpPr>
          <p:cNvPr id="23" name="TextBox 22"/>
          <p:cNvSpPr txBox="1"/>
          <p:nvPr/>
        </p:nvSpPr>
        <p:spPr>
          <a:xfrm>
            <a:off x="4270035" y="2377542"/>
            <a:ext cx="1371600" cy="646331"/>
          </a:xfrm>
          <a:prstGeom prst="rect">
            <a:avLst/>
          </a:prstGeom>
          <a:noFill/>
        </p:spPr>
        <p:txBody>
          <a:bodyPr wrap="square" rtlCol="0">
            <a:spAutoFit/>
          </a:bodyPr>
          <a:lstStyle/>
          <a:p>
            <a:pPr algn="ctr"/>
            <a:r>
              <a:rPr lang="ru-RU" sz="1200" dirty="0" smtClean="0">
                <a:latin typeface="Helvetica" pitchFamily="34" charset="0"/>
                <a:cs typeface="Helvetica" pitchFamily="34" charset="0"/>
              </a:rPr>
              <a:t>Математика и Компьютерные технологии</a:t>
            </a:r>
            <a:endParaRPr lang="en-US" sz="1200" dirty="0" smtClean="0">
              <a:latin typeface="Helvetica" pitchFamily="34" charset="0"/>
              <a:cs typeface="Helvetica" pitchFamily="34" charset="0"/>
            </a:endParaRPr>
          </a:p>
        </p:txBody>
      </p:sp>
      <p:sp>
        <p:nvSpPr>
          <p:cNvPr id="24" name="TextBox 23"/>
          <p:cNvSpPr txBox="1"/>
          <p:nvPr/>
        </p:nvSpPr>
        <p:spPr>
          <a:xfrm>
            <a:off x="4270035" y="2040475"/>
            <a:ext cx="1835624" cy="276999"/>
          </a:xfrm>
          <a:prstGeom prst="rect">
            <a:avLst/>
          </a:prstGeom>
          <a:noFill/>
        </p:spPr>
        <p:txBody>
          <a:bodyPr wrap="square" rtlCol="0">
            <a:spAutoFit/>
          </a:bodyPr>
          <a:lstStyle/>
          <a:p>
            <a:pPr algn="ctr"/>
            <a:r>
              <a:rPr lang="ru-RU" sz="1200" dirty="0" smtClean="0">
                <a:latin typeface="Helvetica" pitchFamily="34" charset="0"/>
                <a:cs typeface="Helvetica" pitchFamily="34" charset="0"/>
              </a:rPr>
              <a:t>Гуманиатрные науки</a:t>
            </a:r>
            <a:endParaRPr lang="ru-RU" sz="1200" dirty="0">
              <a:latin typeface="Helvetica" pitchFamily="34" charset="0"/>
              <a:cs typeface="Helvetica" pitchFamily="34" charset="0"/>
            </a:endParaRPr>
          </a:p>
        </p:txBody>
      </p:sp>
      <p:sp>
        <p:nvSpPr>
          <p:cNvPr id="25" name="TextBox 24"/>
          <p:cNvSpPr txBox="1"/>
          <p:nvPr/>
        </p:nvSpPr>
        <p:spPr>
          <a:xfrm>
            <a:off x="3965235" y="1786466"/>
            <a:ext cx="2438400" cy="276999"/>
          </a:xfrm>
          <a:prstGeom prst="rect">
            <a:avLst/>
          </a:prstGeom>
          <a:noFill/>
        </p:spPr>
        <p:txBody>
          <a:bodyPr wrap="square" rtlCol="0">
            <a:spAutoFit/>
          </a:bodyPr>
          <a:lstStyle/>
          <a:p>
            <a:pPr algn="ctr"/>
            <a:r>
              <a:rPr lang="ru-RU" sz="1200" dirty="0" smtClean="0">
                <a:latin typeface="Helvetica" pitchFamily="34" charset="0"/>
                <a:cs typeface="Helvetica" pitchFamily="34" charset="0"/>
              </a:rPr>
              <a:t>Науки об окружающей среде</a:t>
            </a:r>
            <a:endParaRPr lang="en-US" sz="1200" dirty="0" smtClean="0">
              <a:latin typeface="Helvetica" pitchFamily="34" charset="0"/>
              <a:cs typeface="Helvetica" pitchFamily="34" charset="0"/>
            </a:endParaRPr>
          </a:p>
        </p:txBody>
      </p:sp>
      <p:sp>
        <p:nvSpPr>
          <p:cNvPr id="26" name="TextBox 25"/>
          <p:cNvSpPr txBox="1"/>
          <p:nvPr/>
        </p:nvSpPr>
        <p:spPr>
          <a:xfrm>
            <a:off x="6246686" y="1655287"/>
            <a:ext cx="1371600" cy="276999"/>
          </a:xfrm>
          <a:prstGeom prst="rect">
            <a:avLst/>
          </a:prstGeom>
          <a:noFill/>
        </p:spPr>
        <p:txBody>
          <a:bodyPr wrap="square" rtlCol="0">
            <a:spAutoFit/>
          </a:bodyPr>
          <a:lstStyle/>
          <a:p>
            <a:pPr algn="ctr"/>
            <a:r>
              <a:rPr lang="ru-RU" sz="1200" dirty="0" smtClean="0">
                <a:latin typeface="Helvetica" pitchFamily="34" charset="0"/>
                <a:cs typeface="Helvetica" pitchFamily="34" charset="0"/>
              </a:rPr>
              <a:t>Науки о Земле</a:t>
            </a:r>
            <a:endParaRPr lang="en-US" sz="1200" dirty="0" smtClean="0">
              <a:latin typeface="Helvetica" pitchFamily="34" charset="0"/>
              <a:cs typeface="Helvetica" pitchFamily="34" charset="0"/>
            </a:endParaRPr>
          </a:p>
        </p:txBody>
      </p:sp>
    </p:spTree>
    <p:extLst>
      <p:ext uri="{BB962C8B-B14F-4D97-AF65-F5344CB8AC3E}">
        <p14:creationId xmlns:p14="http://schemas.microsoft.com/office/powerpoint/2010/main" val="25378304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Rectangle 2"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3092" name="think-cell Slide" r:id="rId7" imgW="0" imgH="0" progId="">
                  <p:embed/>
                </p:oleObj>
              </mc:Choice>
              <mc:Fallback>
                <p:oleObj name="think-cell Slide" r:id="rId7" imgW="0" imgH="0" progId="">
                  <p:embed/>
                  <p:pic>
                    <p:nvPicPr>
                      <p:cNvPr id="0" name=""/>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2" name="Group 344"/>
          <p:cNvGrpSpPr>
            <a:grpSpLocks/>
          </p:cNvGrpSpPr>
          <p:nvPr/>
        </p:nvGrpSpPr>
        <p:grpSpPr bwMode="auto">
          <a:xfrm>
            <a:off x="564765" y="1807282"/>
            <a:ext cx="7396162" cy="4254126"/>
            <a:chOff x="717" y="940"/>
            <a:chExt cx="4326" cy="2371"/>
          </a:xfrm>
          <a:solidFill>
            <a:schemeClr val="accent5"/>
          </a:solidFill>
        </p:grpSpPr>
        <p:sp>
          <p:nvSpPr>
            <p:cNvPr id="156688" name="Freeform 16"/>
            <p:cNvSpPr>
              <a:spLocks/>
            </p:cNvSpPr>
            <p:nvPr/>
          </p:nvSpPr>
          <p:spPr bwMode="auto">
            <a:xfrm>
              <a:off x="1306" y="1496"/>
              <a:ext cx="224" cy="162"/>
            </a:xfrm>
            <a:custGeom>
              <a:avLst/>
              <a:gdLst/>
              <a:ahLst/>
              <a:cxnLst>
                <a:cxn ang="0">
                  <a:pos x="0" y="89"/>
                </a:cxn>
                <a:cxn ang="0">
                  <a:pos x="16" y="97"/>
                </a:cxn>
                <a:cxn ang="0">
                  <a:pos x="9" y="114"/>
                </a:cxn>
                <a:cxn ang="0">
                  <a:pos x="25" y="121"/>
                </a:cxn>
                <a:cxn ang="0">
                  <a:pos x="65" y="121"/>
                </a:cxn>
                <a:cxn ang="0">
                  <a:pos x="81" y="139"/>
                </a:cxn>
                <a:cxn ang="0">
                  <a:pos x="65" y="146"/>
                </a:cxn>
                <a:cxn ang="0">
                  <a:pos x="25" y="146"/>
                </a:cxn>
                <a:cxn ang="0">
                  <a:pos x="34" y="170"/>
                </a:cxn>
                <a:cxn ang="0">
                  <a:pos x="49" y="177"/>
                </a:cxn>
                <a:cxn ang="0">
                  <a:pos x="65" y="177"/>
                </a:cxn>
                <a:cxn ang="0">
                  <a:pos x="74" y="202"/>
                </a:cxn>
                <a:cxn ang="0">
                  <a:pos x="114" y="195"/>
                </a:cxn>
                <a:cxn ang="0">
                  <a:pos x="155" y="177"/>
                </a:cxn>
                <a:cxn ang="0">
                  <a:pos x="162" y="170"/>
                </a:cxn>
                <a:cxn ang="0">
                  <a:pos x="196" y="195"/>
                </a:cxn>
                <a:cxn ang="0">
                  <a:pos x="211" y="186"/>
                </a:cxn>
                <a:cxn ang="0">
                  <a:pos x="220" y="177"/>
                </a:cxn>
                <a:cxn ang="0">
                  <a:pos x="220" y="162"/>
                </a:cxn>
                <a:cxn ang="0">
                  <a:pos x="227" y="162"/>
                </a:cxn>
                <a:cxn ang="0">
                  <a:pos x="236" y="146"/>
                </a:cxn>
                <a:cxn ang="0">
                  <a:pos x="196" y="121"/>
                </a:cxn>
                <a:cxn ang="0">
                  <a:pos x="180" y="114"/>
                </a:cxn>
                <a:cxn ang="0">
                  <a:pos x="180" y="89"/>
                </a:cxn>
                <a:cxn ang="0">
                  <a:pos x="171" y="49"/>
                </a:cxn>
                <a:cxn ang="0">
                  <a:pos x="186" y="8"/>
                </a:cxn>
                <a:cxn ang="0">
                  <a:pos x="180" y="0"/>
                </a:cxn>
                <a:cxn ang="0">
                  <a:pos x="155" y="0"/>
                </a:cxn>
                <a:cxn ang="0">
                  <a:pos x="139" y="40"/>
                </a:cxn>
                <a:cxn ang="0">
                  <a:pos x="121" y="33"/>
                </a:cxn>
                <a:cxn ang="0">
                  <a:pos x="106" y="33"/>
                </a:cxn>
                <a:cxn ang="0">
                  <a:pos x="89" y="25"/>
                </a:cxn>
                <a:cxn ang="0">
                  <a:pos x="74" y="40"/>
                </a:cxn>
                <a:cxn ang="0">
                  <a:pos x="65" y="15"/>
                </a:cxn>
                <a:cxn ang="0">
                  <a:pos x="49" y="15"/>
                </a:cxn>
                <a:cxn ang="0">
                  <a:pos x="9" y="49"/>
                </a:cxn>
                <a:cxn ang="0">
                  <a:pos x="9" y="56"/>
                </a:cxn>
                <a:cxn ang="0">
                  <a:pos x="0" y="74"/>
                </a:cxn>
                <a:cxn ang="0">
                  <a:pos x="0" y="89"/>
                </a:cxn>
              </a:cxnLst>
              <a:rect l="0" t="0" r="r" b="b"/>
              <a:pathLst>
                <a:path w="237" h="203">
                  <a:moveTo>
                    <a:pt x="0" y="89"/>
                  </a:moveTo>
                  <a:lnTo>
                    <a:pt x="16" y="97"/>
                  </a:lnTo>
                  <a:lnTo>
                    <a:pt x="9" y="114"/>
                  </a:lnTo>
                  <a:lnTo>
                    <a:pt x="25" y="121"/>
                  </a:lnTo>
                  <a:lnTo>
                    <a:pt x="65" y="121"/>
                  </a:lnTo>
                  <a:lnTo>
                    <a:pt x="81" y="139"/>
                  </a:lnTo>
                  <a:lnTo>
                    <a:pt x="65" y="146"/>
                  </a:lnTo>
                  <a:lnTo>
                    <a:pt x="25" y="146"/>
                  </a:lnTo>
                  <a:lnTo>
                    <a:pt x="34" y="170"/>
                  </a:lnTo>
                  <a:lnTo>
                    <a:pt x="49" y="177"/>
                  </a:lnTo>
                  <a:lnTo>
                    <a:pt x="65" y="177"/>
                  </a:lnTo>
                  <a:lnTo>
                    <a:pt x="74" y="202"/>
                  </a:lnTo>
                  <a:lnTo>
                    <a:pt x="114" y="195"/>
                  </a:lnTo>
                  <a:lnTo>
                    <a:pt x="155" y="177"/>
                  </a:lnTo>
                  <a:lnTo>
                    <a:pt x="162" y="170"/>
                  </a:lnTo>
                  <a:lnTo>
                    <a:pt x="196" y="195"/>
                  </a:lnTo>
                  <a:lnTo>
                    <a:pt x="211" y="186"/>
                  </a:lnTo>
                  <a:lnTo>
                    <a:pt x="220" y="177"/>
                  </a:lnTo>
                  <a:lnTo>
                    <a:pt x="220" y="162"/>
                  </a:lnTo>
                  <a:lnTo>
                    <a:pt x="227" y="162"/>
                  </a:lnTo>
                  <a:lnTo>
                    <a:pt x="236" y="146"/>
                  </a:lnTo>
                  <a:lnTo>
                    <a:pt x="196" y="121"/>
                  </a:lnTo>
                  <a:lnTo>
                    <a:pt x="180" y="114"/>
                  </a:lnTo>
                  <a:lnTo>
                    <a:pt x="180" y="89"/>
                  </a:lnTo>
                  <a:lnTo>
                    <a:pt x="171" y="49"/>
                  </a:lnTo>
                  <a:lnTo>
                    <a:pt x="186" y="8"/>
                  </a:lnTo>
                  <a:lnTo>
                    <a:pt x="180" y="0"/>
                  </a:lnTo>
                  <a:lnTo>
                    <a:pt x="155" y="0"/>
                  </a:lnTo>
                  <a:lnTo>
                    <a:pt x="139" y="40"/>
                  </a:lnTo>
                  <a:lnTo>
                    <a:pt x="121" y="33"/>
                  </a:lnTo>
                  <a:lnTo>
                    <a:pt x="106" y="33"/>
                  </a:lnTo>
                  <a:lnTo>
                    <a:pt x="89" y="25"/>
                  </a:lnTo>
                  <a:lnTo>
                    <a:pt x="74" y="40"/>
                  </a:lnTo>
                  <a:lnTo>
                    <a:pt x="65" y="15"/>
                  </a:lnTo>
                  <a:lnTo>
                    <a:pt x="49" y="15"/>
                  </a:lnTo>
                  <a:lnTo>
                    <a:pt x="9" y="49"/>
                  </a:lnTo>
                  <a:lnTo>
                    <a:pt x="9" y="56"/>
                  </a:lnTo>
                  <a:lnTo>
                    <a:pt x="0" y="74"/>
                  </a:lnTo>
                  <a:lnTo>
                    <a:pt x="0" y="89"/>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689" name="Freeform 17"/>
            <p:cNvSpPr>
              <a:spLocks/>
            </p:cNvSpPr>
            <p:nvPr/>
          </p:nvSpPr>
          <p:spPr bwMode="auto">
            <a:xfrm>
              <a:off x="1658" y="1488"/>
              <a:ext cx="347" cy="331"/>
            </a:xfrm>
            <a:custGeom>
              <a:avLst/>
              <a:gdLst/>
              <a:ahLst/>
              <a:cxnLst>
                <a:cxn ang="0">
                  <a:pos x="34" y="148"/>
                </a:cxn>
                <a:cxn ang="0">
                  <a:pos x="99" y="163"/>
                </a:cxn>
                <a:cxn ang="0">
                  <a:pos x="131" y="171"/>
                </a:cxn>
                <a:cxn ang="0">
                  <a:pos x="146" y="148"/>
                </a:cxn>
                <a:cxn ang="0">
                  <a:pos x="179" y="186"/>
                </a:cxn>
                <a:cxn ang="0">
                  <a:pos x="187" y="195"/>
                </a:cxn>
                <a:cxn ang="0">
                  <a:pos x="211" y="226"/>
                </a:cxn>
                <a:cxn ang="0">
                  <a:pos x="196" y="292"/>
                </a:cxn>
                <a:cxn ang="0">
                  <a:pos x="196" y="317"/>
                </a:cxn>
                <a:cxn ang="0">
                  <a:pos x="155" y="325"/>
                </a:cxn>
                <a:cxn ang="0">
                  <a:pos x="146" y="350"/>
                </a:cxn>
                <a:cxn ang="0">
                  <a:pos x="179" y="341"/>
                </a:cxn>
                <a:cxn ang="0">
                  <a:pos x="227" y="365"/>
                </a:cxn>
                <a:cxn ang="0">
                  <a:pos x="261" y="397"/>
                </a:cxn>
                <a:cxn ang="0">
                  <a:pos x="301" y="413"/>
                </a:cxn>
                <a:cxn ang="0">
                  <a:pos x="268" y="373"/>
                </a:cxn>
                <a:cxn ang="0">
                  <a:pos x="310" y="390"/>
                </a:cxn>
                <a:cxn ang="0">
                  <a:pos x="326" y="365"/>
                </a:cxn>
                <a:cxn ang="0">
                  <a:pos x="317" y="341"/>
                </a:cxn>
                <a:cxn ang="0">
                  <a:pos x="285" y="300"/>
                </a:cxn>
                <a:cxn ang="0">
                  <a:pos x="310" y="300"/>
                </a:cxn>
                <a:cxn ang="0">
                  <a:pos x="333" y="325"/>
                </a:cxn>
                <a:cxn ang="0">
                  <a:pos x="350" y="308"/>
                </a:cxn>
                <a:cxn ang="0">
                  <a:pos x="317" y="226"/>
                </a:cxn>
                <a:cxn ang="0">
                  <a:pos x="276" y="211"/>
                </a:cxn>
                <a:cxn ang="0">
                  <a:pos x="293" y="186"/>
                </a:cxn>
                <a:cxn ang="0">
                  <a:pos x="285" y="163"/>
                </a:cxn>
                <a:cxn ang="0">
                  <a:pos x="251" y="130"/>
                </a:cxn>
                <a:cxn ang="0">
                  <a:pos x="220" y="98"/>
                </a:cxn>
                <a:cxn ang="0">
                  <a:pos x="196" y="58"/>
                </a:cxn>
                <a:cxn ang="0">
                  <a:pos x="155" y="49"/>
                </a:cxn>
                <a:cxn ang="0">
                  <a:pos x="122" y="58"/>
                </a:cxn>
                <a:cxn ang="0">
                  <a:pos x="114" y="49"/>
                </a:cxn>
                <a:cxn ang="0">
                  <a:pos x="106" y="9"/>
                </a:cxn>
                <a:cxn ang="0">
                  <a:pos x="90" y="0"/>
                </a:cxn>
                <a:cxn ang="0">
                  <a:pos x="49" y="74"/>
                </a:cxn>
                <a:cxn ang="0">
                  <a:pos x="40" y="83"/>
                </a:cxn>
                <a:cxn ang="0">
                  <a:pos x="59" y="17"/>
                </a:cxn>
                <a:cxn ang="0">
                  <a:pos x="34" y="0"/>
                </a:cxn>
                <a:cxn ang="0">
                  <a:pos x="0" y="65"/>
                </a:cxn>
              </a:cxnLst>
              <a:rect l="0" t="0" r="r" b="b"/>
              <a:pathLst>
                <a:path w="367" h="414">
                  <a:moveTo>
                    <a:pt x="0" y="89"/>
                  </a:moveTo>
                  <a:lnTo>
                    <a:pt x="34" y="148"/>
                  </a:lnTo>
                  <a:lnTo>
                    <a:pt x="49" y="155"/>
                  </a:lnTo>
                  <a:lnTo>
                    <a:pt x="99" y="163"/>
                  </a:lnTo>
                  <a:lnTo>
                    <a:pt x="106" y="163"/>
                  </a:lnTo>
                  <a:lnTo>
                    <a:pt x="131" y="171"/>
                  </a:lnTo>
                  <a:lnTo>
                    <a:pt x="139" y="171"/>
                  </a:lnTo>
                  <a:lnTo>
                    <a:pt x="146" y="148"/>
                  </a:lnTo>
                  <a:lnTo>
                    <a:pt x="155" y="163"/>
                  </a:lnTo>
                  <a:lnTo>
                    <a:pt x="179" y="186"/>
                  </a:lnTo>
                  <a:lnTo>
                    <a:pt x="171" y="204"/>
                  </a:lnTo>
                  <a:lnTo>
                    <a:pt x="187" y="195"/>
                  </a:lnTo>
                  <a:lnTo>
                    <a:pt x="196" y="211"/>
                  </a:lnTo>
                  <a:lnTo>
                    <a:pt x="211" y="226"/>
                  </a:lnTo>
                  <a:lnTo>
                    <a:pt x="220" y="251"/>
                  </a:lnTo>
                  <a:lnTo>
                    <a:pt x="196" y="292"/>
                  </a:lnTo>
                  <a:lnTo>
                    <a:pt x="202" y="308"/>
                  </a:lnTo>
                  <a:lnTo>
                    <a:pt x="196" y="317"/>
                  </a:lnTo>
                  <a:lnTo>
                    <a:pt x="155" y="308"/>
                  </a:lnTo>
                  <a:lnTo>
                    <a:pt x="155" y="325"/>
                  </a:lnTo>
                  <a:lnTo>
                    <a:pt x="146" y="325"/>
                  </a:lnTo>
                  <a:lnTo>
                    <a:pt x="146" y="350"/>
                  </a:lnTo>
                  <a:lnTo>
                    <a:pt x="171" y="350"/>
                  </a:lnTo>
                  <a:lnTo>
                    <a:pt x="179" y="341"/>
                  </a:lnTo>
                  <a:lnTo>
                    <a:pt x="196" y="341"/>
                  </a:lnTo>
                  <a:lnTo>
                    <a:pt x="227" y="365"/>
                  </a:lnTo>
                  <a:lnTo>
                    <a:pt x="227" y="373"/>
                  </a:lnTo>
                  <a:lnTo>
                    <a:pt x="261" y="397"/>
                  </a:lnTo>
                  <a:lnTo>
                    <a:pt x="276" y="407"/>
                  </a:lnTo>
                  <a:lnTo>
                    <a:pt x="301" y="413"/>
                  </a:lnTo>
                  <a:lnTo>
                    <a:pt x="301" y="407"/>
                  </a:lnTo>
                  <a:lnTo>
                    <a:pt x="268" y="373"/>
                  </a:lnTo>
                  <a:lnTo>
                    <a:pt x="268" y="357"/>
                  </a:lnTo>
                  <a:lnTo>
                    <a:pt x="310" y="390"/>
                  </a:lnTo>
                  <a:lnTo>
                    <a:pt x="326" y="390"/>
                  </a:lnTo>
                  <a:lnTo>
                    <a:pt x="326" y="365"/>
                  </a:lnTo>
                  <a:lnTo>
                    <a:pt x="317" y="357"/>
                  </a:lnTo>
                  <a:lnTo>
                    <a:pt x="317" y="341"/>
                  </a:lnTo>
                  <a:lnTo>
                    <a:pt x="293" y="317"/>
                  </a:lnTo>
                  <a:lnTo>
                    <a:pt x="285" y="300"/>
                  </a:lnTo>
                  <a:lnTo>
                    <a:pt x="293" y="285"/>
                  </a:lnTo>
                  <a:lnTo>
                    <a:pt x="310" y="300"/>
                  </a:lnTo>
                  <a:lnTo>
                    <a:pt x="317" y="317"/>
                  </a:lnTo>
                  <a:lnTo>
                    <a:pt x="333" y="325"/>
                  </a:lnTo>
                  <a:lnTo>
                    <a:pt x="333" y="308"/>
                  </a:lnTo>
                  <a:lnTo>
                    <a:pt x="350" y="308"/>
                  </a:lnTo>
                  <a:lnTo>
                    <a:pt x="366" y="276"/>
                  </a:lnTo>
                  <a:lnTo>
                    <a:pt x="317" y="226"/>
                  </a:lnTo>
                  <a:lnTo>
                    <a:pt x="293" y="226"/>
                  </a:lnTo>
                  <a:lnTo>
                    <a:pt x="276" y="211"/>
                  </a:lnTo>
                  <a:lnTo>
                    <a:pt x="276" y="195"/>
                  </a:lnTo>
                  <a:lnTo>
                    <a:pt x="293" y="186"/>
                  </a:lnTo>
                  <a:lnTo>
                    <a:pt x="276" y="171"/>
                  </a:lnTo>
                  <a:lnTo>
                    <a:pt x="285" y="163"/>
                  </a:lnTo>
                  <a:lnTo>
                    <a:pt x="276" y="139"/>
                  </a:lnTo>
                  <a:lnTo>
                    <a:pt x="251" y="130"/>
                  </a:lnTo>
                  <a:lnTo>
                    <a:pt x="236" y="106"/>
                  </a:lnTo>
                  <a:lnTo>
                    <a:pt x="220" y="98"/>
                  </a:lnTo>
                  <a:lnTo>
                    <a:pt x="202" y="89"/>
                  </a:lnTo>
                  <a:lnTo>
                    <a:pt x="196" y="58"/>
                  </a:lnTo>
                  <a:lnTo>
                    <a:pt x="179" y="58"/>
                  </a:lnTo>
                  <a:lnTo>
                    <a:pt x="155" y="49"/>
                  </a:lnTo>
                  <a:lnTo>
                    <a:pt x="139" y="58"/>
                  </a:lnTo>
                  <a:lnTo>
                    <a:pt x="122" y="58"/>
                  </a:lnTo>
                  <a:lnTo>
                    <a:pt x="106" y="74"/>
                  </a:lnTo>
                  <a:lnTo>
                    <a:pt x="114" y="49"/>
                  </a:lnTo>
                  <a:lnTo>
                    <a:pt x="106" y="34"/>
                  </a:lnTo>
                  <a:lnTo>
                    <a:pt x="106" y="9"/>
                  </a:lnTo>
                  <a:lnTo>
                    <a:pt x="106" y="0"/>
                  </a:lnTo>
                  <a:lnTo>
                    <a:pt x="90" y="0"/>
                  </a:lnTo>
                  <a:lnTo>
                    <a:pt x="59" y="42"/>
                  </a:lnTo>
                  <a:lnTo>
                    <a:pt x="49" y="74"/>
                  </a:lnTo>
                  <a:lnTo>
                    <a:pt x="59" y="98"/>
                  </a:lnTo>
                  <a:lnTo>
                    <a:pt x="40" y="83"/>
                  </a:lnTo>
                  <a:lnTo>
                    <a:pt x="40" y="42"/>
                  </a:lnTo>
                  <a:lnTo>
                    <a:pt x="59" y="17"/>
                  </a:lnTo>
                  <a:lnTo>
                    <a:pt x="74" y="0"/>
                  </a:lnTo>
                  <a:lnTo>
                    <a:pt x="34" y="0"/>
                  </a:lnTo>
                  <a:lnTo>
                    <a:pt x="9" y="34"/>
                  </a:lnTo>
                  <a:lnTo>
                    <a:pt x="0" y="65"/>
                  </a:lnTo>
                  <a:lnTo>
                    <a:pt x="0" y="89"/>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690" name="Freeform 18"/>
            <p:cNvSpPr>
              <a:spLocks/>
            </p:cNvSpPr>
            <p:nvPr/>
          </p:nvSpPr>
          <p:spPr bwMode="auto">
            <a:xfrm>
              <a:off x="1239" y="2045"/>
              <a:ext cx="696" cy="316"/>
            </a:xfrm>
            <a:custGeom>
              <a:avLst/>
              <a:gdLst/>
              <a:ahLst/>
              <a:cxnLst>
                <a:cxn ang="0">
                  <a:pos x="380" y="0"/>
                </a:cxn>
                <a:cxn ang="0">
                  <a:pos x="420" y="32"/>
                </a:cxn>
                <a:cxn ang="0">
                  <a:pos x="429" y="48"/>
                </a:cxn>
                <a:cxn ang="0">
                  <a:pos x="461" y="56"/>
                </a:cxn>
                <a:cxn ang="0">
                  <a:pos x="504" y="56"/>
                </a:cxn>
                <a:cxn ang="0">
                  <a:pos x="519" y="72"/>
                </a:cxn>
                <a:cxn ang="0">
                  <a:pos x="479" y="88"/>
                </a:cxn>
                <a:cxn ang="0">
                  <a:pos x="470" y="145"/>
                </a:cxn>
                <a:cxn ang="0">
                  <a:pos x="485" y="103"/>
                </a:cxn>
                <a:cxn ang="0">
                  <a:pos x="504" y="72"/>
                </a:cxn>
                <a:cxn ang="0">
                  <a:pos x="519" y="113"/>
                </a:cxn>
                <a:cxn ang="0">
                  <a:pos x="544" y="122"/>
                </a:cxn>
                <a:cxn ang="0">
                  <a:pos x="551" y="145"/>
                </a:cxn>
                <a:cxn ang="0">
                  <a:pos x="616" y="113"/>
                </a:cxn>
                <a:cxn ang="0">
                  <a:pos x="672" y="88"/>
                </a:cxn>
                <a:cxn ang="0">
                  <a:pos x="713" y="48"/>
                </a:cxn>
                <a:cxn ang="0">
                  <a:pos x="730" y="72"/>
                </a:cxn>
                <a:cxn ang="0">
                  <a:pos x="730" y="97"/>
                </a:cxn>
                <a:cxn ang="0">
                  <a:pos x="690" y="145"/>
                </a:cxn>
                <a:cxn ang="0">
                  <a:pos x="672" y="145"/>
                </a:cxn>
                <a:cxn ang="0">
                  <a:pos x="641" y="194"/>
                </a:cxn>
                <a:cxn ang="0">
                  <a:pos x="624" y="218"/>
                </a:cxn>
                <a:cxn ang="0">
                  <a:pos x="616" y="178"/>
                </a:cxn>
                <a:cxn ang="0">
                  <a:pos x="624" y="242"/>
                </a:cxn>
                <a:cxn ang="0">
                  <a:pos x="559" y="299"/>
                </a:cxn>
                <a:cxn ang="0">
                  <a:pos x="567" y="396"/>
                </a:cxn>
                <a:cxn ang="0">
                  <a:pos x="535" y="371"/>
                </a:cxn>
                <a:cxn ang="0">
                  <a:pos x="504" y="331"/>
                </a:cxn>
                <a:cxn ang="0">
                  <a:pos x="445" y="331"/>
                </a:cxn>
                <a:cxn ang="0">
                  <a:pos x="420" y="331"/>
                </a:cxn>
                <a:cxn ang="0">
                  <a:pos x="348" y="364"/>
                </a:cxn>
                <a:cxn ang="0">
                  <a:pos x="292" y="331"/>
                </a:cxn>
                <a:cxn ang="0">
                  <a:pos x="268" y="339"/>
                </a:cxn>
                <a:cxn ang="0">
                  <a:pos x="234" y="299"/>
                </a:cxn>
                <a:cxn ang="0">
                  <a:pos x="97" y="290"/>
                </a:cxn>
                <a:cxn ang="0">
                  <a:pos x="81" y="267"/>
                </a:cxn>
                <a:cxn ang="0">
                  <a:pos x="32" y="234"/>
                </a:cxn>
                <a:cxn ang="0">
                  <a:pos x="24" y="210"/>
                </a:cxn>
                <a:cxn ang="0">
                  <a:pos x="24" y="202"/>
                </a:cxn>
                <a:cxn ang="0">
                  <a:pos x="0" y="169"/>
                </a:cxn>
                <a:cxn ang="0">
                  <a:pos x="7" y="63"/>
                </a:cxn>
                <a:cxn ang="0">
                  <a:pos x="16" y="40"/>
                </a:cxn>
              </a:cxnLst>
              <a:rect l="0" t="0" r="r" b="b"/>
              <a:pathLst>
                <a:path w="738" h="396">
                  <a:moveTo>
                    <a:pt x="24" y="8"/>
                  </a:moveTo>
                  <a:lnTo>
                    <a:pt x="373" y="8"/>
                  </a:lnTo>
                  <a:lnTo>
                    <a:pt x="380" y="0"/>
                  </a:lnTo>
                  <a:lnTo>
                    <a:pt x="389" y="16"/>
                  </a:lnTo>
                  <a:lnTo>
                    <a:pt x="405" y="16"/>
                  </a:lnTo>
                  <a:lnTo>
                    <a:pt x="420" y="32"/>
                  </a:lnTo>
                  <a:lnTo>
                    <a:pt x="445" y="32"/>
                  </a:lnTo>
                  <a:lnTo>
                    <a:pt x="414" y="56"/>
                  </a:lnTo>
                  <a:lnTo>
                    <a:pt x="429" y="48"/>
                  </a:lnTo>
                  <a:lnTo>
                    <a:pt x="438" y="56"/>
                  </a:lnTo>
                  <a:lnTo>
                    <a:pt x="461" y="48"/>
                  </a:lnTo>
                  <a:lnTo>
                    <a:pt x="461" y="56"/>
                  </a:lnTo>
                  <a:lnTo>
                    <a:pt x="470" y="48"/>
                  </a:lnTo>
                  <a:lnTo>
                    <a:pt x="479" y="56"/>
                  </a:lnTo>
                  <a:lnTo>
                    <a:pt x="504" y="56"/>
                  </a:lnTo>
                  <a:lnTo>
                    <a:pt x="510" y="56"/>
                  </a:lnTo>
                  <a:lnTo>
                    <a:pt x="519" y="63"/>
                  </a:lnTo>
                  <a:lnTo>
                    <a:pt x="519" y="72"/>
                  </a:lnTo>
                  <a:lnTo>
                    <a:pt x="479" y="72"/>
                  </a:lnTo>
                  <a:lnTo>
                    <a:pt x="470" y="97"/>
                  </a:lnTo>
                  <a:lnTo>
                    <a:pt x="479" y="88"/>
                  </a:lnTo>
                  <a:lnTo>
                    <a:pt x="470" y="122"/>
                  </a:lnTo>
                  <a:lnTo>
                    <a:pt x="470" y="137"/>
                  </a:lnTo>
                  <a:lnTo>
                    <a:pt x="470" y="145"/>
                  </a:lnTo>
                  <a:lnTo>
                    <a:pt x="479" y="145"/>
                  </a:lnTo>
                  <a:lnTo>
                    <a:pt x="485" y="137"/>
                  </a:lnTo>
                  <a:lnTo>
                    <a:pt x="485" y="103"/>
                  </a:lnTo>
                  <a:lnTo>
                    <a:pt x="494" y="88"/>
                  </a:lnTo>
                  <a:lnTo>
                    <a:pt x="504" y="81"/>
                  </a:lnTo>
                  <a:lnTo>
                    <a:pt x="504" y="72"/>
                  </a:lnTo>
                  <a:lnTo>
                    <a:pt x="526" y="81"/>
                  </a:lnTo>
                  <a:lnTo>
                    <a:pt x="526" y="97"/>
                  </a:lnTo>
                  <a:lnTo>
                    <a:pt x="519" y="113"/>
                  </a:lnTo>
                  <a:lnTo>
                    <a:pt x="535" y="103"/>
                  </a:lnTo>
                  <a:lnTo>
                    <a:pt x="535" y="122"/>
                  </a:lnTo>
                  <a:lnTo>
                    <a:pt x="544" y="122"/>
                  </a:lnTo>
                  <a:lnTo>
                    <a:pt x="526" y="145"/>
                  </a:lnTo>
                  <a:lnTo>
                    <a:pt x="535" y="145"/>
                  </a:lnTo>
                  <a:lnTo>
                    <a:pt x="551" y="145"/>
                  </a:lnTo>
                  <a:lnTo>
                    <a:pt x="584" y="122"/>
                  </a:lnTo>
                  <a:lnTo>
                    <a:pt x="584" y="113"/>
                  </a:lnTo>
                  <a:lnTo>
                    <a:pt x="616" y="113"/>
                  </a:lnTo>
                  <a:lnTo>
                    <a:pt x="616" y="97"/>
                  </a:lnTo>
                  <a:lnTo>
                    <a:pt x="632" y="88"/>
                  </a:lnTo>
                  <a:lnTo>
                    <a:pt x="672" y="88"/>
                  </a:lnTo>
                  <a:lnTo>
                    <a:pt x="690" y="81"/>
                  </a:lnTo>
                  <a:lnTo>
                    <a:pt x="706" y="40"/>
                  </a:lnTo>
                  <a:lnTo>
                    <a:pt x="713" y="48"/>
                  </a:lnTo>
                  <a:lnTo>
                    <a:pt x="721" y="40"/>
                  </a:lnTo>
                  <a:lnTo>
                    <a:pt x="721" y="48"/>
                  </a:lnTo>
                  <a:lnTo>
                    <a:pt x="730" y="72"/>
                  </a:lnTo>
                  <a:lnTo>
                    <a:pt x="738" y="81"/>
                  </a:lnTo>
                  <a:lnTo>
                    <a:pt x="738" y="88"/>
                  </a:lnTo>
                  <a:lnTo>
                    <a:pt x="730" y="97"/>
                  </a:lnTo>
                  <a:lnTo>
                    <a:pt x="713" y="97"/>
                  </a:lnTo>
                  <a:lnTo>
                    <a:pt x="681" y="128"/>
                  </a:lnTo>
                  <a:lnTo>
                    <a:pt x="690" y="145"/>
                  </a:lnTo>
                  <a:lnTo>
                    <a:pt x="696" y="137"/>
                  </a:lnTo>
                  <a:lnTo>
                    <a:pt x="696" y="153"/>
                  </a:lnTo>
                  <a:lnTo>
                    <a:pt x="672" y="145"/>
                  </a:lnTo>
                  <a:lnTo>
                    <a:pt x="656" y="153"/>
                  </a:lnTo>
                  <a:lnTo>
                    <a:pt x="647" y="162"/>
                  </a:lnTo>
                  <a:lnTo>
                    <a:pt x="641" y="194"/>
                  </a:lnTo>
                  <a:lnTo>
                    <a:pt x="632" y="185"/>
                  </a:lnTo>
                  <a:lnTo>
                    <a:pt x="632" y="194"/>
                  </a:lnTo>
                  <a:lnTo>
                    <a:pt x="624" y="218"/>
                  </a:lnTo>
                  <a:lnTo>
                    <a:pt x="624" y="202"/>
                  </a:lnTo>
                  <a:lnTo>
                    <a:pt x="616" y="194"/>
                  </a:lnTo>
                  <a:lnTo>
                    <a:pt x="616" y="178"/>
                  </a:lnTo>
                  <a:lnTo>
                    <a:pt x="607" y="194"/>
                  </a:lnTo>
                  <a:lnTo>
                    <a:pt x="616" y="218"/>
                  </a:lnTo>
                  <a:lnTo>
                    <a:pt x="624" y="242"/>
                  </a:lnTo>
                  <a:lnTo>
                    <a:pt x="616" y="259"/>
                  </a:lnTo>
                  <a:lnTo>
                    <a:pt x="584" y="274"/>
                  </a:lnTo>
                  <a:lnTo>
                    <a:pt x="559" y="299"/>
                  </a:lnTo>
                  <a:lnTo>
                    <a:pt x="551" y="315"/>
                  </a:lnTo>
                  <a:lnTo>
                    <a:pt x="567" y="371"/>
                  </a:lnTo>
                  <a:lnTo>
                    <a:pt x="567" y="396"/>
                  </a:lnTo>
                  <a:lnTo>
                    <a:pt x="559" y="396"/>
                  </a:lnTo>
                  <a:lnTo>
                    <a:pt x="551" y="387"/>
                  </a:lnTo>
                  <a:lnTo>
                    <a:pt x="535" y="371"/>
                  </a:lnTo>
                  <a:lnTo>
                    <a:pt x="535" y="339"/>
                  </a:lnTo>
                  <a:lnTo>
                    <a:pt x="519" y="324"/>
                  </a:lnTo>
                  <a:lnTo>
                    <a:pt x="504" y="331"/>
                  </a:lnTo>
                  <a:lnTo>
                    <a:pt x="504" y="324"/>
                  </a:lnTo>
                  <a:lnTo>
                    <a:pt x="454" y="324"/>
                  </a:lnTo>
                  <a:lnTo>
                    <a:pt x="445" y="331"/>
                  </a:lnTo>
                  <a:lnTo>
                    <a:pt x="454" y="339"/>
                  </a:lnTo>
                  <a:lnTo>
                    <a:pt x="429" y="339"/>
                  </a:lnTo>
                  <a:lnTo>
                    <a:pt x="420" y="331"/>
                  </a:lnTo>
                  <a:lnTo>
                    <a:pt x="397" y="331"/>
                  </a:lnTo>
                  <a:lnTo>
                    <a:pt x="380" y="339"/>
                  </a:lnTo>
                  <a:lnTo>
                    <a:pt x="348" y="364"/>
                  </a:lnTo>
                  <a:lnTo>
                    <a:pt x="348" y="387"/>
                  </a:lnTo>
                  <a:lnTo>
                    <a:pt x="323" y="380"/>
                  </a:lnTo>
                  <a:lnTo>
                    <a:pt x="292" y="331"/>
                  </a:lnTo>
                  <a:lnTo>
                    <a:pt x="283" y="331"/>
                  </a:lnTo>
                  <a:lnTo>
                    <a:pt x="276" y="339"/>
                  </a:lnTo>
                  <a:lnTo>
                    <a:pt x="268" y="339"/>
                  </a:lnTo>
                  <a:lnTo>
                    <a:pt x="252" y="331"/>
                  </a:lnTo>
                  <a:lnTo>
                    <a:pt x="252" y="315"/>
                  </a:lnTo>
                  <a:lnTo>
                    <a:pt x="234" y="299"/>
                  </a:lnTo>
                  <a:lnTo>
                    <a:pt x="169" y="308"/>
                  </a:lnTo>
                  <a:lnTo>
                    <a:pt x="121" y="290"/>
                  </a:lnTo>
                  <a:lnTo>
                    <a:pt x="97" y="290"/>
                  </a:lnTo>
                  <a:lnTo>
                    <a:pt x="88" y="274"/>
                  </a:lnTo>
                  <a:lnTo>
                    <a:pt x="81" y="274"/>
                  </a:lnTo>
                  <a:lnTo>
                    <a:pt x="81" y="267"/>
                  </a:lnTo>
                  <a:lnTo>
                    <a:pt x="47" y="259"/>
                  </a:lnTo>
                  <a:lnTo>
                    <a:pt x="47" y="250"/>
                  </a:lnTo>
                  <a:lnTo>
                    <a:pt x="32" y="234"/>
                  </a:lnTo>
                  <a:lnTo>
                    <a:pt x="32" y="218"/>
                  </a:lnTo>
                  <a:lnTo>
                    <a:pt x="24" y="218"/>
                  </a:lnTo>
                  <a:lnTo>
                    <a:pt x="24" y="210"/>
                  </a:lnTo>
                  <a:lnTo>
                    <a:pt x="32" y="210"/>
                  </a:lnTo>
                  <a:lnTo>
                    <a:pt x="32" y="202"/>
                  </a:lnTo>
                  <a:lnTo>
                    <a:pt x="24" y="202"/>
                  </a:lnTo>
                  <a:lnTo>
                    <a:pt x="7" y="185"/>
                  </a:lnTo>
                  <a:lnTo>
                    <a:pt x="7" y="178"/>
                  </a:lnTo>
                  <a:lnTo>
                    <a:pt x="0" y="169"/>
                  </a:lnTo>
                  <a:lnTo>
                    <a:pt x="7" y="145"/>
                  </a:lnTo>
                  <a:lnTo>
                    <a:pt x="0" y="122"/>
                  </a:lnTo>
                  <a:lnTo>
                    <a:pt x="7" y="63"/>
                  </a:lnTo>
                  <a:lnTo>
                    <a:pt x="0" y="23"/>
                  </a:lnTo>
                  <a:lnTo>
                    <a:pt x="16" y="23"/>
                  </a:lnTo>
                  <a:lnTo>
                    <a:pt x="16" y="40"/>
                  </a:lnTo>
                  <a:lnTo>
                    <a:pt x="24" y="40"/>
                  </a:lnTo>
                  <a:lnTo>
                    <a:pt x="24" y="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691" name="Freeform 19"/>
            <p:cNvSpPr>
              <a:spLocks/>
            </p:cNvSpPr>
            <p:nvPr/>
          </p:nvSpPr>
          <p:spPr bwMode="auto">
            <a:xfrm>
              <a:off x="717" y="1573"/>
              <a:ext cx="453" cy="394"/>
            </a:xfrm>
            <a:custGeom>
              <a:avLst/>
              <a:gdLst/>
              <a:ahLst/>
              <a:cxnLst>
                <a:cxn ang="0">
                  <a:pos x="479" y="453"/>
                </a:cxn>
                <a:cxn ang="0">
                  <a:pos x="432" y="388"/>
                </a:cxn>
                <a:cxn ang="0">
                  <a:pos x="414" y="365"/>
                </a:cxn>
                <a:cxn ang="0">
                  <a:pos x="389" y="381"/>
                </a:cxn>
                <a:cxn ang="0">
                  <a:pos x="366" y="348"/>
                </a:cxn>
                <a:cxn ang="0">
                  <a:pos x="341" y="348"/>
                </a:cxn>
                <a:cxn ang="0">
                  <a:pos x="317" y="49"/>
                </a:cxn>
                <a:cxn ang="0">
                  <a:pos x="276" y="49"/>
                </a:cxn>
                <a:cxn ang="0">
                  <a:pos x="236" y="33"/>
                </a:cxn>
                <a:cxn ang="0">
                  <a:pos x="196" y="17"/>
                </a:cxn>
                <a:cxn ang="0">
                  <a:pos x="162" y="8"/>
                </a:cxn>
                <a:cxn ang="0">
                  <a:pos x="131" y="17"/>
                </a:cxn>
                <a:cxn ang="0">
                  <a:pos x="90" y="42"/>
                </a:cxn>
                <a:cxn ang="0">
                  <a:pos x="65" y="57"/>
                </a:cxn>
                <a:cxn ang="0">
                  <a:pos x="25" y="98"/>
                </a:cxn>
                <a:cxn ang="0">
                  <a:pos x="50" y="139"/>
                </a:cxn>
                <a:cxn ang="0">
                  <a:pos x="74" y="179"/>
                </a:cxn>
                <a:cxn ang="0">
                  <a:pos x="50" y="186"/>
                </a:cxn>
                <a:cxn ang="0">
                  <a:pos x="40" y="170"/>
                </a:cxn>
                <a:cxn ang="0">
                  <a:pos x="0" y="202"/>
                </a:cxn>
                <a:cxn ang="0">
                  <a:pos x="18" y="219"/>
                </a:cxn>
                <a:cxn ang="0">
                  <a:pos x="34" y="235"/>
                </a:cxn>
                <a:cxn ang="0">
                  <a:pos x="65" y="235"/>
                </a:cxn>
                <a:cxn ang="0">
                  <a:pos x="82" y="235"/>
                </a:cxn>
                <a:cxn ang="0">
                  <a:pos x="82" y="267"/>
                </a:cxn>
                <a:cxn ang="0">
                  <a:pos x="59" y="276"/>
                </a:cxn>
                <a:cxn ang="0">
                  <a:pos x="40" y="276"/>
                </a:cxn>
                <a:cxn ang="0">
                  <a:pos x="50" y="365"/>
                </a:cxn>
                <a:cxn ang="0">
                  <a:pos x="74" y="356"/>
                </a:cxn>
                <a:cxn ang="0">
                  <a:pos x="74" y="381"/>
                </a:cxn>
                <a:cxn ang="0">
                  <a:pos x="106" y="388"/>
                </a:cxn>
                <a:cxn ang="0">
                  <a:pos x="114" y="388"/>
                </a:cxn>
                <a:cxn ang="0">
                  <a:pos x="131" y="406"/>
                </a:cxn>
                <a:cxn ang="0">
                  <a:pos x="90" y="453"/>
                </a:cxn>
                <a:cxn ang="0">
                  <a:pos x="59" y="471"/>
                </a:cxn>
                <a:cxn ang="0">
                  <a:pos x="40" y="493"/>
                </a:cxn>
                <a:cxn ang="0">
                  <a:pos x="114" y="453"/>
                </a:cxn>
                <a:cxn ang="0">
                  <a:pos x="139" y="429"/>
                </a:cxn>
                <a:cxn ang="0">
                  <a:pos x="187" y="388"/>
                </a:cxn>
                <a:cxn ang="0">
                  <a:pos x="179" y="372"/>
                </a:cxn>
                <a:cxn ang="0">
                  <a:pos x="196" y="341"/>
                </a:cxn>
                <a:cxn ang="0">
                  <a:pos x="227" y="325"/>
                </a:cxn>
                <a:cxn ang="0">
                  <a:pos x="211" y="341"/>
                </a:cxn>
                <a:cxn ang="0">
                  <a:pos x="211" y="372"/>
                </a:cxn>
                <a:cxn ang="0">
                  <a:pos x="211" y="381"/>
                </a:cxn>
                <a:cxn ang="0">
                  <a:pos x="243" y="365"/>
                </a:cxn>
                <a:cxn ang="0">
                  <a:pos x="243" y="332"/>
                </a:cxn>
                <a:cxn ang="0">
                  <a:pos x="301" y="356"/>
                </a:cxn>
                <a:cxn ang="0">
                  <a:pos x="349" y="365"/>
                </a:cxn>
                <a:cxn ang="0">
                  <a:pos x="358" y="372"/>
                </a:cxn>
                <a:cxn ang="0">
                  <a:pos x="423" y="453"/>
                </a:cxn>
                <a:cxn ang="0">
                  <a:pos x="407" y="406"/>
                </a:cxn>
                <a:cxn ang="0">
                  <a:pos x="414" y="388"/>
                </a:cxn>
                <a:cxn ang="0">
                  <a:pos x="432" y="421"/>
                </a:cxn>
                <a:cxn ang="0">
                  <a:pos x="432" y="429"/>
                </a:cxn>
                <a:cxn ang="0">
                  <a:pos x="432" y="453"/>
                </a:cxn>
                <a:cxn ang="0">
                  <a:pos x="438" y="462"/>
                </a:cxn>
                <a:cxn ang="0">
                  <a:pos x="455" y="471"/>
                </a:cxn>
                <a:cxn ang="0">
                  <a:pos x="455" y="453"/>
                </a:cxn>
                <a:cxn ang="0">
                  <a:pos x="463" y="478"/>
                </a:cxn>
                <a:cxn ang="0">
                  <a:pos x="479" y="478"/>
                </a:cxn>
              </a:cxnLst>
              <a:rect l="0" t="0" r="r" b="b"/>
              <a:pathLst>
                <a:path w="480" h="494">
                  <a:moveTo>
                    <a:pt x="479" y="478"/>
                  </a:moveTo>
                  <a:lnTo>
                    <a:pt x="479" y="453"/>
                  </a:lnTo>
                  <a:lnTo>
                    <a:pt x="455" y="438"/>
                  </a:lnTo>
                  <a:lnTo>
                    <a:pt x="432" y="388"/>
                  </a:lnTo>
                  <a:lnTo>
                    <a:pt x="423" y="388"/>
                  </a:lnTo>
                  <a:lnTo>
                    <a:pt x="414" y="365"/>
                  </a:lnTo>
                  <a:lnTo>
                    <a:pt x="398" y="372"/>
                  </a:lnTo>
                  <a:lnTo>
                    <a:pt x="389" y="381"/>
                  </a:lnTo>
                  <a:lnTo>
                    <a:pt x="366" y="356"/>
                  </a:lnTo>
                  <a:lnTo>
                    <a:pt x="366" y="348"/>
                  </a:lnTo>
                  <a:lnTo>
                    <a:pt x="341" y="356"/>
                  </a:lnTo>
                  <a:lnTo>
                    <a:pt x="341" y="348"/>
                  </a:lnTo>
                  <a:lnTo>
                    <a:pt x="341" y="65"/>
                  </a:lnTo>
                  <a:lnTo>
                    <a:pt x="317" y="49"/>
                  </a:lnTo>
                  <a:lnTo>
                    <a:pt x="293" y="57"/>
                  </a:lnTo>
                  <a:lnTo>
                    <a:pt x="276" y="49"/>
                  </a:lnTo>
                  <a:lnTo>
                    <a:pt x="261" y="49"/>
                  </a:lnTo>
                  <a:lnTo>
                    <a:pt x="236" y="33"/>
                  </a:lnTo>
                  <a:lnTo>
                    <a:pt x="202" y="33"/>
                  </a:lnTo>
                  <a:lnTo>
                    <a:pt x="196" y="17"/>
                  </a:lnTo>
                  <a:lnTo>
                    <a:pt x="171" y="17"/>
                  </a:lnTo>
                  <a:lnTo>
                    <a:pt x="162" y="8"/>
                  </a:lnTo>
                  <a:lnTo>
                    <a:pt x="147" y="0"/>
                  </a:lnTo>
                  <a:lnTo>
                    <a:pt x="131" y="17"/>
                  </a:lnTo>
                  <a:lnTo>
                    <a:pt x="114" y="24"/>
                  </a:lnTo>
                  <a:lnTo>
                    <a:pt x="90" y="42"/>
                  </a:lnTo>
                  <a:lnTo>
                    <a:pt x="82" y="42"/>
                  </a:lnTo>
                  <a:lnTo>
                    <a:pt x="65" y="57"/>
                  </a:lnTo>
                  <a:lnTo>
                    <a:pt x="59" y="89"/>
                  </a:lnTo>
                  <a:lnTo>
                    <a:pt x="25" y="98"/>
                  </a:lnTo>
                  <a:lnTo>
                    <a:pt x="18" y="114"/>
                  </a:lnTo>
                  <a:lnTo>
                    <a:pt x="50" y="139"/>
                  </a:lnTo>
                  <a:lnTo>
                    <a:pt x="59" y="154"/>
                  </a:lnTo>
                  <a:lnTo>
                    <a:pt x="74" y="179"/>
                  </a:lnTo>
                  <a:lnTo>
                    <a:pt x="74" y="186"/>
                  </a:lnTo>
                  <a:lnTo>
                    <a:pt x="50" y="186"/>
                  </a:lnTo>
                  <a:lnTo>
                    <a:pt x="50" y="170"/>
                  </a:lnTo>
                  <a:lnTo>
                    <a:pt x="40" y="170"/>
                  </a:lnTo>
                  <a:lnTo>
                    <a:pt x="9" y="186"/>
                  </a:lnTo>
                  <a:lnTo>
                    <a:pt x="0" y="202"/>
                  </a:lnTo>
                  <a:lnTo>
                    <a:pt x="18" y="211"/>
                  </a:lnTo>
                  <a:lnTo>
                    <a:pt x="18" y="219"/>
                  </a:lnTo>
                  <a:lnTo>
                    <a:pt x="18" y="226"/>
                  </a:lnTo>
                  <a:lnTo>
                    <a:pt x="34" y="235"/>
                  </a:lnTo>
                  <a:lnTo>
                    <a:pt x="50" y="235"/>
                  </a:lnTo>
                  <a:lnTo>
                    <a:pt x="65" y="235"/>
                  </a:lnTo>
                  <a:lnTo>
                    <a:pt x="82" y="226"/>
                  </a:lnTo>
                  <a:lnTo>
                    <a:pt x="82" y="235"/>
                  </a:lnTo>
                  <a:lnTo>
                    <a:pt x="90" y="251"/>
                  </a:lnTo>
                  <a:lnTo>
                    <a:pt x="82" y="267"/>
                  </a:lnTo>
                  <a:lnTo>
                    <a:pt x="65" y="267"/>
                  </a:lnTo>
                  <a:lnTo>
                    <a:pt x="59" y="276"/>
                  </a:lnTo>
                  <a:lnTo>
                    <a:pt x="50" y="276"/>
                  </a:lnTo>
                  <a:lnTo>
                    <a:pt x="40" y="276"/>
                  </a:lnTo>
                  <a:lnTo>
                    <a:pt x="25" y="316"/>
                  </a:lnTo>
                  <a:lnTo>
                    <a:pt x="50" y="365"/>
                  </a:lnTo>
                  <a:lnTo>
                    <a:pt x="59" y="365"/>
                  </a:lnTo>
                  <a:lnTo>
                    <a:pt x="74" y="356"/>
                  </a:lnTo>
                  <a:lnTo>
                    <a:pt x="74" y="372"/>
                  </a:lnTo>
                  <a:lnTo>
                    <a:pt x="74" y="381"/>
                  </a:lnTo>
                  <a:lnTo>
                    <a:pt x="82" y="388"/>
                  </a:lnTo>
                  <a:lnTo>
                    <a:pt x="106" y="388"/>
                  </a:lnTo>
                  <a:lnTo>
                    <a:pt x="114" y="396"/>
                  </a:lnTo>
                  <a:lnTo>
                    <a:pt x="114" y="388"/>
                  </a:lnTo>
                  <a:lnTo>
                    <a:pt x="131" y="388"/>
                  </a:lnTo>
                  <a:lnTo>
                    <a:pt x="131" y="406"/>
                  </a:lnTo>
                  <a:lnTo>
                    <a:pt x="131" y="421"/>
                  </a:lnTo>
                  <a:lnTo>
                    <a:pt x="90" y="453"/>
                  </a:lnTo>
                  <a:lnTo>
                    <a:pt x="65" y="462"/>
                  </a:lnTo>
                  <a:lnTo>
                    <a:pt x="59" y="471"/>
                  </a:lnTo>
                  <a:lnTo>
                    <a:pt x="34" y="487"/>
                  </a:lnTo>
                  <a:lnTo>
                    <a:pt x="40" y="493"/>
                  </a:lnTo>
                  <a:lnTo>
                    <a:pt x="82" y="471"/>
                  </a:lnTo>
                  <a:lnTo>
                    <a:pt x="114" y="453"/>
                  </a:lnTo>
                  <a:lnTo>
                    <a:pt x="122" y="446"/>
                  </a:lnTo>
                  <a:lnTo>
                    <a:pt x="139" y="429"/>
                  </a:lnTo>
                  <a:lnTo>
                    <a:pt x="179" y="396"/>
                  </a:lnTo>
                  <a:lnTo>
                    <a:pt x="187" y="388"/>
                  </a:lnTo>
                  <a:lnTo>
                    <a:pt x="171" y="381"/>
                  </a:lnTo>
                  <a:lnTo>
                    <a:pt x="179" y="372"/>
                  </a:lnTo>
                  <a:lnTo>
                    <a:pt x="196" y="356"/>
                  </a:lnTo>
                  <a:lnTo>
                    <a:pt x="196" y="341"/>
                  </a:lnTo>
                  <a:lnTo>
                    <a:pt x="221" y="325"/>
                  </a:lnTo>
                  <a:lnTo>
                    <a:pt x="227" y="325"/>
                  </a:lnTo>
                  <a:lnTo>
                    <a:pt x="221" y="332"/>
                  </a:lnTo>
                  <a:lnTo>
                    <a:pt x="211" y="341"/>
                  </a:lnTo>
                  <a:lnTo>
                    <a:pt x="202" y="365"/>
                  </a:lnTo>
                  <a:lnTo>
                    <a:pt x="211" y="372"/>
                  </a:lnTo>
                  <a:lnTo>
                    <a:pt x="202" y="381"/>
                  </a:lnTo>
                  <a:lnTo>
                    <a:pt x="211" y="381"/>
                  </a:lnTo>
                  <a:lnTo>
                    <a:pt x="236" y="365"/>
                  </a:lnTo>
                  <a:lnTo>
                    <a:pt x="243" y="365"/>
                  </a:lnTo>
                  <a:lnTo>
                    <a:pt x="252" y="348"/>
                  </a:lnTo>
                  <a:lnTo>
                    <a:pt x="243" y="332"/>
                  </a:lnTo>
                  <a:lnTo>
                    <a:pt x="268" y="341"/>
                  </a:lnTo>
                  <a:lnTo>
                    <a:pt x="301" y="356"/>
                  </a:lnTo>
                  <a:lnTo>
                    <a:pt x="324" y="356"/>
                  </a:lnTo>
                  <a:lnTo>
                    <a:pt x="349" y="365"/>
                  </a:lnTo>
                  <a:lnTo>
                    <a:pt x="358" y="365"/>
                  </a:lnTo>
                  <a:lnTo>
                    <a:pt x="358" y="372"/>
                  </a:lnTo>
                  <a:lnTo>
                    <a:pt x="398" y="406"/>
                  </a:lnTo>
                  <a:lnTo>
                    <a:pt x="423" y="453"/>
                  </a:lnTo>
                  <a:lnTo>
                    <a:pt x="414" y="413"/>
                  </a:lnTo>
                  <a:lnTo>
                    <a:pt x="407" y="406"/>
                  </a:lnTo>
                  <a:lnTo>
                    <a:pt x="414" y="406"/>
                  </a:lnTo>
                  <a:lnTo>
                    <a:pt x="414" y="388"/>
                  </a:lnTo>
                  <a:lnTo>
                    <a:pt x="423" y="429"/>
                  </a:lnTo>
                  <a:lnTo>
                    <a:pt x="432" y="421"/>
                  </a:lnTo>
                  <a:lnTo>
                    <a:pt x="447" y="438"/>
                  </a:lnTo>
                  <a:lnTo>
                    <a:pt x="432" y="429"/>
                  </a:lnTo>
                  <a:lnTo>
                    <a:pt x="432" y="438"/>
                  </a:lnTo>
                  <a:lnTo>
                    <a:pt x="432" y="453"/>
                  </a:lnTo>
                  <a:lnTo>
                    <a:pt x="438" y="446"/>
                  </a:lnTo>
                  <a:lnTo>
                    <a:pt x="438" y="462"/>
                  </a:lnTo>
                  <a:lnTo>
                    <a:pt x="455" y="487"/>
                  </a:lnTo>
                  <a:lnTo>
                    <a:pt x="455" y="471"/>
                  </a:lnTo>
                  <a:lnTo>
                    <a:pt x="447" y="453"/>
                  </a:lnTo>
                  <a:lnTo>
                    <a:pt x="455" y="453"/>
                  </a:lnTo>
                  <a:lnTo>
                    <a:pt x="455" y="462"/>
                  </a:lnTo>
                  <a:lnTo>
                    <a:pt x="463" y="478"/>
                  </a:lnTo>
                  <a:lnTo>
                    <a:pt x="472" y="487"/>
                  </a:lnTo>
                  <a:lnTo>
                    <a:pt x="479" y="47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692" name="Freeform 20"/>
            <p:cNvSpPr>
              <a:spLocks/>
            </p:cNvSpPr>
            <p:nvPr/>
          </p:nvSpPr>
          <p:spPr bwMode="auto">
            <a:xfrm>
              <a:off x="1039" y="1476"/>
              <a:ext cx="1034" cy="686"/>
            </a:xfrm>
            <a:custGeom>
              <a:avLst/>
              <a:gdLst/>
              <a:ahLst/>
              <a:cxnLst>
                <a:cxn ang="0">
                  <a:pos x="756" y="851"/>
                </a:cxn>
                <a:cxn ang="0">
                  <a:pos x="763" y="827"/>
                </a:cxn>
                <a:cxn ang="0">
                  <a:pos x="771" y="786"/>
                </a:cxn>
                <a:cxn ang="0">
                  <a:pos x="706" y="746"/>
                </a:cxn>
                <a:cxn ang="0">
                  <a:pos x="632" y="746"/>
                </a:cxn>
                <a:cxn ang="0">
                  <a:pos x="585" y="722"/>
                </a:cxn>
                <a:cxn ang="0">
                  <a:pos x="171" y="680"/>
                </a:cxn>
                <a:cxn ang="0">
                  <a:pos x="138" y="615"/>
                </a:cxn>
                <a:cxn ang="0">
                  <a:pos x="91" y="510"/>
                </a:cxn>
                <a:cxn ang="0">
                  <a:pos x="48" y="503"/>
                </a:cxn>
                <a:cxn ang="0">
                  <a:pos x="0" y="470"/>
                </a:cxn>
                <a:cxn ang="0">
                  <a:pos x="66" y="202"/>
                </a:cxn>
                <a:cxn ang="0">
                  <a:pos x="147" y="164"/>
                </a:cxn>
                <a:cxn ang="0">
                  <a:pos x="187" y="171"/>
                </a:cxn>
                <a:cxn ang="0">
                  <a:pos x="212" y="195"/>
                </a:cxn>
                <a:cxn ang="0">
                  <a:pos x="268" y="195"/>
                </a:cxn>
                <a:cxn ang="0">
                  <a:pos x="341" y="220"/>
                </a:cxn>
                <a:cxn ang="0">
                  <a:pos x="358" y="261"/>
                </a:cxn>
                <a:cxn ang="0">
                  <a:pos x="415" y="236"/>
                </a:cxn>
                <a:cxn ang="0">
                  <a:pos x="504" y="252"/>
                </a:cxn>
                <a:cxn ang="0">
                  <a:pos x="552" y="227"/>
                </a:cxn>
                <a:cxn ang="0">
                  <a:pos x="569" y="202"/>
                </a:cxn>
                <a:cxn ang="0">
                  <a:pos x="577" y="261"/>
                </a:cxn>
                <a:cxn ang="0">
                  <a:pos x="601" y="195"/>
                </a:cxn>
                <a:cxn ang="0">
                  <a:pos x="592" y="105"/>
                </a:cxn>
                <a:cxn ang="0">
                  <a:pos x="617" y="0"/>
                </a:cxn>
                <a:cxn ang="0">
                  <a:pos x="617" y="65"/>
                </a:cxn>
                <a:cxn ang="0">
                  <a:pos x="632" y="171"/>
                </a:cxn>
                <a:cxn ang="0">
                  <a:pos x="666" y="202"/>
                </a:cxn>
                <a:cxn ang="0">
                  <a:pos x="697" y="267"/>
                </a:cxn>
                <a:cxn ang="0">
                  <a:pos x="731" y="179"/>
                </a:cxn>
                <a:cxn ang="0">
                  <a:pos x="763" y="227"/>
                </a:cxn>
                <a:cxn ang="0">
                  <a:pos x="763" y="276"/>
                </a:cxn>
                <a:cxn ang="0">
                  <a:pos x="697" y="292"/>
                </a:cxn>
                <a:cxn ang="0">
                  <a:pos x="673" y="373"/>
                </a:cxn>
                <a:cxn ang="0">
                  <a:pos x="626" y="413"/>
                </a:cxn>
                <a:cxn ang="0">
                  <a:pos x="592" y="478"/>
                </a:cxn>
                <a:cxn ang="0">
                  <a:pos x="626" y="560"/>
                </a:cxn>
                <a:cxn ang="0">
                  <a:pos x="716" y="593"/>
                </a:cxn>
                <a:cxn ang="0">
                  <a:pos x="788" y="680"/>
                </a:cxn>
                <a:cxn ang="0">
                  <a:pos x="819" y="575"/>
                </a:cxn>
                <a:cxn ang="0">
                  <a:pos x="812" y="503"/>
                </a:cxn>
                <a:cxn ang="0">
                  <a:pos x="803" y="429"/>
                </a:cxn>
                <a:cxn ang="0">
                  <a:pos x="859" y="413"/>
                </a:cxn>
                <a:cxn ang="0">
                  <a:pos x="918" y="454"/>
                </a:cxn>
                <a:cxn ang="0">
                  <a:pos x="967" y="487"/>
                </a:cxn>
                <a:cxn ang="0">
                  <a:pos x="1015" y="575"/>
                </a:cxn>
                <a:cxn ang="0">
                  <a:pos x="1055" y="600"/>
                </a:cxn>
                <a:cxn ang="0">
                  <a:pos x="1070" y="633"/>
                </a:cxn>
                <a:cxn ang="0">
                  <a:pos x="1095" y="665"/>
                </a:cxn>
                <a:cxn ang="0">
                  <a:pos x="1015" y="705"/>
                </a:cxn>
                <a:cxn ang="0">
                  <a:pos x="933" y="722"/>
                </a:cxn>
                <a:cxn ang="0">
                  <a:pos x="925" y="737"/>
                </a:cxn>
                <a:cxn ang="0">
                  <a:pos x="983" y="737"/>
                </a:cxn>
                <a:cxn ang="0">
                  <a:pos x="974" y="746"/>
                </a:cxn>
                <a:cxn ang="0">
                  <a:pos x="1015" y="786"/>
                </a:cxn>
                <a:cxn ang="0">
                  <a:pos x="1039" y="777"/>
                </a:cxn>
                <a:cxn ang="0">
                  <a:pos x="967" y="827"/>
                </a:cxn>
                <a:cxn ang="0">
                  <a:pos x="974" y="786"/>
                </a:cxn>
                <a:cxn ang="0">
                  <a:pos x="933" y="762"/>
                </a:cxn>
                <a:cxn ang="0">
                  <a:pos x="902" y="795"/>
                </a:cxn>
                <a:cxn ang="0">
                  <a:pos x="819" y="817"/>
                </a:cxn>
              </a:cxnLst>
              <a:rect l="0" t="0" r="r" b="b"/>
              <a:pathLst>
                <a:path w="1096" h="860">
                  <a:moveTo>
                    <a:pt x="796" y="817"/>
                  </a:moveTo>
                  <a:lnTo>
                    <a:pt x="796" y="836"/>
                  </a:lnTo>
                  <a:lnTo>
                    <a:pt x="763" y="842"/>
                  </a:lnTo>
                  <a:lnTo>
                    <a:pt x="756" y="851"/>
                  </a:lnTo>
                  <a:lnTo>
                    <a:pt x="738" y="859"/>
                  </a:lnTo>
                  <a:lnTo>
                    <a:pt x="756" y="836"/>
                  </a:lnTo>
                  <a:lnTo>
                    <a:pt x="747" y="836"/>
                  </a:lnTo>
                  <a:lnTo>
                    <a:pt x="763" y="827"/>
                  </a:lnTo>
                  <a:lnTo>
                    <a:pt x="763" y="795"/>
                  </a:lnTo>
                  <a:lnTo>
                    <a:pt x="779" y="811"/>
                  </a:lnTo>
                  <a:lnTo>
                    <a:pt x="788" y="802"/>
                  </a:lnTo>
                  <a:lnTo>
                    <a:pt x="771" y="786"/>
                  </a:lnTo>
                  <a:lnTo>
                    <a:pt x="731" y="777"/>
                  </a:lnTo>
                  <a:lnTo>
                    <a:pt x="722" y="770"/>
                  </a:lnTo>
                  <a:lnTo>
                    <a:pt x="716" y="746"/>
                  </a:lnTo>
                  <a:lnTo>
                    <a:pt x="706" y="746"/>
                  </a:lnTo>
                  <a:lnTo>
                    <a:pt x="697" y="730"/>
                  </a:lnTo>
                  <a:lnTo>
                    <a:pt x="682" y="722"/>
                  </a:lnTo>
                  <a:lnTo>
                    <a:pt x="657" y="746"/>
                  </a:lnTo>
                  <a:lnTo>
                    <a:pt x="632" y="746"/>
                  </a:lnTo>
                  <a:lnTo>
                    <a:pt x="617" y="730"/>
                  </a:lnTo>
                  <a:lnTo>
                    <a:pt x="601" y="730"/>
                  </a:lnTo>
                  <a:lnTo>
                    <a:pt x="592" y="714"/>
                  </a:lnTo>
                  <a:lnTo>
                    <a:pt x="585" y="722"/>
                  </a:lnTo>
                  <a:lnTo>
                    <a:pt x="236" y="722"/>
                  </a:lnTo>
                  <a:lnTo>
                    <a:pt x="228" y="722"/>
                  </a:lnTo>
                  <a:lnTo>
                    <a:pt x="219" y="714"/>
                  </a:lnTo>
                  <a:lnTo>
                    <a:pt x="171" y="680"/>
                  </a:lnTo>
                  <a:lnTo>
                    <a:pt x="162" y="656"/>
                  </a:lnTo>
                  <a:lnTo>
                    <a:pt x="154" y="649"/>
                  </a:lnTo>
                  <a:lnTo>
                    <a:pt x="131" y="625"/>
                  </a:lnTo>
                  <a:lnTo>
                    <a:pt x="138" y="615"/>
                  </a:lnTo>
                  <a:lnTo>
                    <a:pt x="138" y="600"/>
                  </a:lnTo>
                  <a:lnTo>
                    <a:pt x="138" y="575"/>
                  </a:lnTo>
                  <a:lnTo>
                    <a:pt x="114" y="560"/>
                  </a:lnTo>
                  <a:lnTo>
                    <a:pt x="91" y="510"/>
                  </a:lnTo>
                  <a:lnTo>
                    <a:pt x="82" y="510"/>
                  </a:lnTo>
                  <a:lnTo>
                    <a:pt x="73" y="487"/>
                  </a:lnTo>
                  <a:lnTo>
                    <a:pt x="57" y="494"/>
                  </a:lnTo>
                  <a:lnTo>
                    <a:pt x="48" y="503"/>
                  </a:lnTo>
                  <a:lnTo>
                    <a:pt x="25" y="478"/>
                  </a:lnTo>
                  <a:lnTo>
                    <a:pt x="25" y="470"/>
                  </a:lnTo>
                  <a:lnTo>
                    <a:pt x="0" y="478"/>
                  </a:lnTo>
                  <a:lnTo>
                    <a:pt x="0" y="470"/>
                  </a:lnTo>
                  <a:lnTo>
                    <a:pt x="0" y="187"/>
                  </a:lnTo>
                  <a:lnTo>
                    <a:pt x="17" y="187"/>
                  </a:lnTo>
                  <a:lnTo>
                    <a:pt x="66" y="220"/>
                  </a:lnTo>
                  <a:lnTo>
                    <a:pt x="66" y="202"/>
                  </a:lnTo>
                  <a:lnTo>
                    <a:pt x="73" y="195"/>
                  </a:lnTo>
                  <a:lnTo>
                    <a:pt x="91" y="187"/>
                  </a:lnTo>
                  <a:lnTo>
                    <a:pt x="97" y="195"/>
                  </a:lnTo>
                  <a:lnTo>
                    <a:pt x="147" y="164"/>
                  </a:lnTo>
                  <a:lnTo>
                    <a:pt x="147" y="179"/>
                  </a:lnTo>
                  <a:lnTo>
                    <a:pt x="162" y="179"/>
                  </a:lnTo>
                  <a:lnTo>
                    <a:pt x="171" y="155"/>
                  </a:lnTo>
                  <a:lnTo>
                    <a:pt x="187" y="171"/>
                  </a:lnTo>
                  <a:lnTo>
                    <a:pt x="187" y="187"/>
                  </a:lnTo>
                  <a:lnTo>
                    <a:pt x="203" y="195"/>
                  </a:lnTo>
                  <a:lnTo>
                    <a:pt x="212" y="179"/>
                  </a:lnTo>
                  <a:lnTo>
                    <a:pt x="212" y="195"/>
                  </a:lnTo>
                  <a:lnTo>
                    <a:pt x="228" y="195"/>
                  </a:lnTo>
                  <a:lnTo>
                    <a:pt x="228" y="179"/>
                  </a:lnTo>
                  <a:lnTo>
                    <a:pt x="253" y="179"/>
                  </a:lnTo>
                  <a:lnTo>
                    <a:pt x="268" y="195"/>
                  </a:lnTo>
                  <a:lnTo>
                    <a:pt x="284" y="202"/>
                  </a:lnTo>
                  <a:lnTo>
                    <a:pt x="300" y="211"/>
                  </a:lnTo>
                  <a:lnTo>
                    <a:pt x="318" y="211"/>
                  </a:lnTo>
                  <a:lnTo>
                    <a:pt x="341" y="220"/>
                  </a:lnTo>
                  <a:lnTo>
                    <a:pt x="341" y="236"/>
                  </a:lnTo>
                  <a:lnTo>
                    <a:pt x="333" y="242"/>
                  </a:lnTo>
                  <a:lnTo>
                    <a:pt x="333" y="252"/>
                  </a:lnTo>
                  <a:lnTo>
                    <a:pt x="358" y="261"/>
                  </a:lnTo>
                  <a:lnTo>
                    <a:pt x="398" y="242"/>
                  </a:lnTo>
                  <a:lnTo>
                    <a:pt x="423" y="261"/>
                  </a:lnTo>
                  <a:lnTo>
                    <a:pt x="423" y="242"/>
                  </a:lnTo>
                  <a:lnTo>
                    <a:pt x="415" y="236"/>
                  </a:lnTo>
                  <a:lnTo>
                    <a:pt x="423" y="227"/>
                  </a:lnTo>
                  <a:lnTo>
                    <a:pt x="455" y="211"/>
                  </a:lnTo>
                  <a:lnTo>
                    <a:pt x="464" y="236"/>
                  </a:lnTo>
                  <a:lnTo>
                    <a:pt x="504" y="252"/>
                  </a:lnTo>
                  <a:lnTo>
                    <a:pt x="529" y="261"/>
                  </a:lnTo>
                  <a:lnTo>
                    <a:pt x="544" y="261"/>
                  </a:lnTo>
                  <a:lnTo>
                    <a:pt x="544" y="236"/>
                  </a:lnTo>
                  <a:lnTo>
                    <a:pt x="552" y="227"/>
                  </a:lnTo>
                  <a:lnTo>
                    <a:pt x="529" y="211"/>
                  </a:lnTo>
                  <a:lnTo>
                    <a:pt x="544" y="202"/>
                  </a:lnTo>
                  <a:lnTo>
                    <a:pt x="552" y="179"/>
                  </a:lnTo>
                  <a:lnTo>
                    <a:pt x="569" y="202"/>
                  </a:lnTo>
                  <a:lnTo>
                    <a:pt x="585" y="220"/>
                  </a:lnTo>
                  <a:lnTo>
                    <a:pt x="569" y="236"/>
                  </a:lnTo>
                  <a:lnTo>
                    <a:pt x="569" y="252"/>
                  </a:lnTo>
                  <a:lnTo>
                    <a:pt x="577" y="261"/>
                  </a:lnTo>
                  <a:lnTo>
                    <a:pt x="585" y="242"/>
                  </a:lnTo>
                  <a:lnTo>
                    <a:pt x="601" y="227"/>
                  </a:lnTo>
                  <a:lnTo>
                    <a:pt x="592" y="211"/>
                  </a:lnTo>
                  <a:lnTo>
                    <a:pt x="601" y="195"/>
                  </a:lnTo>
                  <a:lnTo>
                    <a:pt x="585" y="179"/>
                  </a:lnTo>
                  <a:lnTo>
                    <a:pt x="569" y="164"/>
                  </a:lnTo>
                  <a:lnTo>
                    <a:pt x="577" y="114"/>
                  </a:lnTo>
                  <a:lnTo>
                    <a:pt x="592" y="105"/>
                  </a:lnTo>
                  <a:lnTo>
                    <a:pt x="592" y="65"/>
                  </a:lnTo>
                  <a:lnTo>
                    <a:pt x="585" y="25"/>
                  </a:lnTo>
                  <a:lnTo>
                    <a:pt x="585" y="9"/>
                  </a:lnTo>
                  <a:lnTo>
                    <a:pt x="617" y="0"/>
                  </a:lnTo>
                  <a:lnTo>
                    <a:pt x="641" y="9"/>
                  </a:lnTo>
                  <a:lnTo>
                    <a:pt x="650" y="16"/>
                  </a:lnTo>
                  <a:lnTo>
                    <a:pt x="626" y="65"/>
                  </a:lnTo>
                  <a:lnTo>
                    <a:pt x="617" y="65"/>
                  </a:lnTo>
                  <a:lnTo>
                    <a:pt x="601" y="74"/>
                  </a:lnTo>
                  <a:lnTo>
                    <a:pt x="609" y="90"/>
                  </a:lnTo>
                  <a:lnTo>
                    <a:pt x="601" y="99"/>
                  </a:lnTo>
                  <a:lnTo>
                    <a:pt x="632" y="171"/>
                  </a:lnTo>
                  <a:lnTo>
                    <a:pt x="626" y="187"/>
                  </a:lnTo>
                  <a:lnTo>
                    <a:pt x="632" y="195"/>
                  </a:lnTo>
                  <a:lnTo>
                    <a:pt x="657" y="227"/>
                  </a:lnTo>
                  <a:lnTo>
                    <a:pt x="666" y="202"/>
                  </a:lnTo>
                  <a:lnTo>
                    <a:pt x="682" y="220"/>
                  </a:lnTo>
                  <a:lnTo>
                    <a:pt x="673" y="252"/>
                  </a:lnTo>
                  <a:lnTo>
                    <a:pt x="691" y="267"/>
                  </a:lnTo>
                  <a:lnTo>
                    <a:pt x="697" y="267"/>
                  </a:lnTo>
                  <a:lnTo>
                    <a:pt x="697" y="252"/>
                  </a:lnTo>
                  <a:lnTo>
                    <a:pt x="716" y="242"/>
                  </a:lnTo>
                  <a:lnTo>
                    <a:pt x="716" y="179"/>
                  </a:lnTo>
                  <a:lnTo>
                    <a:pt x="731" y="179"/>
                  </a:lnTo>
                  <a:lnTo>
                    <a:pt x="747" y="187"/>
                  </a:lnTo>
                  <a:lnTo>
                    <a:pt x="747" y="202"/>
                  </a:lnTo>
                  <a:lnTo>
                    <a:pt x="763" y="202"/>
                  </a:lnTo>
                  <a:lnTo>
                    <a:pt x="763" y="227"/>
                  </a:lnTo>
                  <a:lnTo>
                    <a:pt x="747" y="236"/>
                  </a:lnTo>
                  <a:lnTo>
                    <a:pt x="747" y="252"/>
                  </a:lnTo>
                  <a:lnTo>
                    <a:pt x="763" y="261"/>
                  </a:lnTo>
                  <a:lnTo>
                    <a:pt x="763" y="276"/>
                  </a:lnTo>
                  <a:lnTo>
                    <a:pt x="731" y="308"/>
                  </a:lnTo>
                  <a:lnTo>
                    <a:pt x="716" y="301"/>
                  </a:lnTo>
                  <a:lnTo>
                    <a:pt x="716" y="292"/>
                  </a:lnTo>
                  <a:lnTo>
                    <a:pt x="697" y="292"/>
                  </a:lnTo>
                  <a:lnTo>
                    <a:pt x="706" y="308"/>
                  </a:lnTo>
                  <a:lnTo>
                    <a:pt x="691" y="324"/>
                  </a:lnTo>
                  <a:lnTo>
                    <a:pt x="691" y="341"/>
                  </a:lnTo>
                  <a:lnTo>
                    <a:pt x="673" y="373"/>
                  </a:lnTo>
                  <a:lnTo>
                    <a:pt x="657" y="373"/>
                  </a:lnTo>
                  <a:lnTo>
                    <a:pt x="641" y="389"/>
                  </a:lnTo>
                  <a:lnTo>
                    <a:pt x="650" y="406"/>
                  </a:lnTo>
                  <a:lnTo>
                    <a:pt x="626" y="413"/>
                  </a:lnTo>
                  <a:lnTo>
                    <a:pt x="626" y="429"/>
                  </a:lnTo>
                  <a:lnTo>
                    <a:pt x="617" y="429"/>
                  </a:lnTo>
                  <a:lnTo>
                    <a:pt x="609" y="438"/>
                  </a:lnTo>
                  <a:lnTo>
                    <a:pt x="592" y="478"/>
                  </a:lnTo>
                  <a:lnTo>
                    <a:pt x="592" y="503"/>
                  </a:lnTo>
                  <a:lnTo>
                    <a:pt x="601" y="510"/>
                  </a:lnTo>
                  <a:lnTo>
                    <a:pt x="617" y="510"/>
                  </a:lnTo>
                  <a:lnTo>
                    <a:pt x="626" y="560"/>
                  </a:lnTo>
                  <a:lnTo>
                    <a:pt x="641" y="551"/>
                  </a:lnTo>
                  <a:lnTo>
                    <a:pt x="666" y="560"/>
                  </a:lnTo>
                  <a:lnTo>
                    <a:pt x="682" y="575"/>
                  </a:lnTo>
                  <a:lnTo>
                    <a:pt x="716" y="593"/>
                  </a:lnTo>
                  <a:lnTo>
                    <a:pt x="747" y="593"/>
                  </a:lnTo>
                  <a:lnTo>
                    <a:pt x="756" y="600"/>
                  </a:lnTo>
                  <a:lnTo>
                    <a:pt x="756" y="649"/>
                  </a:lnTo>
                  <a:lnTo>
                    <a:pt x="788" y="680"/>
                  </a:lnTo>
                  <a:lnTo>
                    <a:pt x="803" y="665"/>
                  </a:lnTo>
                  <a:lnTo>
                    <a:pt x="788" y="609"/>
                  </a:lnTo>
                  <a:lnTo>
                    <a:pt x="803" y="600"/>
                  </a:lnTo>
                  <a:lnTo>
                    <a:pt x="819" y="575"/>
                  </a:lnTo>
                  <a:lnTo>
                    <a:pt x="812" y="528"/>
                  </a:lnTo>
                  <a:lnTo>
                    <a:pt x="796" y="510"/>
                  </a:lnTo>
                  <a:lnTo>
                    <a:pt x="803" y="503"/>
                  </a:lnTo>
                  <a:lnTo>
                    <a:pt x="812" y="503"/>
                  </a:lnTo>
                  <a:lnTo>
                    <a:pt x="812" y="470"/>
                  </a:lnTo>
                  <a:lnTo>
                    <a:pt x="803" y="463"/>
                  </a:lnTo>
                  <a:lnTo>
                    <a:pt x="812" y="438"/>
                  </a:lnTo>
                  <a:lnTo>
                    <a:pt x="803" y="429"/>
                  </a:lnTo>
                  <a:lnTo>
                    <a:pt x="803" y="423"/>
                  </a:lnTo>
                  <a:lnTo>
                    <a:pt x="812" y="413"/>
                  </a:lnTo>
                  <a:lnTo>
                    <a:pt x="836" y="423"/>
                  </a:lnTo>
                  <a:lnTo>
                    <a:pt x="859" y="413"/>
                  </a:lnTo>
                  <a:lnTo>
                    <a:pt x="893" y="438"/>
                  </a:lnTo>
                  <a:lnTo>
                    <a:pt x="884" y="447"/>
                  </a:lnTo>
                  <a:lnTo>
                    <a:pt x="893" y="454"/>
                  </a:lnTo>
                  <a:lnTo>
                    <a:pt x="918" y="454"/>
                  </a:lnTo>
                  <a:lnTo>
                    <a:pt x="918" y="503"/>
                  </a:lnTo>
                  <a:lnTo>
                    <a:pt x="942" y="528"/>
                  </a:lnTo>
                  <a:lnTo>
                    <a:pt x="974" y="494"/>
                  </a:lnTo>
                  <a:lnTo>
                    <a:pt x="967" y="487"/>
                  </a:lnTo>
                  <a:lnTo>
                    <a:pt x="974" y="470"/>
                  </a:lnTo>
                  <a:lnTo>
                    <a:pt x="1023" y="551"/>
                  </a:lnTo>
                  <a:lnTo>
                    <a:pt x="1015" y="560"/>
                  </a:lnTo>
                  <a:lnTo>
                    <a:pt x="1015" y="575"/>
                  </a:lnTo>
                  <a:lnTo>
                    <a:pt x="1030" y="584"/>
                  </a:lnTo>
                  <a:lnTo>
                    <a:pt x="1030" y="593"/>
                  </a:lnTo>
                  <a:lnTo>
                    <a:pt x="1047" y="600"/>
                  </a:lnTo>
                  <a:lnTo>
                    <a:pt x="1055" y="600"/>
                  </a:lnTo>
                  <a:lnTo>
                    <a:pt x="1070" y="609"/>
                  </a:lnTo>
                  <a:lnTo>
                    <a:pt x="1055" y="615"/>
                  </a:lnTo>
                  <a:lnTo>
                    <a:pt x="1070" y="615"/>
                  </a:lnTo>
                  <a:lnTo>
                    <a:pt x="1070" y="633"/>
                  </a:lnTo>
                  <a:lnTo>
                    <a:pt x="1079" y="633"/>
                  </a:lnTo>
                  <a:lnTo>
                    <a:pt x="1089" y="640"/>
                  </a:lnTo>
                  <a:lnTo>
                    <a:pt x="1089" y="649"/>
                  </a:lnTo>
                  <a:lnTo>
                    <a:pt x="1095" y="665"/>
                  </a:lnTo>
                  <a:lnTo>
                    <a:pt x="1079" y="674"/>
                  </a:lnTo>
                  <a:lnTo>
                    <a:pt x="1055" y="680"/>
                  </a:lnTo>
                  <a:lnTo>
                    <a:pt x="1039" y="705"/>
                  </a:lnTo>
                  <a:lnTo>
                    <a:pt x="1015" y="705"/>
                  </a:lnTo>
                  <a:lnTo>
                    <a:pt x="990" y="697"/>
                  </a:lnTo>
                  <a:lnTo>
                    <a:pt x="950" y="705"/>
                  </a:lnTo>
                  <a:lnTo>
                    <a:pt x="942" y="722"/>
                  </a:lnTo>
                  <a:lnTo>
                    <a:pt x="933" y="722"/>
                  </a:lnTo>
                  <a:lnTo>
                    <a:pt x="918" y="730"/>
                  </a:lnTo>
                  <a:lnTo>
                    <a:pt x="893" y="762"/>
                  </a:lnTo>
                  <a:lnTo>
                    <a:pt x="902" y="762"/>
                  </a:lnTo>
                  <a:lnTo>
                    <a:pt x="925" y="737"/>
                  </a:lnTo>
                  <a:lnTo>
                    <a:pt x="950" y="722"/>
                  </a:lnTo>
                  <a:lnTo>
                    <a:pt x="974" y="722"/>
                  </a:lnTo>
                  <a:lnTo>
                    <a:pt x="983" y="722"/>
                  </a:lnTo>
                  <a:lnTo>
                    <a:pt x="983" y="737"/>
                  </a:lnTo>
                  <a:lnTo>
                    <a:pt x="967" y="746"/>
                  </a:lnTo>
                  <a:lnTo>
                    <a:pt x="958" y="746"/>
                  </a:lnTo>
                  <a:lnTo>
                    <a:pt x="967" y="754"/>
                  </a:lnTo>
                  <a:lnTo>
                    <a:pt x="974" y="746"/>
                  </a:lnTo>
                  <a:lnTo>
                    <a:pt x="974" y="770"/>
                  </a:lnTo>
                  <a:lnTo>
                    <a:pt x="983" y="777"/>
                  </a:lnTo>
                  <a:lnTo>
                    <a:pt x="999" y="786"/>
                  </a:lnTo>
                  <a:lnTo>
                    <a:pt x="1015" y="786"/>
                  </a:lnTo>
                  <a:lnTo>
                    <a:pt x="1015" y="777"/>
                  </a:lnTo>
                  <a:lnTo>
                    <a:pt x="1030" y="762"/>
                  </a:lnTo>
                  <a:lnTo>
                    <a:pt x="1030" y="777"/>
                  </a:lnTo>
                  <a:lnTo>
                    <a:pt x="1039" y="777"/>
                  </a:lnTo>
                  <a:lnTo>
                    <a:pt x="1030" y="786"/>
                  </a:lnTo>
                  <a:lnTo>
                    <a:pt x="1023" y="795"/>
                  </a:lnTo>
                  <a:lnTo>
                    <a:pt x="983" y="811"/>
                  </a:lnTo>
                  <a:lnTo>
                    <a:pt x="967" y="827"/>
                  </a:lnTo>
                  <a:lnTo>
                    <a:pt x="958" y="811"/>
                  </a:lnTo>
                  <a:lnTo>
                    <a:pt x="983" y="795"/>
                  </a:lnTo>
                  <a:lnTo>
                    <a:pt x="974" y="795"/>
                  </a:lnTo>
                  <a:lnTo>
                    <a:pt x="974" y="786"/>
                  </a:lnTo>
                  <a:lnTo>
                    <a:pt x="958" y="795"/>
                  </a:lnTo>
                  <a:lnTo>
                    <a:pt x="950" y="795"/>
                  </a:lnTo>
                  <a:lnTo>
                    <a:pt x="942" y="786"/>
                  </a:lnTo>
                  <a:lnTo>
                    <a:pt x="933" y="762"/>
                  </a:lnTo>
                  <a:lnTo>
                    <a:pt x="933" y="754"/>
                  </a:lnTo>
                  <a:lnTo>
                    <a:pt x="925" y="762"/>
                  </a:lnTo>
                  <a:lnTo>
                    <a:pt x="918" y="754"/>
                  </a:lnTo>
                  <a:lnTo>
                    <a:pt x="902" y="795"/>
                  </a:lnTo>
                  <a:lnTo>
                    <a:pt x="884" y="802"/>
                  </a:lnTo>
                  <a:lnTo>
                    <a:pt x="844" y="802"/>
                  </a:lnTo>
                  <a:lnTo>
                    <a:pt x="828" y="811"/>
                  </a:lnTo>
                  <a:lnTo>
                    <a:pt x="819" y="817"/>
                  </a:lnTo>
                  <a:lnTo>
                    <a:pt x="796" y="817"/>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693" name="Freeform 21"/>
            <p:cNvSpPr>
              <a:spLocks/>
            </p:cNvSpPr>
            <p:nvPr/>
          </p:nvSpPr>
          <p:spPr bwMode="auto">
            <a:xfrm>
              <a:off x="3634" y="1981"/>
              <a:ext cx="736" cy="433"/>
            </a:xfrm>
            <a:custGeom>
              <a:avLst/>
              <a:gdLst/>
              <a:ahLst/>
              <a:cxnLst>
                <a:cxn ang="0">
                  <a:pos x="194" y="113"/>
                </a:cxn>
                <a:cxn ang="0">
                  <a:pos x="219" y="162"/>
                </a:cxn>
                <a:cxn ang="0">
                  <a:pos x="340" y="203"/>
                </a:cxn>
                <a:cxn ang="0">
                  <a:pos x="430" y="209"/>
                </a:cxn>
                <a:cxn ang="0">
                  <a:pos x="480" y="178"/>
                </a:cxn>
                <a:cxn ang="0">
                  <a:pos x="535" y="153"/>
                </a:cxn>
                <a:cxn ang="0">
                  <a:pos x="575" y="121"/>
                </a:cxn>
                <a:cxn ang="0">
                  <a:pos x="535" y="121"/>
                </a:cxn>
                <a:cxn ang="0">
                  <a:pos x="560" y="81"/>
                </a:cxn>
                <a:cxn ang="0">
                  <a:pos x="600" y="32"/>
                </a:cxn>
                <a:cxn ang="0">
                  <a:pos x="600" y="7"/>
                </a:cxn>
                <a:cxn ang="0">
                  <a:pos x="672" y="23"/>
                </a:cxn>
                <a:cxn ang="0">
                  <a:pos x="731" y="97"/>
                </a:cxn>
                <a:cxn ang="0">
                  <a:pos x="779" y="104"/>
                </a:cxn>
                <a:cxn ang="0">
                  <a:pos x="747" y="162"/>
                </a:cxn>
                <a:cxn ang="0">
                  <a:pos x="731" y="209"/>
                </a:cxn>
                <a:cxn ang="0">
                  <a:pos x="697" y="218"/>
                </a:cxn>
                <a:cxn ang="0">
                  <a:pos x="650" y="250"/>
                </a:cxn>
                <a:cxn ang="0">
                  <a:pos x="609" y="275"/>
                </a:cxn>
                <a:cxn ang="0">
                  <a:pos x="617" y="243"/>
                </a:cxn>
                <a:cxn ang="0">
                  <a:pos x="575" y="266"/>
                </a:cxn>
                <a:cxn ang="0">
                  <a:pos x="585" y="299"/>
                </a:cxn>
                <a:cxn ang="0">
                  <a:pos x="625" y="308"/>
                </a:cxn>
                <a:cxn ang="0">
                  <a:pos x="585" y="331"/>
                </a:cxn>
                <a:cxn ang="0">
                  <a:pos x="617" y="380"/>
                </a:cxn>
                <a:cxn ang="0">
                  <a:pos x="592" y="405"/>
                </a:cxn>
                <a:cxn ang="0">
                  <a:pos x="592" y="452"/>
                </a:cxn>
                <a:cxn ang="0">
                  <a:pos x="575" y="485"/>
                </a:cxn>
                <a:cxn ang="0">
                  <a:pos x="544" y="510"/>
                </a:cxn>
                <a:cxn ang="0">
                  <a:pos x="511" y="510"/>
                </a:cxn>
                <a:cxn ang="0">
                  <a:pos x="470" y="533"/>
                </a:cxn>
                <a:cxn ang="0">
                  <a:pos x="446" y="526"/>
                </a:cxn>
                <a:cxn ang="0">
                  <a:pos x="423" y="510"/>
                </a:cxn>
                <a:cxn ang="0">
                  <a:pos x="364" y="510"/>
                </a:cxn>
                <a:cxn ang="0">
                  <a:pos x="358" y="533"/>
                </a:cxn>
                <a:cxn ang="0">
                  <a:pos x="340" y="526"/>
                </a:cxn>
                <a:cxn ang="0">
                  <a:pos x="324" y="502"/>
                </a:cxn>
                <a:cxn ang="0">
                  <a:pos x="317" y="452"/>
                </a:cxn>
                <a:cxn ang="0">
                  <a:pos x="284" y="420"/>
                </a:cxn>
                <a:cxn ang="0">
                  <a:pos x="202" y="436"/>
                </a:cxn>
                <a:cxn ang="0">
                  <a:pos x="178" y="436"/>
                </a:cxn>
                <a:cxn ang="0">
                  <a:pos x="129" y="420"/>
                </a:cxn>
                <a:cxn ang="0">
                  <a:pos x="88" y="405"/>
                </a:cxn>
                <a:cxn ang="0">
                  <a:pos x="73" y="371"/>
                </a:cxn>
                <a:cxn ang="0">
                  <a:pos x="82" y="323"/>
                </a:cxn>
                <a:cxn ang="0">
                  <a:pos x="32" y="315"/>
                </a:cxn>
                <a:cxn ang="0">
                  <a:pos x="16" y="299"/>
                </a:cxn>
                <a:cxn ang="0">
                  <a:pos x="0" y="250"/>
                </a:cxn>
                <a:cxn ang="0">
                  <a:pos x="40" y="234"/>
                </a:cxn>
                <a:cxn ang="0">
                  <a:pos x="88" y="203"/>
                </a:cxn>
                <a:cxn ang="0">
                  <a:pos x="106" y="162"/>
                </a:cxn>
                <a:cxn ang="0">
                  <a:pos x="147" y="129"/>
                </a:cxn>
              </a:cxnLst>
              <a:rect l="0" t="0" r="r" b="b"/>
              <a:pathLst>
                <a:path w="780" h="543">
                  <a:moveTo>
                    <a:pt x="162" y="97"/>
                  </a:moveTo>
                  <a:lnTo>
                    <a:pt x="178" y="89"/>
                  </a:lnTo>
                  <a:lnTo>
                    <a:pt x="194" y="113"/>
                  </a:lnTo>
                  <a:lnTo>
                    <a:pt x="212" y="113"/>
                  </a:lnTo>
                  <a:lnTo>
                    <a:pt x="219" y="129"/>
                  </a:lnTo>
                  <a:lnTo>
                    <a:pt x="219" y="162"/>
                  </a:lnTo>
                  <a:lnTo>
                    <a:pt x="268" y="178"/>
                  </a:lnTo>
                  <a:lnTo>
                    <a:pt x="293" y="203"/>
                  </a:lnTo>
                  <a:lnTo>
                    <a:pt x="340" y="203"/>
                  </a:lnTo>
                  <a:lnTo>
                    <a:pt x="364" y="218"/>
                  </a:lnTo>
                  <a:lnTo>
                    <a:pt x="398" y="226"/>
                  </a:lnTo>
                  <a:lnTo>
                    <a:pt x="430" y="209"/>
                  </a:lnTo>
                  <a:lnTo>
                    <a:pt x="463" y="209"/>
                  </a:lnTo>
                  <a:lnTo>
                    <a:pt x="486" y="184"/>
                  </a:lnTo>
                  <a:lnTo>
                    <a:pt x="480" y="178"/>
                  </a:lnTo>
                  <a:lnTo>
                    <a:pt x="495" y="162"/>
                  </a:lnTo>
                  <a:lnTo>
                    <a:pt x="511" y="169"/>
                  </a:lnTo>
                  <a:lnTo>
                    <a:pt x="535" y="153"/>
                  </a:lnTo>
                  <a:lnTo>
                    <a:pt x="551" y="137"/>
                  </a:lnTo>
                  <a:lnTo>
                    <a:pt x="585" y="137"/>
                  </a:lnTo>
                  <a:lnTo>
                    <a:pt x="575" y="121"/>
                  </a:lnTo>
                  <a:lnTo>
                    <a:pt x="567" y="113"/>
                  </a:lnTo>
                  <a:lnTo>
                    <a:pt x="551" y="121"/>
                  </a:lnTo>
                  <a:lnTo>
                    <a:pt x="535" y="121"/>
                  </a:lnTo>
                  <a:lnTo>
                    <a:pt x="535" y="89"/>
                  </a:lnTo>
                  <a:lnTo>
                    <a:pt x="544" y="72"/>
                  </a:lnTo>
                  <a:lnTo>
                    <a:pt x="560" y="81"/>
                  </a:lnTo>
                  <a:lnTo>
                    <a:pt x="585" y="72"/>
                  </a:lnTo>
                  <a:lnTo>
                    <a:pt x="592" y="41"/>
                  </a:lnTo>
                  <a:lnTo>
                    <a:pt x="600" y="32"/>
                  </a:lnTo>
                  <a:lnTo>
                    <a:pt x="600" y="23"/>
                  </a:lnTo>
                  <a:lnTo>
                    <a:pt x="592" y="23"/>
                  </a:lnTo>
                  <a:lnTo>
                    <a:pt x="600" y="7"/>
                  </a:lnTo>
                  <a:lnTo>
                    <a:pt x="632" y="0"/>
                  </a:lnTo>
                  <a:lnTo>
                    <a:pt x="657" y="7"/>
                  </a:lnTo>
                  <a:lnTo>
                    <a:pt x="672" y="23"/>
                  </a:lnTo>
                  <a:lnTo>
                    <a:pt x="690" y="81"/>
                  </a:lnTo>
                  <a:lnTo>
                    <a:pt x="706" y="81"/>
                  </a:lnTo>
                  <a:lnTo>
                    <a:pt x="731" y="97"/>
                  </a:lnTo>
                  <a:lnTo>
                    <a:pt x="731" y="113"/>
                  </a:lnTo>
                  <a:lnTo>
                    <a:pt x="747" y="113"/>
                  </a:lnTo>
                  <a:lnTo>
                    <a:pt x="779" y="104"/>
                  </a:lnTo>
                  <a:lnTo>
                    <a:pt x="779" y="121"/>
                  </a:lnTo>
                  <a:lnTo>
                    <a:pt x="756" y="169"/>
                  </a:lnTo>
                  <a:lnTo>
                    <a:pt x="747" y="162"/>
                  </a:lnTo>
                  <a:lnTo>
                    <a:pt x="731" y="169"/>
                  </a:lnTo>
                  <a:lnTo>
                    <a:pt x="737" y="194"/>
                  </a:lnTo>
                  <a:lnTo>
                    <a:pt x="731" y="209"/>
                  </a:lnTo>
                  <a:lnTo>
                    <a:pt x="722" y="209"/>
                  </a:lnTo>
                  <a:lnTo>
                    <a:pt x="706" y="218"/>
                  </a:lnTo>
                  <a:lnTo>
                    <a:pt x="697" y="218"/>
                  </a:lnTo>
                  <a:lnTo>
                    <a:pt x="690" y="226"/>
                  </a:lnTo>
                  <a:lnTo>
                    <a:pt x="682" y="226"/>
                  </a:lnTo>
                  <a:lnTo>
                    <a:pt x="650" y="250"/>
                  </a:lnTo>
                  <a:lnTo>
                    <a:pt x="650" y="259"/>
                  </a:lnTo>
                  <a:lnTo>
                    <a:pt x="632" y="259"/>
                  </a:lnTo>
                  <a:lnTo>
                    <a:pt x="609" y="275"/>
                  </a:lnTo>
                  <a:lnTo>
                    <a:pt x="609" y="266"/>
                  </a:lnTo>
                  <a:lnTo>
                    <a:pt x="609" y="259"/>
                  </a:lnTo>
                  <a:lnTo>
                    <a:pt x="617" y="243"/>
                  </a:lnTo>
                  <a:lnTo>
                    <a:pt x="609" y="234"/>
                  </a:lnTo>
                  <a:lnTo>
                    <a:pt x="585" y="259"/>
                  </a:lnTo>
                  <a:lnTo>
                    <a:pt x="575" y="266"/>
                  </a:lnTo>
                  <a:lnTo>
                    <a:pt x="567" y="266"/>
                  </a:lnTo>
                  <a:lnTo>
                    <a:pt x="560" y="275"/>
                  </a:lnTo>
                  <a:lnTo>
                    <a:pt x="585" y="299"/>
                  </a:lnTo>
                  <a:lnTo>
                    <a:pt x="600" y="291"/>
                  </a:lnTo>
                  <a:lnTo>
                    <a:pt x="625" y="299"/>
                  </a:lnTo>
                  <a:lnTo>
                    <a:pt x="625" y="308"/>
                  </a:lnTo>
                  <a:lnTo>
                    <a:pt x="617" y="299"/>
                  </a:lnTo>
                  <a:lnTo>
                    <a:pt x="600" y="308"/>
                  </a:lnTo>
                  <a:lnTo>
                    <a:pt x="585" y="331"/>
                  </a:lnTo>
                  <a:lnTo>
                    <a:pt x="592" y="340"/>
                  </a:lnTo>
                  <a:lnTo>
                    <a:pt x="600" y="371"/>
                  </a:lnTo>
                  <a:lnTo>
                    <a:pt x="617" y="380"/>
                  </a:lnTo>
                  <a:lnTo>
                    <a:pt x="609" y="380"/>
                  </a:lnTo>
                  <a:lnTo>
                    <a:pt x="617" y="396"/>
                  </a:lnTo>
                  <a:lnTo>
                    <a:pt x="592" y="405"/>
                  </a:lnTo>
                  <a:lnTo>
                    <a:pt x="617" y="405"/>
                  </a:lnTo>
                  <a:lnTo>
                    <a:pt x="609" y="436"/>
                  </a:lnTo>
                  <a:lnTo>
                    <a:pt x="592" y="452"/>
                  </a:lnTo>
                  <a:lnTo>
                    <a:pt x="585" y="452"/>
                  </a:lnTo>
                  <a:lnTo>
                    <a:pt x="585" y="468"/>
                  </a:lnTo>
                  <a:lnTo>
                    <a:pt x="575" y="485"/>
                  </a:lnTo>
                  <a:lnTo>
                    <a:pt x="567" y="485"/>
                  </a:lnTo>
                  <a:lnTo>
                    <a:pt x="567" y="493"/>
                  </a:lnTo>
                  <a:lnTo>
                    <a:pt x="544" y="510"/>
                  </a:lnTo>
                  <a:lnTo>
                    <a:pt x="520" y="510"/>
                  </a:lnTo>
                  <a:lnTo>
                    <a:pt x="520" y="517"/>
                  </a:lnTo>
                  <a:lnTo>
                    <a:pt x="511" y="510"/>
                  </a:lnTo>
                  <a:lnTo>
                    <a:pt x="511" y="517"/>
                  </a:lnTo>
                  <a:lnTo>
                    <a:pt x="503" y="517"/>
                  </a:lnTo>
                  <a:lnTo>
                    <a:pt x="470" y="533"/>
                  </a:lnTo>
                  <a:lnTo>
                    <a:pt x="463" y="542"/>
                  </a:lnTo>
                  <a:lnTo>
                    <a:pt x="463" y="526"/>
                  </a:lnTo>
                  <a:lnTo>
                    <a:pt x="446" y="526"/>
                  </a:lnTo>
                  <a:lnTo>
                    <a:pt x="438" y="526"/>
                  </a:lnTo>
                  <a:lnTo>
                    <a:pt x="423" y="526"/>
                  </a:lnTo>
                  <a:lnTo>
                    <a:pt x="423" y="510"/>
                  </a:lnTo>
                  <a:lnTo>
                    <a:pt x="405" y="510"/>
                  </a:lnTo>
                  <a:lnTo>
                    <a:pt x="373" y="517"/>
                  </a:lnTo>
                  <a:lnTo>
                    <a:pt x="364" y="510"/>
                  </a:lnTo>
                  <a:lnTo>
                    <a:pt x="364" y="517"/>
                  </a:lnTo>
                  <a:lnTo>
                    <a:pt x="358" y="517"/>
                  </a:lnTo>
                  <a:lnTo>
                    <a:pt x="358" y="533"/>
                  </a:lnTo>
                  <a:lnTo>
                    <a:pt x="349" y="533"/>
                  </a:lnTo>
                  <a:lnTo>
                    <a:pt x="349" y="526"/>
                  </a:lnTo>
                  <a:lnTo>
                    <a:pt x="340" y="526"/>
                  </a:lnTo>
                  <a:lnTo>
                    <a:pt x="324" y="517"/>
                  </a:lnTo>
                  <a:lnTo>
                    <a:pt x="324" y="510"/>
                  </a:lnTo>
                  <a:lnTo>
                    <a:pt x="324" y="502"/>
                  </a:lnTo>
                  <a:lnTo>
                    <a:pt x="317" y="493"/>
                  </a:lnTo>
                  <a:lnTo>
                    <a:pt x="308" y="493"/>
                  </a:lnTo>
                  <a:lnTo>
                    <a:pt x="317" y="452"/>
                  </a:lnTo>
                  <a:lnTo>
                    <a:pt x="308" y="436"/>
                  </a:lnTo>
                  <a:lnTo>
                    <a:pt x="299" y="436"/>
                  </a:lnTo>
                  <a:lnTo>
                    <a:pt x="284" y="420"/>
                  </a:lnTo>
                  <a:lnTo>
                    <a:pt x="268" y="420"/>
                  </a:lnTo>
                  <a:lnTo>
                    <a:pt x="227" y="436"/>
                  </a:lnTo>
                  <a:lnTo>
                    <a:pt x="202" y="436"/>
                  </a:lnTo>
                  <a:lnTo>
                    <a:pt x="194" y="445"/>
                  </a:lnTo>
                  <a:lnTo>
                    <a:pt x="187" y="436"/>
                  </a:lnTo>
                  <a:lnTo>
                    <a:pt x="178" y="436"/>
                  </a:lnTo>
                  <a:lnTo>
                    <a:pt x="154" y="436"/>
                  </a:lnTo>
                  <a:lnTo>
                    <a:pt x="137" y="428"/>
                  </a:lnTo>
                  <a:lnTo>
                    <a:pt x="129" y="420"/>
                  </a:lnTo>
                  <a:lnTo>
                    <a:pt x="122" y="420"/>
                  </a:lnTo>
                  <a:lnTo>
                    <a:pt x="106" y="405"/>
                  </a:lnTo>
                  <a:lnTo>
                    <a:pt x="88" y="405"/>
                  </a:lnTo>
                  <a:lnTo>
                    <a:pt x="65" y="396"/>
                  </a:lnTo>
                  <a:lnTo>
                    <a:pt x="57" y="371"/>
                  </a:lnTo>
                  <a:lnTo>
                    <a:pt x="73" y="371"/>
                  </a:lnTo>
                  <a:lnTo>
                    <a:pt x="65" y="355"/>
                  </a:lnTo>
                  <a:lnTo>
                    <a:pt x="82" y="340"/>
                  </a:lnTo>
                  <a:lnTo>
                    <a:pt x="82" y="323"/>
                  </a:lnTo>
                  <a:lnTo>
                    <a:pt x="73" y="315"/>
                  </a:lnTo>
                  <a:lnTo>
                    <a:pt x="48" y="323"/>
                  </a:lnTo>
                  <a:lnTo>
                    <a:pt x="32" y="315"/>
                  </a:lnTo>
                  <a:lnTo>
                    <a:pt x="25" y="308"/>
                  </a:lnTo>
                  <a:lnTo>
                    <a:pt x="8" y="299"/>
                  </a:lnTo>
                  <a:lnTo>
                    <a:pt x="16" y="299"/>
                  </a:lnTo>
                  <a:lnTo>
                    <a:pt x="16" y="275"/>
                  </a:lnTo>
                  <a:lnTo>
                    <a:pt x="0" y="275"/>
                  </a:lnTo>
                  <a:lnTo>
                    <a:pt x="0" y="250"/>
                  </a:lnTo>
                  <a:lnTo>
                    <a:pt x="16" y="243"/>
                  </a:lnTo>
                  <a:lnTo>
                    <a:pt x="32" y="243"/>
                  </a:lnTo>
                  <a:lnTo>
                    <a:pt x="40" y="234"/>
                  </a:lnTo>
                  <a:lnTo>
                    <a:pt x="57" y="234"/>
                  </a:lnTo>
                  <a:lnTo>
                    <a:pt x="82" y="218"/>
                  </a:lnTo>
                  <a:lnTo>
                    <a:pt x="88" y="203"/>
                  </a:lnTo>
                  <a:lnTo>
                    <a:pt x="82" y="169"/>
                  </a:lnTo>
                  <a:lnTo>
                    <a:pt x="82" y="162"/>
                  </a:lnTo>
                  <a:lnTo>
                    <a:pt x="106" y="162"/>
                  </a:lnTo>
                  <a:lnTo>
                    <a:pt x="113" y="129"/>
                  </a:lnTo>
                  <a:lnTo>
                    <a:pt x="137" y="129"/>
                  </a:lnTo>
                  <a:lnTo>
                    <a:pt x="147" y="129"/>
                  </a:lnTo>
                  <a:lnTo>
                    <a:pt x="154" y="104"/>
                  </a:lnTo>
                  <a:lnTo>
                    <a:pt x="162" y="97"/>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694" name="Freeform 22"/>
            <p:cNvSpPr>
              <a:spLocks/>
            </p:cNvSpPr>
            <p:nvPr/>
          </p:nvSpPr>
          <p:spPr bwMode="auto">
            <a:xfrm>
              <a:off x="3481" y="2219"/>
              <a:ext cx="199" cy="163"/>
            </a:xfrm>
            <a:custGeom>
              <a:avLst/>
              <a:gdLst/>
              <a:ahLst/>
              <a:cxnLst>
                <a:cxn ang="0">
                  <a:pos x="8" y="178"/>
                </a:cxn>
                <a:cxn ang="0">
                  <a:pos x="8" y="162"/>
                </a:cxn>
                <a:cxn ang="0">
                  <a:pos x="23" y="153"/>
                </a:cxn>
                <a:cxn ang="0">
                  <a:pos x="16" y="137"/>
                </a:cxn>
                <a:cxn ang="0">
                  <a:pos x="8" y="129"/>
                </a:cxn>
                <a:cxn ang="0">
                  <a:pos x="0" y="113"/>
                </a:cxn>
                <a:cxn ang="0">
                  <a:pos x="16" y="121"/>
                </a:cxn>
                <a:cxn ang="0">
                  <a:pos x="65" y="113"/>
                </a:cxn>
                <a:cxn ang="0">
                  <a:pos x="65" y="97"/>
                </a:cxn>
                <a:cxn ang="0">
                  <a:pos x="73" y="90"/>
                </a:cxn>
                <a:cxn ang="0">
                  <a:pos x="107" y="81"/>
                </a:cxn>
                <a:cxn ang="0">
                  <a:pos x="107" y="66"/>
                </a:cxn>
                <a:cxn ang="0">
                  <a:pos x="113" y="56"/>
                </a:cxn>
                <a:cxn ang="0">
                  <a:pos x="113" y="49"/>
                </a:cxn>
                <a:cxn ang="0">
                  <a:pos x="122" y="49"/>
                </a:cxn>
                <a:cxn ang="0">
                  <a:pos x="129" y="32"/>
                </a:cxn>
                <a:cxn ang="0">
                  <a:pos x="129" y="16"/>
                </a:cxn>
                <a:cxn ang="0">
                  <a:pos x="147" y="9"/>
                </a:cxn>
                <a:cxn ang="0">
                  <a:pos x="162" y="0"/>
                </a:cxn>
                <a:cxn ang="0">
                  <a:pos x="170" y="0"/>
                </a:cxn>
                <a:cxn ang="0">
                  <a:pos x="187" y="9"/>
                </a:cxn>
                <a:cxn ang="0">
                  <a:pos x="194" y="16"/>
                </a:cxn>
                <a:cxn ang="0">
                  <a:pos x="210" y="24"/>
                </a:cxn>
                <a:cxn ang="0">
                  <a:pos x="202" y="32"/>
                </a:cxn>
                <a:cxn ang="0">
                  <a:pos x="187" y="41"/>
                </a:cxn>
                <a:cxn ang="0">
                  <a:pos x="170" y="32"/>
                </a:cxn>
                <a:cxn ang="0">
                  <a:pos x="162" y="41"/>
                </a:cxn>
                <a:cxn ang="0">
                  <a:pos x="170" y="49"/>
                </a:cxn>
                <a:cxn ang="0">
                  <a:pos x="162" y="66"/>
                </a:cxn>
                <a:cxn ang="0">
                  <a:pos x="178" y="72"/>
                </a:cxn>
                <a:cxn ang="0">
                  <a:pos x="178" y="81"/>
                </a:cxn>
                <a:cxn ang="0">
                  <a:pos x="170" y="81"/>
                </a:cxn>
                <a:cxn ang="0">
                  <a:pos x="178" y="90"/>
                </a:cxn>
                <a:cxn ang="0">
                  <a:pos x="138" y="137"/>
                </a:cxn>
                <a:cxn ang="0">
                  <a:pos x="122" y="146"/>
                </a:cxn>
                <a:cxn ang="0">
                  <a:pos x="113" y="137"/>
                </a:cxn>
                <a:cxn ang="0">
                  <a:pos x="107" y="146"/>
                </a:cxn>
                <a:cxn ang="0">
                  <a:pos x="107" y="162"/>
                </a:cxn>
                <a:cxn ang="0">
                  <a:pos x="113" y="162"/>
                </a:cxn>
                <a:cxn ang="0">
                  <a:pos x="113" y="169"/>
                </a:cxn>
                <a:cxn ang="0">
                  <a:pos x="122" y="169"/>
                </a:cxn>
                <a:cxn ang="0">
                  <a:pos x="122" y="186"/>
                </a:cxn>
                <a:cxn ang="0">
                  <a:pos x="122" y="194"/>
                </a:cxn>
                <a:cxn ang="0">
                  <a:pos x="97" y="194"/>
                </a:cxn>
                <a:cxn ang="0">
                  <a:pos x="88" y="203"/>
                </a:cxn>
                <a:cxn ang="0">
                  <a:pos x="82" y="194"/>
                </a:cxn>
                <a:cxn ang="0">
                  <a:pos x="73" y="178"/>
                </a:cxn>
                <a:cxn ang="0">
                  <a:pos x="48" y="178"/>
                </a:cxn>
                <a:cxn ang="0">
                  <a:pos x="32" y="178"/>
                </a:cxn>
                <a:cxn ang="0">
                  <a:pos x="8" y="178"/>
                </a:cxn>
              </a:cxnLst>
              <a:rect l="0" t="0" r="r" b="b"/>
              <a:pathLst>
                <a:path w="211" h="204">
                  <a:moveTo>
                    <a:pt x="8" y="178"/>
                  </a:moveTo>
                  <a:lnTo>
                    <a:pt x="8" y="162"/>
                  </a:lnTo>
                  <a:lnTo>
                    <a:pt x="23" y="153"/>
                  </a:lnTo>
                  <a:lnTo>
                    <a:pt x="16" y="137"/>
                  </a:lnTo>
                  <a:lnTo>
                    <a:pt x="8" y="129"/>
                  </a:lnTo>
                  <a:lnTo>
                    <a:pt x="0" y="113"/>
                  </a:lnTo>
                  <a:lnTo>
                    <a:pt x="16" y="121"/>
                  </a:lnTo>
                  <a:lnTo>
                    <a:pt x="65" y="113"/>
                  </a:lnTo>
                  <a:lnTo>
                    <a:pt x="65" y="97"/>
                  </a:lnTo>
                  <a:lnTo>
                    <a:pt x="73" y="90"/>
                  </a:lnTo>
                  <a:lnTo>
                    <a:pt x="107" y="81"/>
                  </a:lnTo>
                  <a:lnTo>
                    <a:pt x="107" y="66"/>
                  </a:lnTo>
                  <a:lnTo>
                    <a:pt x="113" y="56"/>
                  </a:lnTo>
                  <a:lnTo>
                    <a:pt x="113" y="49"/>
                  </a:lnTo>
                  <a:lnTo>
                    <a:pt x="122" y="49"/>
                  </a:lnTo>
                  <a:lnTo>
                    <a:pt x="129" y="32"/>
                  </a:lnTo>
                  <a:lnTo>
                    <a:pt x="129" y="16"/>
                  </a:lnTo>
                  <a:lnTo>
                    <a:pt x="147" y="9"/>
                  </a:lnTo>
                  <a:lnTo>
                    <a:pt x="162" y="0"/>
                  </a:lnTo>
                  <a:lnTo>
                    <a:pt x="170" y="0"/>
                  </a:lnTo>
                  <a:lnTo>
                    <a:pt x="187" y="9"/>
                  </a:lnTo>
                  <a:lnTo>
                    <a:pt x="194" y="16"/>
                  </a:lnTo>
                  <a:lnTo>
                    <a:pt x="210" y="24"/>
                  </a:lnTo>
                  <a:lnTo>
                    <a:pt x="202" y="32"/>
                  </a:lnTo>
                  <a:lnTo>
                    <a:pt x="187" y="41"/>
                  </a:lnTo>
                  <a:lnTo>
                    <a:pt x="170" y="32"/>
                  </a:lnTo>
                  <a:lnTo>
                    <a:pt x="162" y="41"/>
                  </a:lnTo>
                  <a:lnTo>
                    <a:pt x="170" y="49"/>
                  </a:lnTo>
                  <a:lnTo>
                    <a:pt x="162" y="66"/>
                  </a:lnTo>
                  <a:lnTo>
                    <a:pt x="178" y="72"/>
                  </a:lnTo>
                  <a:lnTo>
                    <a:pt x="178" y="81"/>
                  </a:lnTo>
                  <a:lnTo>
                    <a:pt x="170" y="81"/>
                  </a:lnTo>
                  <a:lnTo>
                    <a:pt x="178" y="90"/>
                  </a:lnTo>
                  <a:lnTo>
                    <a:pt x="138" y="137"/>
                  </a:lnTo>
                  <a:lnTo>
                    <a:pt x="122" y="146"/>
                  </a:lnTo>
                  <a:lnTo>
                    <a:pt x="113" y="137"/>
                  </a:lnTo>
                  <a:lnTo>
                    <a:pt x="107" y="146"/>
                  </a:lnTo>
                  <a:lnTo>
                    <a:pt x="107" y="162"/>
                  </a:lnTo>
                  <a:lnTo>
                    <a:pt x="113" y="162"/>
                  </a:lnTo>
                  <a:lnTo>
                    <a:pt x="113" y="169"/>
                  </a:lnTo>
                  <a:lnTo>
                    <a:pt x="122" y="169"/>
                  </a:lnTo>
                  <a:lnTo>
                    <a:pt x="122" y="186"/>
                  </a:lnTo>
                  <a:lnTo>
                    <a:pt x="122" y="194"/>
                  </a:lnTo>
                  <a:lnTo>
                    <a:pt x="97" y="194"/>
                  </a:lnTo>
                  <a:lnTo>
                    <a:pt x="88" y="203"/>
                  </a:lnTo>
                  <a:lnTo>
                    <a:pt x="82" y="194"/>
                  </a:lnTo>
                  <a:lnTo>
                    <a:pt x="73" y="178"/>
                  </a:lnTo>
                  <a:lnTo>
                    <a:pt x="48" y="178"/>
                  </a:lnTo>
                  <a:lnTo>
                    <a:pt x="32" y="178"/>
                  </a:lnTo>
                  <a:lnTo>
                    <a:pt x="8" y="17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695" name="Freeform 23"/>
            <p:cNvSpPr>
              <a:spLocks/>
            </p:cNvSpPr>
            <p:nvPr/>
          </p:nvSpPr>
          <p:spPr bwMode="auto">
            <a:xfrm>
              <a:off x="3473" y="2200"/>
              <a:ext cx="176" cy="116"/>
            </a:xfrm>
            <a:custGeom>
              <a:avLst/>
              <a:gdLst/>
              <a:ahLst/>
              <a:cxnLst>
                <a:cxn ang="0">
                  <a:pos x="179" y="24"/>
                </a:cxn>
                <a:cxn ang="0">
                  <a:pos x="171" y="24"/>
                </a:cxn>
                <a:cxn ang="0">
                  <a:pos x="156" y="33"/>
                </a:cxn>
                <a:cxn ang="0">
                  <a:pos x="138" y="40"/>
                </a:cxn>
                <a:cxn ang="0">
                  <a:pos x="138" y="56"/>
                </a:cxn>
                <a:cxn ang="0">
                  <a:pos x="131" y="73"/>
                </a:cxn>
                <a:cxn ang="0">
                  <a:pos x="122" y="73"/>
                </a:cxn>
                <a:cxn ang="0">
                  <a:pos x="122" y="80"/>
                </a:cxn>
                <a:cxn ang="0">
                  <a:pos x="116" y="90"/>
                </a:cxn>
                <a:cxn ang="0">
                  <a:pos x="116" y="105"/>
                </a:cxn>
                <a:cxn ang="0">
                  <a:pos x="82" y="114"/>
                </a:cxn>
                <a:cxn ang="0">
                  <a:pos x="74" y="121"/>
                </a:cxn>
                <a:cxn ang="0">
                  <a:pos x="74" y="137"/>
                </a:cxn>
                <a:cxn ang="0">
                  <a:pos x="25" y="145"/>
                </a:cxn>
                <a:cxn ang="0">
                  <a:pos x="9" y="137"/>
                </a:cxn>
                <a:cxn ang="0">
                  <a:pos x="17" y="121"/>
                </a:cxn>
                <a:cxn ang="0">
                  <a:pos x="17" y="114"/>
                </a:cxn>
                <a:cxn ang="0">
                  <a:pos x="0" y="105"/>
                </a:cxn>
                <a:cxn ang="0">
                  <a:pos x="0" y="73"/>
                </a:cxn>
                <a:cxn ang="0">
                  <a:pos x="9" y="56"/>
                </a:cxn>
                <a:cxn ang="0">
                  <a:pos x="9" y="48"/>
                </a:cxn>
                <a:cxn ang="0">
                  <a:pos x="32" y="48"/>
                </a:cxn>
                <a:cxn ang="0">
                  <a:pos x="32" y="40"/>
                </a:cxn>
                <a:cxn ang="0">
                  <a:pos x="50" y="40"/>
                </a:cxn>
                <a:cxn ang="0">
                  <a:pos x="57" y="24"/>
                </a:cxn>
                <a:cxn ang="0">
                  <a:pos x="66" y="24"/>
                </a:cxn>
                <a:cxn ang="0">
                  <a:pos x="66" y="16"/>
                </a:cxn>
                <a:cxn ang="0">
                  <a:pos x="97" y="24"/>
                </a:cxn>
                <a:cxn ang="0">
                  <a:pos x="116" y="24"/>
                </a:cxn>
                <a:cxn ang="0">
                  <a:pos x="116" y="16"/>
                </a:cxn>
                <a:cxn ang="0">
                  <a:pos x="122" y="16"/>
                </a:cxn>
                <a:cxn ang="0">
                  <a:pos x="131" y="0"/>
                </a:cxn>
                <a:cxn ang="0">
                  <a:pos x="138" y="8"/>
                </a:cxn>
                <a:cxn ang="0">
                  <a:pos x="147" y="33"/>
                </a:cxn>
                <a:cxn ang="0">
                  <a:pos x="162" y="16"/>
                </a:cxn>
                <a:cxn ang="0">
                  <a:pos x="187" y="24"/>
                </a:cxn>
                <a:cxn ang="0">
                  <a:pos x="179" y="24"/>
                </a:cxn>
              </a:cxnLst>
              <a:rect l="0" t="0" r="r" b="b"/>
              <a:pathLst>
                <a:path w="188" h="146">
                  <a:moveTo>
                    <a:pt x="179" y="24"/>
                  </a:moveTo>
                  <a:lnTo>
                    <a:pt x="171" y="24"/>
                  </a:lnTo>
                  <a:lnTo>
                    <a:pt x="156" y="33"/>
                  </a:lnTo>
                  <a:lnTo>
                    <a:pt x="138" y="40"/>
                  </a:lnTo>
                  <a:lnTo>
                    <a:pt x="138" y="56"/>
                  </a:lnTo>
                  <a:lnTo>
                    <a:pt x="131" y="73"/>
                  </a:lnTo>
                  <a:lnTo>
                    <a:pt x="122" y="73"/>
                  </a:lnTo>
                  <a:lnTo>
                    <a:pt x="122" y="80"/>
                  </a:lnTo>
                  <a:lnTo>
                    <a:pt x="116" y="90"/>
                  </a:lnTo>
                  <a:lnTo>
                    <a:pt x="116" y="105"/>
                  </a:lnTo>
                  <a:lnTo>
                    <a:pt x="82" y="114"/>
                  </a:lnTo>
                  <a:lnTo>
                    <a:pt x="74" y="121"/>
                  </a:lnTo>
                  <a:lnTo>
                    <a:pt x="74" y="137"/>
                  </a:lnTo>
                  <a:lnTo>
                    <a:pt x="25" y="145"/>
                  </a:lnTo>
                  <a:lnTo>
                    <a:pt x="9" y="137"/>
                  </a:lnTo>
                  <a:lnTo>
                    <a:pt x="17" y="121"/>
                  </a:lnTo>
                  <a:lnTo>
                    <a:pt x="17" y="114"/>
                  </a:lnTo>
                  <a:lnTo>
                    <a:pt x="0" y="105"/>
                  </a:lnTo>
                  <a:lnTo>
                    <a:pt x="0" y="73"/>
                  </a:lnTo>
                  <a:lnTo>
                    <a:pt x="9" y="56"/>
                  </a:lnTo>
                  <a:lnTo>
                    <a:pt x="9" y="48"/>
                  </a:lnTo>
                  <a:lnTo>
                    <a:pt x="32" y="48"/>
                  </a:lnTo>
                  <a:lnTo>
                    <a:pt x="32" y="40"/>
                  </a:lnTo>
                  <a:lnTo>
                    <a:pt x="50" y="40"/>
                  </a:lnTo>
                  <a:lnTo>
                    <a:pt x="57" y="24"/>
                  </a:lnTo>
                  <a:lnTo>
                    <a:pt x="66" y="24"/>
                  </a:lnTo>
                  <a:lnTo>
                    <a:pt x="66" y="16"/>
                  </a:lnTo>
                  <a:lnTo>
                    <a:pt x="97" y="24"/>
                  </a:lnTo>
                  <a:lnTo>
                    <a:pt x="116" y="24"/>
                  </a:lnTo>
                  <a:lnTo>
                    <a:pt x="116" y="16"/>
                  </a:lnTo>
                  <a:lnTo>
                    <a:pt x="122" y="16"/>
                  </a:lnTo>
                  <a:lnTo>
                    <a:pt x="131" y="0"/>
                  </a:lnTo>
                  <a:lnTo>
                    <a:pt x="138" y="8"/>
                  </a:lnTo>
                  <a:lnTo>
                    <a:pt x="147" y="33"/>
                  </a:lnTo>
                  <a:lnTo>
                    <a:pt x="162" y="16"/>
                  </a:lnTo>
                  <a:lnTo>
                    <a:pt x="187" y="24"/>
                  </a:lnTo>
                  <a:lnTo>
                    <a:pt x="179" y="24"/>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696" name="Freeform 24"/>
            <p:cNvSpPr>
              <a:spLocks/>
            </p:cNvSpPr>
            <p:nvPr/>
          </p:nvSpPr>
          <p:spPr bwMode="auto">
            <a:xfrm>
              <a:off x="3275" y="2180"/>
              <a:ext cx="228" cy="182"/>
            </a:xfrm>
            <a:custGeom>
              <a:avLst/>
              <a:gdLst/>
              <a:ahLst/>
              <a:cxnLst>
                <a:cxn ang="0">
                  <a:pos x="227" y="227"/>
                </a:cxn>
                <a:cxn ang="0">
                  <a:pos x="170" y="218"/>
                </a:cxn>
                <a:cxn ang="0">
                  <a:pos x="162" y="202"/>
                </a:cxn>
                <a:cxn ang="0">
                  <a:pos x="137" y="211"/>
                </a:cxn>
                <a:cxn ang="0">
                  <a:pos x="121" y="211"/>
                </a:cxn>
                <a:cxn ang="0">
                  <a:pos x="96" y="186"/>
                </a:cxn>
                <a:cxn ang="0">
                  <a:pos x="80" y="162"/>
                </a:cxn>
                <a:cxn ang="0">
                  <a:pos x="65" y="155"/>
                </a:cxn>
                <a:cxn ang="0">
                  <a:pos x="56" y="155"/>
                </a:cxn>
                <a:cxn ang="0">
                  <a:pos x="48" y="146"/>
                </a:cxn>
                <a:cxn ang="0">
                  <a:pos x="40" y="121"/>
                </a:cxn>
                <a:cxn ang="0">
                  <a:pos x="24" y="115"/>
                </a:cxn>
                <a:cxn ang="0">
                  <a:pos x="15" y="98"/>
                </a:cxn>
                <a:cxn ang="0">
                  <a:pos x="24" y="81"/>
                </a:cxn>
                <a:cxn ang="0">
                  <a:pos x="24" y="65"/>
                </a:cxn>
                <a:cxn ang="0">
                  <a:pos x="15" y="65"/>
                </a:cxn>
                <a:cxn ang="0">
                  <a:pos x="8" y="49"/>
                </a:cxn>
                <a:cxn ang="0">
                  <a:pos x="0" y="9"/>
                </a:cxn>
                <a:cxn ang="0">
                  <a:pos x="8" y="0"/>
                </a:cxn>
                <a:cxn ang="0">
                  <a:pos x="15" y="16"/>
                </a:cxn>
                <a:cxn ang="0">
                  <a:pos x="24" y="16"/>
                </a:cxn>
                <a:cxn ang="0">
                  <a:pos x="31" y="16"/>
                </a:cxn>
                <a:cxn ang="0">
                  <a:pos x="48" y="9"/>
                </a:cxn>
                <a:cxn ang="0">
                  <a:pos x="56" y="9"/>
                </a:cxn>
                <a:cxn ang="0">
                  <a:pos x="48" y="16"/>
                </a:cxn>
                <a:cxn ang="0">
                  <a:pos x="65" y="25"/>
                </a:cxn>
                <a:cxn ang="0">
                  <a:pos x="65" y="41"/>
                </a:cxn>
                <a:cxn ang="0">
                  <a:pos x="96" y="58"/>
                </a:cxn>
                <a:cxn ang="0">
                  <a:pos x="130" y="58"/>
                </a:cxn>
                <a:cxn ang="0">
                  <a:pos x="130" y="41"/>
                </a:cxn>
                <a:cxn ang="0">
                  <a:pos x="145" y="33"/>
                </a:cxn>
                <a:cxn ang="0">
                  <a:pos x="170" y="33"/>
                </a:cxn>
                <a:cxn ang="0">
                  <a:pos x="219" y="58"/>
                </a:cxn>
                <a:cxn ang="0">
                  <a:pos x="219" y="65"/>
                </a:cxn>
                <a:cxn ang="0">
                  <a:pos x="219" y="73"/>
                </a:cxn>
                <a:cxn ang="0">
                  <a:pos x="219" y="81"/>
                </a:cxn>
                <a:cxn ang="0">
                  <a:pos x="210" y="98"/>
                </a:cxn>
                <a:cxn ang="0">
                  <a:pos x="210" y="130"/>
                </a:cxn>
                <a:cxn ang="0">
                  <a:pos x="227" y="139"/>
                </a:cxn>
                <a:cxn ang="0">
                  <a:pos x="227" y="146"/>
                </a:cxn>
                <a:cxn ang="0">
                  <a:pos x="219" y="162"/>
                </a:cxn>
                <a:cxn ang="0">
                  <a:pos x="227" y="178"/>
                </a:cxn>
                <a:cxn ang="0">
                  <a:pos x="235" y="186"/>
                </a:cxn>
                <a:cxn ang="0">
                  <a:pos x="242" y="202"/>
                </a:cxn>
                <a:cxn ang="0">
                  <a:pos x="227" y="211"/>
                </a:cxn>
                <a:cxn ang="0">
                  <a:pos x="227" y="227"/>
                </a:cxn>
              </a:cxnLst>
              <a:rect l="0" t="0" r="r" b="b"/>
              <a:pathLst>
                <a:path w="243" h="228">
                  <a:moveTo>
                    <a:pt x="227" y="227"/>
                  </a:moveTo>
                  <a:lnTo>
                    <a:pt x="170" y="218"/>
                  </a:lnTo>
                  <a:lnTo>
                    <a:pt x="162" y="202"/>
                  </a:lnTo>
                  <a:lnTo>
                    <a:pt x="137" y="211"/>
                  </a:lnTo>
                  <a:lnTo>
                    <a:pt x="121" y="211"/>
                  </a:lnTo>
                  <a:lnTo>
                    <a:pt x="96" y="186"/>
                  </a:lnTo>
                  <a:lnTo>
                    <a:pt x="80" y="162"/>
                  </a:lnTo>
                  <a:lnTo>
                    <a:pt x="65" y="155"/>
                  </a:lnTo>
                  <a:lnTo>
                    <a:pt x="56" y="155"/>
                  </a:lnTo>
                  <a:lnTo>
                    <a:pt x="48" y="146"/>
                  </a:lnTo>
                  <a:lnTo>
                    <a:pt x="40" y="121"/>
                  </a:lnTo>
                  <a:lnTo>
                    <a:pt x="24" y="115"/>
                  </a:lnTo>
                  <a:lnTo>
                    <a:pt x="15" y="98"/>
                  </a:lnTo>
                  <a:lnTo>
                    <a:pt x="24" y="81"/>
                  </a:lnTo>
                  <a:lnTo>
                    <a:pt x="24" y="65"/>
                  </a:lnTo>
                  <a:lnTo>
                    <a:pt x="15" y="65"/>
                  </a:lnTo>
                  <a:lnTo>
                    <a:pt x="8" y="49"/>
                  </a:lnTo>
                  <a:lnTo>
                    <a:pt x="0" y="9"/>
                  </a:lnTo>
                  <a:lnTo>
                    <a:pt x="8" y="0"/>
                  </a:lnTo>
                  <a:lnTo>
                    <a:pt x="15" y="16"/>
                  </a:lnTo>
                  <a:lnTo>
                    <a:pt x="24" y="16"/>
                  </a:lnTo>
                  <a:lnTo>
                    <a:pt x="31" y="16"/>
                  </a:lnTo>
                  <a:lnTo>
                    <a:pt x="48" y="9"/>
                  </a:lnTo>
                  <a:lnTo>
                    <a:pt x="56" y="9"/>
                  </a:lnTo>
                  <a:lnTo>
                    <a:pt x="48" y="16"/>
                  </a:lnTo>
                  <a:lnTo>
                    <a:pt x="65" y="25"/>
                  </a:lnTo>
                  <a:lnTo>
                    <a:pt x="65" y="41"/>
                  </a:lnTo>
                  <a:lnTo>
                    <a:pt x="96" y="58"/>
                  </a:lnTo>
                  <a:lnTo>
                    <a:pt x="130" y="58"/>
                  </a:lnTo>
                  <a:lnTo>
                    <a:pt x="130" y="41"/>
                  </a:lnTo>
                  <a:lnTo>
                    <a:pt x="145" y="33"/>
                  </a:lnTo>
                  <a:lnTo>
                    <a:pt x="170" y="33"/>
                  </a:lnTo>
                  <a:lnTo>
                    <a:pt x="219" y="58"/>
                  </a:lnTo>
                  <a:lnTo>
                    <a:pt x="219" y="65"/>
                  </a:lnTo>
                  <a:lnTo>
                    <a:pt x="219" y="73"/>
                  </a:lnTo>
                  <a:lnTo>
                    <a:pt x="219" y="81"/>
                  </a:lnTo>
                  <a:lnTo>
                    <a:pt x="210" y="98"/>
                  </a:lnTo>
                  <a:lnTo>
                    <a:pt x="210" y="130"/>
                  </a:lnTo>
                  <a:lnTo>
                    <a:pt x="227" y="139"/>
                  </a:lnTo>
                  <a:lnTo>
                    <a:pt x="227" y="146"/>
                  </a:lnTo>
                  <a:lnTo>
                    <a:pt x="219" y="162"/>
                  </a:lnTo>
                  <a:lnTo>
                    <a:pt x="227" y="178"/>
                  </a:lnTo>
                  <a:lnTo>
                    <a:pt x="235" y="186"/>
                  </a:lnTo>
                  <a:lnTo>
                    <a:pt x="242" y="202"/>
                  </a:lnTo>
                  <a:lnTo>
                    <a:pt x="227" y="211"/>
                  </a:lnTo>
                  <a:lnTo>
                    <a:pt x="227" y="227"/>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697" name="Freeform 25"/>
            <p:cNvSpPr>
              <a:spLocks/>
            </p:cNvSpPr>
            <p:nvPr/>
          </p:nvSpPr>
          <p:spPr bwMode="auto">
            <a:xfrm>
              <a:off x="3582" y="2136"/>
              <a:ext cx="130" cy="52"/>
            </a:xfrm>
            <a:custGeom>
              <a:avLst/>
              <a:gdLst/>
              <a:ahLst/>
              <a:cxnLst>
                <a:cxn ang="0">
                  <a:pos x="137" y="15"/>
                </a:cxn>
                <a:cxn ang="0">
                  <a:pos x="137" y="24"/>
                </a:cxn>
                <a:cxn ang="0">
                  <a:pos x="112" y="40"/>
                </a:cxn>
                <a:cxn ang="0">
                  <a:pos x="95" y="40"/>
                </a:cxn>
                <a:cxn ang="0">
                  <a:pos x="87" y="49"/>
                </a:cxn>
                <a:cxn ang="0">
                  <a:pos x="71" y="49"/>
                </a:cxn>
                <a:cxn ang="0">
                  <a:pos x="55" y="56"/>
                </a:cxn>
                <a:cxn ang="0">
                  <a:pos x="55" y="65"/>
                </a:cxn>
                <a:cxn ang="0">
                  <a:pos x="31" y="65"/>
                </a:cxn>
                <a:cxn ang="0">
                  <a:pos x="22" y="65"/>
                </a:cxn>
                <a:cxn ang="0">
                  <a:pos x="0" y="65"/>
                </a:cxn>
                <a:cxn ang="0">
                  <a:pos x="0" y="56"/>
                </a:cxn>
                <a:cxn ang="0">
                  <a:pos x="15" y="56"/>
                </a:cxn>
                <a:cxn ang="0">
                  <a:pos x="15" y="49"/>
                </a:cxn>
                <a:cxn ang="0">
                  <a:pos x="31" y="49"/>
                </a:cxn>
                <a:cxn ang="0">
                  <a:pos x="46" y="40"/>
                </a:cxn>
                <a:cxn ang="0">
                  <a:pos x="31" y="32"/>
                </a:cxn>
                <a:cxn ang="0">
                  <a:pos x="22" y="32"/>
                </a:cxn>
                <a:cxn ang="0">
                  <a:pos x="6" y="32"/>
                </a:cxn>
                <a:cxn ang="0">
                  <a:pos x="22" y="15"/>
                </a:cxn>
                <a:cxn ang="0">
                  <a:pos x="15" y="15"/>
                </a:cxn>
                <a:cxn ang="0">
                  <a:pos x="22" y="9"/>
                </a:cxn>
                <a:cxn ang="0">
                  <a:pos x="46" y="15"/>
                </a:cxn>
                <a:cxn ang="0">
                  <a:pos x="46" y="9"/>
                </a:cxn>
                <a:cxn ang="0">
                  <a:pos x="55" y="0"/>
                </a:cxn>
                <a:cxn ang="0">
                  <a:pos x="71" y="9"/>
                </a:cxn>
                <a:cxn ang="0">
                  <a:pos x="120" y="9"/>
                </a:cxn>
                <a:cxn ang="0">
                  <a:pos x="137" y="15"/>
                </a:cxn>
              </a:cxnLst>
              <a:rect l="0" t="0" r="r" b="b"/>
              <a:pathLst>
                <a:path w="138" h="66">
                  <a:moveTo>
                    <a:pt x="137" y="15"/>
                  </a:moveTo>
                  <a:lnTo>
                    <a:pt x="137" y="24"/>
                  </a:lnTo>
                  <a:lnTo>
                    <a:pt x="112" y="40"/>
                  </a:lnTo>
                  <a:lnTo>
                    <a:pt x="95" y="40"/>
                  </a:lnTo>
                  <a:lnTo>
                    <a:pt x="87" y="49"/>
                  </a:lnTo>
                  <a:lnTo>
                    <a:pt x="71" y="49"/>
                  </a:lnTo>
                  <a:lnTo>
                    <a:pt x="55" y="56"/>
                  </a:lnTo>
                  <a:lnTo>
                    <a:pt x="55" y="65"/>
                  </a:lnTo>
                  <a:lnTo>
                    <a:pt x="31" y="65"/>
                  </a:lnTo>
                  <a:lnTo>
                    <a:pt x="22" y="65"/>
                  </a:lnTo>
                  <a:lnTo>
                    <a:pt x="0" y="65"/>
                  </a:lnTo>
                  <a:lnTo>
                    <a:pt x="0" y="56"/>
                  </a:lnTo>
                  <a:lnTo>
                    <a:pt x="15" y="56"/>
                  </a:lnTo>
                  <a:lnTo>
                    <a:pt x="15" y="49"/>
                  </a:lnTo>
                  <a:lnTo>
                    <a:pt x="31" y="49"/>
                  </a:lnTo>
                  <a:lnTo>
                    <a:pt x="46" y="40"/>
                  </a:lnTo>
                  <a:lnTo>
                    <a:pt x="31" y="32"/>
                  </a:lnTo>
                  <a:lnTo>
                    <a:pt x="22" y="32"/>
                  </a:lnTo>
                  <a:lnTo>
                    <a:pt x="6" y="32"/>
                  </a:lnTo>
                  <a:lnTo>
                    <a:pt x="22" y="15"/>
                  </a:lnTo>
                  <a:lnTo>
                    <a:pt x="15" y="15"/>
                  </a:lnTo>
                  <a:lnTo>
                    <a:pt x="22" y="9"/>
                  </a:lnTo>
                  <a:lnTo>
                    <a:pt x="46" y="15"/>
                  </a:lnTo>
                  <a:lnTo>
                    <a:pt x="46" y="9"/>
                  </a:lnTo>
                  <a:lnTo>
                    <a:pt x="55" y="0"/>
                  </a:lnTo>
                  <a:lnTo>
                    <a:pt x="71" y="9"/>
                  </a:lnTo>
                  <a:lnTo>
                    <a:pt x="120" y="9"/>
                  </a:lnTo>
                  <a:lnTo>
                    <a:pt x="137" y="15"/>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698" name="Freeform 26"/>
            <p:cNvSpPr>
              <a:spLocks/>
            </p:cNvSpPr>
            <p:nvPr/>
          </p:nvSpPr>
          <p:spPr bwMode="auto">
            <a:xfrm>
              <a:off x="3373" y="2143"/>
              <a:ext cx="178" cy="96"/>
            </a:xfrm>
            <a:custGeom>
              <a:avLst/>
              <a:gdLst/>
              <a:ahLst/>
              <a:cxnLst>
                <a:cxn ang="0">
                  <a:pos x="179" y="96"/>
                </a:cxn>
                <a:cxn ang="0">
                  <a:pos x="171" y="88"/>
                </a:cxn>
                <a:cxn ang="0">
                  <a:pos x="171" y="96"/>
                </a:cxn>
                <a:cxn ang="0">
                  <a:pos x="162" y="96"/>
                </a:cxn>
                <a:cxn ang="0">
                  <a:pos x="155" y="112"/>
                </a:cxn>
                <a:cxn ang="0">
                  <a:pos x="137" y="112"/>
                </a:cxn>
                <a:cxn ang="0">
                  <a:pos x="137" y="120"/>
                </a:cxn>
                <a:cxn ang="0">
                  <a:pos x="114" y="120"/>
                </a:cxn>
                <a:cxn ang="0">
                  <a:pos x="114" y="112"/>
                </a:cxn>
                <a:cxn ang="0">
                  <a:pos x="114" y="105"/>
                </a:cxn>
                <a:cxn ang="0">
                  <a:pos x="65" y="80"/>
                </a:cxn>
                <a:cxn ang="0">
                  <a:pos x="40" y="80"/>
                </a:cxn>
                <a:cxn ang="0">
                  <a:pos x="25" y="88"/>
                </a:cxn>
                <a:cxn ang="0">
                  <a:pos x="25" y="63"/>
                </a:cxn>
                <a:cxn ang="0">
                  <a:pos x="16" y="63"/>
                </a:cxn>
                <a:cxn ang="0">
                  <a:pos x="16" y="47"/>
                </a:cxn>
                <a:cxn ang="0">
                  <a:pos x="9" y="47"/>
                </a:cxn>
                <a:cxn ang="0">
                  <a:pos x="9" y="40"/>
                </a:cxn>
                <a:cxn ang="0">
                  <a:pos x="25" y="40"/>
                </a:cxn>
                <a:cxn ang="0">
                  <a:pos x="32" y="31"/>
                </a:cxn>
                <a:cxn ang="0">
                  <a:pos x="16" y="15"/>
                </a:cxn>
                <a:cxn ang="0">
                  <a:pos x="9" y="15"/>
                </a:cxn>
                <a:cxn ang="0">
                  <a:pos x="9" y="31"/>
                </a:cxn>
                <a:cxn ang="0">
                  <a:pos x="0" y="15"/>
                </a:cxn>
                <a:cxn ang="0">
                  <a:pos x="25" y="6"/>
                </a:cxn>
                <a:cxn ang="0">
                  <a:pos x="40" y="23"/>
                </a:cxn>
                <a:cxn ang="0">
                  <a:pos x="49" y="23"/>
                </a:cxn>
                <a:cxn ang="0">
                  <a:pos x="57" y="23"/>
                </a:cxn>
                <a:cxn ang="0">
                  <a:pos x="57" y="15"/>
                </a:cxn>
                <a:cxn ang="0">
                  <a:pos x="74" y="6"/>
                </a:cxn>
                <a:cxn ang="0">
                  <a:pos x="81" y="6"/>
                </a:cxn>
                <a:cxn ang="0">
                  <a:pos x="74" y="0"/>
                </a:cxn>
                <a:cxn ang="0">
                  <a:pos x="81" y="0"/>
                </a:cxn>
                <a:cxn ang="0">
                  <a:pos x="97" y="6"/>
                </a:cxn>
                <a:cxn ang="0">
                  <a:pos x="97" y="23"/>
                </a:cxn>
                <a:cxn ang="0">
                  <a:pos x="122" y="23"/>
                </a:cxn>
                <a:cxn ang="0">
                  <a:pos x="130" y="47"/>
                </a:cxn>
                <a:cxn ang="0">
                  <a:pos x="171" y="72"/>
                </a:cxn>
                <a:cxn ang="0">
                  <a:pos x="187" y="80"/>
                </a:cxn>
                <a:cxn ang="0">
                  <a:pos x="179" y="96"/>
                </a:cxn>
              </a:cxnLst>
              <a:rect l="0" t="0" r="r" b="b"/>
              <a:pathLst>
                <a:path w="188" h="121">
                  <a:moveTo>
                    <a:pt x="179" y="96"/>
                  </a:moveTo>
                  <a:lnTo>
                    <a:pt x="171" y="88"/>
                  </a:lnTo>
                  <a:lnTo>
                    <a:pt x="171" y="96"/>
                  </a:lnTo>
                  <a:lnTo>
                    <a:pt x="162" y="96"/>
                  </a:lnTo>
                  <a:lnTo>
                    <a:pt x="155" y="112"/>
                  </a:lnTo>
                  <a:lnTo>
                    <a:pt x="137" y="112"/>
                  </a:lnTo>
                  <a:lnTo>
                    <a:pt x="137" y="120"/>
                  </a:lnTo>
                  <a:lnTo>
                    <a:pt x="114" y="120"/>
                  </a:lnTo>
                  <a:lnTo>
                    <a:pt x="114" y="112"/>
                  </a:lnTo>
                  <a:lnTo>
                    <a:pt x="114" y="105"/>
                  </a:lnTo>
                  <a:lnTo>
                    <a:pt x="65" y="80"/>
                  </a:lnTo>
                  <a:lnTo>
                    <a:pt x="40" y="80"/>
                  </a:lnTo>
                  <a:lnTo>
                    <a:pt x="25" y="88"/>
                  </a:lnTo>
                  <a:lnTo>
                    <a:pt x="25" y="63"/>
                  </a:lnTo>
                  <a:lnTo>
                    <a:pt x="16" y="63"/>
                  </a:lnTo>
                  <a:lnTo>
                    <a:pt x="16" y="47"/>
                  </a:lnTo>
                  <a:lnTo>
                    <a:pt x="9" y="47"/>
                  </a:lnTo>
                  <a:lnTo>
                    <a:pt x="9" y="40"/>
                  </a:lnTo>
                  <a:lnTo>
                    <a:pt x="25" y="40"/>
                  </a:lnTo>
                  <a:lnTo>
                    <a:pt x="32" y="31"/>
                  </a:lnTo>
                  <a:lnTo>
                    <a:pt x="16" y="15"/>
                  </a:lnTo>
                  <a:lnTo>
                    <a:pt x="9" y="15"/>
                  </a:lnTo>
                  <a:lnTo>
                    <a:pt x="9" y="31"/>
                  </a:lnTo>
                  <a:lnTo>
                    <a:pt x="0" y="15"/>
                  </a:lnTo>
                  <a:lnTo>
                    <a:pt x="25" y="6"/>
                  </a:lnTo>
                  <a:lnTo>
                    <a:pt x="40" y="23"/>
                  </a:lnTo>
                  <a:lnTo>
                    <a:pt x="49" y="23"/>
                  </a:lnTo>
                  <a:lnTo>
                    <a:pt x="57" y="23"/>
                  </a:lnTo>
                  <a:lnTo>
                    <a:pt x="57" y="15"/>
                  </a:lnTo>
                  <a:lnTo>
                    <a:pt x="74" y="6"/>
                  </a:lnTo>
                  <a:lnTo>
                    <a:pt x="81" y="6"/>
                  </a:lnTo>
                  <a:lnTo>
                    <a:pt x="74" y="0"/>
                  </a:lnTo>
                  <a:lnTo>
                    <a:pt x="81" y="0"/>
                  </a:lnTo>
                  <a:lnTo>
                    <a:pt x="97" y="6"/>
                  </a:lnTo>
                  <a:lnTo>
                    <a:pt x="97" y="23"/>
                  </a:lnTo>
                  <a:lnTo>
                    <a:pt x="122" y="23"/>
                  </a:lnTo>
                  <a:lnTo>
                    <a:pt x="130" y="47"/>
                  </a:lnTo>
                  <a:lnTo>
                    <a:pt x="171" y="72"/>
                  </a:lnTo>
                  <a:lnTo>
                    <a:pt x="187" y="80"/>
                  </a:lnTo>
                  <a:lnTo>
                    <a:pt x="179" y="9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699" name="Freeform 27"/>
            <p:cNvSpPr>
              <a:spLocks/>
            </p:cNvSpPr>
            <p:nvPr/>
          </p:nvSpPr>
          <p:spPr bwMode="auto">
            <a:xfrm>
              <a:off x="3420" y="2103"/>
              <a:ext cx="207" cy="117"/>
            </a:xfrm>
            <a:custGeom>
              <a:avLst/>
              <a:gdLst/>
              <a:ahLst/>
              <a:cxnLst>
                <a:cxn ang="0">
                  <a:pos x="130" y="146"/>
                </a:cxn>
                <a:cxn ang="0">
                  <a:pos x="147" y="146"/>
                </a:cxn>
                <a:cxn ang="0">
                  <a:pos x="153" y="130"/>
                </a:cxn>
                <a:cxn ang="0">
                  <a:pos x="153" y="113"/>
                </a:cxn>
                <a:cxn ang="0">
                  <a:pos x="147" y="106"/>
                </a:cxn>
                <a:cxn ang="0">
                  <a:pos x="162" y="106"/>
                </a:cxn>
                <a:cxn ang="0">
                  <a:pos x="172" y="90"/>
                </a:cxn>
                <a:cxn ang="0">
                  <a:pos x="172" y="81"/>
                </a:cxn>
                <a:cxn ang="0">
                  <a:pos x="187" y="81"/>
                </a:cxn>
                <a:cxn ang="0">
                  <a:pos x="187" y="90"/>
                </a:cxn>
                <a:cxn ang="0">
                  <a:pos x="203" y="90"/>
                </a:cxn>
                <a:cxn ang="0">
                  <a:pos x="218" y="81"/>
                </a:cxn>
                <a:cxn ang="0">
                  <a:pos x="203" y="73"/>
                </a:cxn>
                <a:cxn ang="0">
                  <a:pos x="194" y="73"/>
                </a:cxn>
                <a:cxn ang="0">
                  <a:pos x="178" y="73"/>
                </a:cxn>
                <a:cxn ang="0">
                  <a:pos x="194" y="56"/>
                </a:cxn>
                <a:cxn ang="0">
                  <a:pos x="187" y="56"/>
                </a:cxn>
                <a:cxn ang="0">
                  <a:pos x="162" y="81"/>
                </a:cxn>
                <a:cxn ang="0">
                  <a:pos x="153" y="73"/>
                </a:cxn>
                <a:cxn ang="0">
                  <a:pos x="138" y="73"/>
                </a:cxn>
                <a:cxn ang="0">
                  <a:pos x="138" y="65"/>
                </a:cxn>
                <a:cxn ang="0">
                  <a:pos x="130" y="65"/>
                </a:cxn>
                <a:cxn ang="0">
                  <a:pos x="130" y="50"/>
                </a:cxn>
                <a:cxn ang="0">
                  <a:pos x="113" y="31"/>
                </a:cxn>
                <a:cxn ang="0">
                  <a:pos x="73" y="31"/>
                </a:cxn>
                <a:cxn ang="0">
                  <a:pos x="48" y="9"/>
                </a:cxn>
                <a:cxn ang="0">
                  <a:pos x="32" y="0"/>
                </a:cxn>
                <a:cxn ang="0">
                  <a:pos x="0" y="9"/>
                </a:cxn>
                <a:cxn ang="0">
                  <a:pos x="0" y="73"/>
                </a:cxn>
                <a:cxn ang="0">
                  <a:pos x="8" y="73"/>
                </a:cxn>
                <a:cxn ang="0">
                  <a:pos x="8" y="65"/>
                </a:cxn>
                <a:cxn ang="0">
                  <a:pos x="25" y="56"/>
                </a:cxn>
                <a:cxn ang="0">
                  <a:pos x="32" y="56"/>
                </a:cxn>
                <a:cxn ang="0">
                  <a:pos x="25" y="50"/>
                </a:cxn>
                <a:cxn ang="0">
                  <a:pos x="32" y="50"/>
                </a:cxn>
                <a:cxn ang="0">
                  <a:pos x="48" y="56"/>
                </a:cxn>
                <a:cxn ang="0">
                  <a:pos x="48" y="73"/>
                </a:cxn>
                <a:cxn ang="0">
                  <a:pos x="73" y="73"/>
                </a:cxn>
                <a:cxn ang="0">
                  <a:pos x="81" y="97"/>
                </a:cxn>
                <a:cxn ang="0">
                  <a:pos x="122" y="122"/>
                </a:cxn>
                <a:cxn ang="0">
                  <a:pos x="138" y="130"/>
                </a:cxn>
                <a:cxn ang="0">
                  <a:pos x="130" y="146"/>
                </a:cxn>
              </a:cxnLst>
              <a:rect l="0" t="0" r="r" b="b"/>
              <a:pathLst>
                <a:path w="219" h="147">
                  <a:moveTo>
                    <a:pt x="130" y="146"/>
                  </a:moveTo>
                  <a:lnTo>
                    <a:pt x="147" y="146"/>
                  </a:lnTo>
                  <a:lnTo>
                    <a:pt x="153" y="130"/>
                  </a:lnTo>
                  <a:lnTo>
                    <a:pt x="153" y="113"/>
                  </a:lnTo>
                  <a:lnTo>
                    <a:pt x="147" y="106"/>
                  </a:lnTo>
                  <a:lnTo>
                    <a:pt x="162" y="106"/>
                  </a:lnTo>
                  <a:lnTo>
                    <a:pt x="172" y="90"/>
                  </a:lnTo>
                  <a:lnTo>
                    <a:pt x="172" y="81"/>
                  </a:lnTo>
                  <a:lnTo>
                    <a:pt x="187" y="81"/>
                  </a:lnTo>
                  <a:lnTo>
                    <a:pt x="187" y="90"/>
                  </a:lnTo>
                  <a:lnTo>
                    <a:pt x="203" y="90"/>
                  </a:lnTo>
                  <a:lnTo>
                    <a:pt x="218" y="81"/>
                  </a:lnTo>
                  <a:lnTo>
                    <a:pt x="203" y="73"/>
                  </a:lnTo>
                  <a:lnTo>
                    <a:pt x="194" y="73"/>
                  </a:lnTo>
                  <a:lnTo>
                    <a:pt x="178" y="73"/>
                  </a:lnTo>
                  <a:lnTo>
                    <a:pt x="194" y="56"/>
                  </a:lnTo>
                  <a:lnTo>
                    <a:pt x="187" y="56"/>
                  </a:lnTo>
                  <a:lnTo>
                    <a:pt x="162" y="81"/>
                  </a:lnTo>
                  <a:lnTo>
                    <a:pt x="153" y="73"/>
                  </a:lnTo>
                  <a:lnTo>
                    <a:pt x="138" y="73"/>
                  </a:lnTo>
                  <a:lnTo>
                    <a:pt x="138" y="65"/>
                  </a:lnTo>
                  <a:lnTo>
                    <a:pt x="130" y="65"/>
                  </a:lnTo>
                  <a:lnTo>
                    <a:pt x="130" y="50"/>
                  </a:lnTo>
                  <a:lnTo>
                    <a:pt x="113" y="31"/>
                  </a:lnTo>
                  <a:lnTo>
                    <a:pt x="73" y="31"/>
                  </a:lnTo>
                  <a:lnTo>
                    <a:pt x="48" y="9"/>
                  </a:lnTo>
                  <a:lnTo>
                    <a:pt x="32" y="0"/>
                  </a:lnTo>
                  <a:lnTo>
                    <a:pt x="0" y="9"/>
                  </a:lnTo>
                  <a:lnTo>
                    <a:pt x="0" y="73"/>
                  </a:lnTo>
                  <a:lnTo>
                    <a:pt x="8" y="73"/>
                  </a:lnTo>
                  <a:lnTo>
                    <a:pt x="8" y="65"/>
                  </a:lnTo>
                  <a:lnTo>
                    <a:pt x="25" y="56"/>
                  </a:lnTo>
                  <a:lnTo>
                    <a:pt x="32" y="56"/>
                  </a:lnTo>
                  <a:lnTo>
                    <a:pt x="25" y="50"/>
                  </a:lnTo>
                  <a:lnTo>
                    <a:pt x="32" y="50"/>
                  </a:lnTo>
                  <a:lnTo>
                    <a:pt x="48" y="56"/>
                  </a:lnTo>
                  <a:lnTo>
                    <a:pt x="48" y="73"/>
                  </a:lnTo>
                  <a:lnTo>
                    <a:pt x="73" y="73"/>
                  </a:lnTo>
                  <a:lnTo>
                    <a:pt x="81" y="97"/>
                  </a:lnTo>
                  <a:lnTo>
                    <a:pt x="122" y="122"/>
                  </a:lnTo>
                  <a:lnTo>
                    <a:pt x="138" y="130"/>
                  </a:lnTo>
                  <a:lnTo>
                    <a:pt x="130" y="14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00" name="Freeform 28"/>
            <p:cNvSpPr>
              <a:spLocks/>
            </p:cNvSpPr>
            <p:nvPr/>
          </p:nvSpPr>
          <p:spPr bwMode="auto">
            <a:xfrm>
              <a:off x="3304" y="1949"/>
              <a:ext cx="498" cy="219"/>
            </a:xfrm>
            <a:custGeom>
              <a:avLst/>
              <a:gdLst/>
              <a:ahLst/>
              <a:cxnLst>
                <a:cxn ang="0">
                  <a:pos x="504" y="144"/>
                </a:cxn>
                <a:cxn ang="0">
                  <a:pos x="487" y="169"/>
                </a:cxn>
                <a:cxn ang="0">
                  <a:pos x="456" y="202"/>
                </a:cxn>
                <a:cxn ang="0">
                  <a:pos x="432" y="209"/>
                </a:cxn>
                <a:cxn ang="0">
                  <a:pos x="432" y="249"/>
                </a:cxn>
                <a:cxn ang="0">
                  <a:pos x="366" y="243"/>
                </a:cxn>
                <a:cxn ang="0">
                  <a:pos x="341" y="243"/>
                </a:cxn>
                <a:cxn ang="0">
                  <a:pos x="317" y="243"/>
                </a:cxn>
                <a:cxn ang="0">
                  <a:pos x="285" y="274"/>
                </a:cxn>
                <a:cxn ang="0">
                  <a:pos x="261" y="266"/>
                </a:cxn>
                <a:cxn ang="0">
                  <a:pos x="253" y="258"/>
                </a:cxn>
                <a:cxn ang="0">
                  <a:pos x="236" y="224"/>
                </a:cxn>
                <a:cxn ang="0">
                  <a:pos x="171" y="202"/>
                </a:cxn>
                <a:cxn ang="0">
                  <a:pos x="123" y="202"/>
                </a:cxn>
                <a:cxn ang="0">
                  <a:pos x="114" y="266"/>
                </a:cxn>
                <a:cxn ang="0">
                  <a:pos x="74" y="258"/>
                </a:cxn>
                <a:cxn ang="0">
                  <a:pos x="65" y="243"/>
                </a:cxn>
                <a:cxn ang="0">
                  <a:pos x="49" y="218"/>
                </a:cxn>
                <a:cxn ang="0">
                  <a:pos x="59" y="209"/>
                </a:cxn>
                <a:cxn ang="0">
                  <a:pos x="99" y="202"/>
                </a:cxn>
                <a:cxn ang="0">
                  <a:pos x="74" y="169"/>
                </a:cxn>
                <a:cxn ang="0">
                  <a:pos x="34" y="177"/>
                </a:cxn>
                <a:cxn ang="0">
                  <a:pos x="34" y="169"/>
                </a:cxn>
                <a:cxn ang="0">
                  <a:pos x="9" y="153"/>
                </a:cxn>
                <a:cxn ang="0">
                  <a:pos x="9" y="96"/>
                </a:cxn>
                <a:cxn ang="0">
                  <a:pos x="34" y="112"/>
                </a:cxn>
                <a:cxn ang="0">
                  <a:pos x="49" y="72"/>
                </a:cxn>
                <a:cxn ang="0">
                  <a:pos x="74" y="72"/>
                </a:cxn>
                <a:cxn ang="0">
                  <a:pos x="114" y="96"/>
                </a:cxn>
                <a:cxn ang="0">
                  <a:pos x="148" y="87"/>
                </a:cxn>
                <a:cxn ang="0">
                  <a:pos x="188" y="96"/>
                </a:cxn>
                <a:cxn ang="0">
                  <a:pos x="171" y="72"/>
                </a:cxn>
                <a:cxn ang="0">
                  <a:pos x="179" y="56"/>
                </a:cxn>
                <a:cxn ang="0">
                  <a:pos x="188" y="22"/>
                </a:cxn>
                <a:cxn ang="0">
                  <a:pos x="276" y="7"/>
                </a:cxn>
                <a:cxn ang="0">
                  <a:pos x="285" y="0"/>
                </a:cxn>
                <a:cxn ang="0">
                  <a:pos x="317" y="16"/>
                </a:cxn>
                <a:cxn ang="0">
                  <a:pos x="326" y="22"/>
                </a:cxn>
                <a:cxn ang="0">
                  <a:pos x="341" y="40"/>
                </a:cxn>
                <a:cxn ang="0">
                  <a:pos x="375" y="22"/>
                </a:cxn>
                <a:cxn ang="0">
                  <a:pos x="398" y="40"/>
                </a:cxn>
                <a:cxn ang="0">
                  <a:pos x="438" y="81"/>
                </a:cxn>
                <a:cxn ang="0">
                  <a:pos x="472" y="87"/>
                </a:cxn>
                <a:cxn ang="0">
                  <a:pos x="512" y="121"/>
                </a:cxn>
                <a:cxn ang="0">
                  <a:pos x="528" y="129"/>
                </a:cxn>
              </a:cxnLst>
              <a:rect l="0" t="0" r="r" b="b"/>
              <a:pathLst>
                <a:path w="529" h="275">
                  <a:moveTo>
                    <a:pt x="512" y="137"/>
                  </a:moveTo>
                  <a:lnTo>
                    <a:pt x="504" y="144"/>
                  </a:lnTo>
                  <a:lnTo>
                    <a:pt x="497" y="169"/>
                  </a:lnTo>
                  <a:lnTo>
                    <a:pt x="487" y="169"/>
                  </a:lnTo>
                  <a:lnTo>
                    <a:pt x="463" y="169"/>
                  </a:lnTo>
                  <a:lnTo>
                    <a:pt x="456" y="202"/>
                  </a:lnTo>
                  <a:lnTo>
                    <a:pt x="432" y="202"/>
                  </a:lnTo>
                  <a:lnTo>
                    <a:pt x="432" y="209"/>
                  </a:lnTo>
                  <a:lnTo>
                    <a:pt x="438" y="243"/>
                  </a:lnTo>
                  <a:lnTo>
                    <a:pt x="432" y="249"/>
                  </a:lnTo>
                  <a:lnTo>
                    <a:pt x="415" y="243"/>
                  </a:lnTo>
                  <a:lnTo>
                    <a:pt x="366" y="243"/>
                  </a:lnTo>
                  <a:lnTo>
                    <a:pt x="350" y="234"/>
                  </a:lnTo>
                  <a:lnTo>
                    <a:pt x="341" y="243"/>
                  </a:lnTo>
                  <a:lnTo>
                    <a:pt x="341" y="249"/>
                  </a:lnTo>
                  <a:lnTo>
                    <a:pt x="317" y="243"/>
                  </a:lnTo>
                  <a:lnTo>
                    <a:pt x="310" y="249"/>
                  </a:lnTo>
                  <a:lnTo>
                    <a:pt x="285" y="274"/>
                  </a:lnTo>
                  <a:lnTo>
                    <a:pt x="276" y="266"/>
                  </a:lnTo>
                  <a:lnTo>
                    <a:pt x="261" y="266"/>
                  </a:lnTo>
                  <a:lnTo>
                    <a:pt x="261" y="258"/>
                  </a:lnTo>
                  <a:lnTo>
                    <a:pt x="253" y="258"/>
                  </a:lnTo>
                  <a:lnTo>
                    <a:pt x="253" y="243"/>
                  </a:lnTo>
                  <a:lnTo>
                    <a:pt x="236" y="224"/>
                  </a:lnTo>
                  <a:lnTo>
                    <a:pt x="196" y="224"/>
                  </a:lnTo>
                  <a:lnTo>
                    <a:pt x="171" y="202"/>
                  </a:lnTo>
                  <a:lnTo>
                    <a:pt x="155" y="193"/>
                  </a:lnTo>
                  <a:lnTo>
                    <a:pt x="123" y="202"/>
                  </a:lnTo>
                  <a:lnTo>
                    <a:pt x="123" y="266"/>
                  </a:lnTo>
                  <a:lnTo>
                    <a:pt x="114" y="266"/>
                  </a:lnTo>
                  <a:lnTo>
                    <a:pt x="99" y="249"/>
                  </a:lnTo>
                  <a:lnTo>
                    <a:pt x="74" y="258"/>
                  </a:lnTo>
                  <a:lnTo>
                    <a:pt x="74" y="243"/>
                  </a:lnTo>
                  <a:lnTo>
                    <a:pt x="65" y="243"/>
                  </a:lnTo>
                  <a:lnTo>
                    <a:pt x="59" y="218"/>
                  </a:lnTo>
                  <a:lnTo>
                    <a:pt x="49" y="218"/>
                  </a:lnTo>
                  <a:lnTo>
                    <a:pt x="65" y="218"/>
                  </a:lnTo>
                  <a:lnTo>
                    <a:pt x="59" y="209"/>
                  </a:lnTo>
                  <a:lnTo>
                    <a:pt x="65" y="202"/>
                  </a:lnTo>
                  <a:lnTo>
                    <a:pt x="99" y="202"/>
                  </a:lnTo>
                  <a:lnTo>
                    <a:pt x="90" y="177"/>
                  </a:lnTo>
                  <a:lnTo>
                    <a:pt x="74" y="169"/>
                  </a:lnTo>
                  <a:lnTo>
                    <a:pt x="59" y="161"/>
                  </a:lnTo>
                  <a:lnTo>
                    <a:pt x="34" y="177"/>
                  </a:lnTo>
                  <a:lnTo>
                    <a:pt x="25" y="177"/>
                  </a:lnTo>
                  <a:lnTo>
                    <a:pt x="34" y="169"/>
                  </a:lnTo>
                  <a:lnTo>
                    <a:pt x="25" y="153"/>
                  </a:lnTo>
                  <a:lnTo>
                    <a:pt x="9" y="153"/>
                  </a:lnTo>
                  <a:lnTo>
                    <a:pt x="0" y="137"/>
                  </a:lnTo>
                  <a:lnTo>
                    <a:pt x="9" y="96"/>
                  </a:lnTo>
                  <a:lnTo>
                    <a:pt x="25" y="112"/>
                  </a:lnTo>
                  <a:lnTo>
                    <a:pt x="34" y="112"/>
                  </a:lnTo>
                  <a:lnTo>
                    <a:pt x="25" y="96"/>
                  </a:lnTo>
                  <a:lnTo>
                    <a:pt x="49" y="72"/>
                  </a:lnTo>
                  <a:lnTo>
                    <a:pt x="65" y="81"/>
                  </a:lnTo>
                  <a:lnTo>
                    <a:pt x="74" y="72"/>
                  </a:lnTo>
                  <a:lnTo>
                    <a:pt x="90" y="81"/>
                  </a:lnTo>
                  <a:lnTo>
                    <a:pt x="114" y="96"/>
                  </a:lnTo>
                  <a:lnTo>
                    <a:pt x="131" y="87"/>
                  </a:lnTo>
                  <a:lnTo>
                    <a:pt x="148" y="87"/>
                  </a:lnTo>
                  <a:lnTo>
                    <a:pt x="155" y="96"/>
                  </a:lnTo>
                  <a:lnTo>
                    <a:pt x="188" y="96"/>
                  </a:lnTo>
                  <a:lnTo>
                    <a:pt x="196" y="81"/>
                  </a:lnTo>
                  <a:lnTo>
                    <a:pt x="171" y="72"/>
                  </a:lnTo>
                  <a:lnTo>
                    <a:pt x="188" y="63"/>
                  </a:lnTo>
                  <a:lnTo>
                    <a:pt x="179" y="56"/>
                  </a:lnTo>
                  <a:lnTo>
                    <a:pt x="188" y="47"/>
                  </a:lnTo>
                  <a:lnTo>
                    <a:pt x="188" y="22"/>
                  </a:lnTo>
                  <a:lnTo>
                    <a:pt x="204" y="32"/>
                  </a:lnTo>
                  <a:lnTo>
                    <a:pt x="276" y="7"/>
                  </a:lnTo>
                  <a:lnTo>
                    <a:pt x="276" y="0"/>
                  </a:lnTo>
                  <a:lnTo>
                    <a:pt x="285" y="0"/>
                  </a:lnTo>
                  <a:lnTo>
                    <a:pt x="310" y="0"/>
                  </a:lnTo>
                  <a:lnTo>
                    <a:pt x="317" y="16"/>
                  </a:lnTo>
                  <a:lnTo>
                    <a:pt x="317" y="22"/>
                  </a:lnTo>
                  <a:lnTo>
                    <a:pt x="326" y="22"/>
                  </a:lnTo>
                  <a:lnTo>
                    <a:pt x="341" y="32"/>
                  </a:lnTo>
                  <a:lnTo>
                    <a:pt x="341" y="40"/>
                  </a:lnTo>
                  <a:lnTo>
                    <a:pt x="358" y="40"/>
                  </a:lnTo>
                  <a:lnTo>
                    <a:pt x="375" y="22"/>
                  </a:lnTo>
                  <a:lnTo>
                    <a:pt x="390" y="16"/>
                  </a:lnTo>
                  <a:lnTo>
                    <a:pt x="398" y="40"/>
                  </a:lnTo>
                  <a:lnTo>
                    <a:pt x="432" y="96"/>
                  </a:lnTo>
                  <a:lnTo>
                    <a:pt x="438" y="81"/>
                  </a:lnTo>
                  <a:lnTo>
                    <a:pt x="447" y="96"/>
                  </a:lnTo>
                  <a:lnTo>
                    <a:pt x="472" y="87"/>
                  </a:lnTo>
                  <a:lnTo>
                    <a:pt x="497" y="112"/>
                  </a:lnTo>
                  <a:lnTo>
                    <a:pt x="512" y="121"/>
                  </a:lnTo>
                  <a:lnTo>
                    <a:pt x="512" y="112"/>
                  </a:lnTo>
                  <a:lnTo>
                    <a:pt x="528" y="129"/>
                  </a:lnTo>
                  <a:lnTo>
                    <a:pt x="512" y="137"/>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01" name="Freeform 29"/>
            <p:cNvSpPr>
              <a:spLocks/>
            </p:cNvSpPr>
            <p:nvPr/>
          </p:nvSpPr>
          <p:spPr bwMode="auto">
            <a:xfrm>
              <a:off x="3035" y="2284"/>
              <a:ext cx="140" cy="117"/>
            </a:xfrm>
            <a:custGeom>
              <a:avLst/>
              <a:gdLst/>
              <a:ahLst/>
              <a:cxnLst>
                <a:cxn ang="0">
                  <a:pos x="147" y="130"/>
                </a:cxn>
                <a:cxn ang="0">
                  <a:pos x="122" y="146"/>
                </a:cxn>
                <a:cxn ang="0">
                  <a:pos x="115" y="137"/>
                </a:cxn>
                <a:cxn ang="0">
                  <a:pos x="10" y="137"/>
                </a:cxn>
                <a:cxn ang="0">
                  <a:pos x="10" y="48"/>
                </a:cxn>
                <a:cxn ang="0">
                  <a:pos x="0" y="32"/>
                </a:cxn>
                <a:cxn ang="0">
                  <a:pos x="10" y="0"/>
                </a:cxn>
                <a:cxn ang="0">
                  <a:pos x="10" y="9"/>
                </a:cxn>
                <a:cxn ang="0">
                  <a:pos x="34" y="9"/>
                </a:cxn>
                <a:cxn ang="0">
                  <a:pos x="57" y="16"/>
                </a:cxn>
                <a:cxn ang="0">
                  <a:pos x="91" y="9"/>
                </a:cxn>
                <a:cxn ang="0">
                  <a:pos x="97" y="9"/>
                </a:cxn>
                <a:cxn ang="0">
                  <a:pos x="97" y="16"/>
                </a:cxn>
                <a:cxn ang="0">
                  <a:pos x="107" y="9"/>
                </a:cxn>
                <a:cxn ang="0">
                  <a:pos x="107" y="16"/>
                </a:cxn>
                <a:cxn ang="0">
                  <a:pos x="122" y="9"/>
                </a:cxn>
                <a:cxn ang="0">
                  <a:pos x="131" y="40"/>
                </a:cxn>
                <a:cxn ang="0">
                  <a:pos x="122" y="65"/>
                </a:cxn>
                <a:cxn ang="0">
                  <a:pos x="115" y="48"/>
                </a:cxn>
                <a:cxn ang="0">
                  <a:pos x="107" y="25"/>
                </a:cxn>
                <a:cxn ang="0">
                  <a:pos x="107" y="32"/>
                </a:cxn>
                <a:cxn ang="0">
                  <a:pos x="107" y="40"/>
                </a:cxn>
                <a:cxn ang="0">
                  <a:pos x="147" y="130"/>
                </a:cxn>
              </a:cxnLst>
              <a:rect l="0" t="0" r="r" b="b"/>
              <a:pathLst>
                <a:path w="148" h="147">
                  <a:moveTo>
                    <a:pt x="147" y="130"/>
                  </a:moveTo>
                  <a:lnTo>
                    <a:pt x="122" y="146"/>
                  </a:lnTo>
                  <a:lnTo>
                    <a:pt x="115" y="137"/>
                  </a:lnTo>
                  <a:lnTo>
                    <a:pt x="10" y="137"/>
                  </a:lnTo>
                  <a:lnTo>
                    <a:pt x="10" y="48"/>
                  </a:lnTo>
                  <a:lnTo>
                    <a:pt x="0" y="32"/>
                  </a:lnTo>
                  <a:lnTo>
                    <a:pt x="10" y="0"/>
                  </a:lnTo>
                  <a:lnTo>
                    <a:pt x="10" y="9"/>
                  </a:lnTo>
                  <a:lnTo>
                    <a:pt x="34" y="9"/>
                  </a:lnTo>
                  <a:lnTo>
                    <a:pt x="57" y="16"/>
                  </a:lnTo>
                  <a:lnTo>
                    <a:pt x="91" y="9"/>
                  </a:lnTo>
                  <a:lnTo>
                    <a:pt x="97" y="9"/>
                  </a:lnTo>
                  <a:lnTo>
                    <a:pt x="97" y="16"/>
                  </a:lnTo>
                  <a:lnTo>
                    <a:pt x="107" y="9"/>
                  </a:lnTo>
                  <a:lnTo>
                    <a:pt x="107" y="16"/>
                  </a:lnTo>
                  <a:lnTo>
                    <a:pt x="122" y="9"/>
                  </a:lnTo>
                  <a:lnTo>
                    <a:pt x="131" y="40"/>
                  </a:lnTo>
                  <a:lnTo>
                    <a:pt x="122" y="65"/>
                  </a:lnTo>
                  <a:lnTo>
                    <a:pt x="115" y="48"/>
                  </a:lnTo>
                  <a:lnTo>
                    <a:pt x="107" y="25"/>
                  </a:lnTo>
                  <a:lnTo>
                    <a:pt x="107" y="32"/>
                  </a:lnTo>
                  <a:lnTo>
                    <a:pt x="107" y="40"/>
                  </a:lnTo>
                  <a:lnTo>
                    <a:pt x="147" y="13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02" name="Freeform 30"/>
            <p:cNvSpPr>
              <a:spLocks/>
            </p:cNvSpPr>
            <p:nvPr/>
          </p:nvSpPr>
          <p:spPr bwMode="auto">
            <a:xfrm>
              <a:off x="2855" y="2272"/>
              <a:ext cx="191" cy="154"/>
            </a:xfrm>
            <a:custGeom>
              <a:avLst/>
              <a:gdLst/>
              <a:ahLst/>
              <a:cxnLst>
                <a:cxn ang="0">
                  <a:pos x="31" y="137"/>
                </a:cxn>
                <a:cxn ang="0">
                  <a:pos x="22" y="120"/>
                </a:cxn>
                <a:cxn ang="0">
                  <a:pos x="15" y="120"/>
                </a:cxn>
                <a:cxn ang="0">
                  <a:pos x="0" y="96"/>
                </a:cxn>
                <a:cxn ang="0">
                  <a:pos x="6" y="87"/>
                </a:cxn>
                <a:cxn ang="0">
                  <a:pos x="6" y="71"/>
                </a:cxn>
                <a:cxn ang="0">
                  <a:pos x="6" y="55"/>
                </a:cxn>
                <a:cxn ang="0">
                  <a:pos x="0" y="47"/>
                </a:cxn>
                <a:cxn ang="0">
                  <a:pos x="0" y="40"/>
                </a:cxn>
                <a:cxn ang="0">
                  <a:pos x="6" y="31"/>
                </a:cxn>
                <a:cxn ang="0">
                  <a:pos x="6" y="24"/>
                </a:cxn>
                <a:cxn ang="0">
                  <a:pos x="22" y="6"/>
                </a:cxn>
                <a:cxn ang="0">
                  <a:pos x="22" y="0"/>
                </a:cxn>
                <a:cxn ang="0">
                  <a:pos x="40" y="0"/>
                </a:cxn>
                <a:cxn ang="0">
                  <a:pos x="63" y="6"/>
                </a:cxn>
                <a:cxn ang="0">
                  <a:pos x="80" y="6"/>
                </a:cxn>
                <a:cxn ang="0">
                  <a:pos x="80" y="24"/>
                </a:cxn>
                <a:cxn ang="0">
                  <a:pos x="128" y="40"/>
                </a:cxn>
                <a:cxn ang="0">
                  <a:pos x="137" y="31"/>
                </a:cxn>
                <a:cxn ang="0">
                  <a:pos x="137" y="15"/>
                </a:cxn>
                <a:cxn ang="0">
                  <a:pos x="161" y="0"/>
                </a:cxn>
                <a:cxn ang="0">
                  <a:pos x="177" y="6"/>
                </a:cxn>
                <a:cxn ang="0">
                  <a:pos x="177" y="15"/>
                </a:cxn>
                <a:cxn ang="0">
                  <a:pos x="202" y="15"/>
                </a:cxn>
                <a:cxn ang="0">
                  <a:pos x="192" y="47"/>
                </a:cxn>
                <a:cxn ang="0">
                  <a:pos x="202" y="63"/>
                </a:cxn>
                <a:cxn ang="0">
                  <a:pos x="202" y="152"/>
                </a:cxn>
                <a:cxn ang="0">
                  <a:pos x="202" y="177"/>
                </a:cxn>
                <a:cxn ang="0">
                  <a:pos x="192" y="186"/>
                </a:cxn>
                <a:cxn ang="0">
                  <a:pos x="184" y="192"/>
                </a:cxn>
                <a:cxn ang="0">
                  <a:pos x="87" y="137"/>
                </a:cxn>
                <a:cxn ang="0">
                  <a:pos x="72" y="145"/>
                </a:cxn>
                <a:cxn ang="0">
                  <a:pos x="63" y="137"/>
                </a:cxn>
                <a:cxn ang="0">
                  <a:pos x="31" y="137"/>
                </a:cxn>
              </a:cxnLst>
              <a:rect l="0" t="0" r="r" b="b"/>
              <a:pathLst>
                <a:path w="203" h="193">
                  <a:moveTo>
                    <a:pt x="31" y="137"/>
                  </a:moveTo>
                  <a:lnTo>
                    <a:pt x="22" y="120"/>
                  </a:lnTo>
                  <a:lnTo>
                    <a:pt x="15" y="120"/>
                  </a:lnTo>
                  <a:lnTo>
                    <a:pt x="0" y="96"/>
                  </a:lnTo>
                  <a:lnTo>
                    <a:pt x="6" y="87"/>
                  </a:lnTo>
                  <a:lnTo>
                    <a:pt x="6" y="71"/>
                  </a:lnTo>
                  <a:lnTo>
                    <a:pt x="6" y="55"/>
                  </a:lnTo>
                  <a:lnTo>
                    <a:pt x="0" y="47"/>
                  </a:lnTo>
                  <a:lnTo>
                    <a:pt x="0" y="40"/>
                  </a:lnTo>
                  <a:lnTo>
                    <a:pt x="6" y="31"/>
                  </a:lnTo>
                  <a:lnTo>
                    <a:pt x="6" y="24"/>
                  </a:lnTo>
                  <a:lnTo>
                    <a:pt x="22" y="6"/>
                  </a:lnTo>
                  <a:lnTo>
                    <a:pt x="22" y="0"/>
                  </a:lnTo>
                  <a:lnTo>
                    <a:pt x="40" y="0"/>
                  </a:lnTo>
                  <a:lnTo>
                    <a:pt x="63" y="6"/>
                  </a:lnTo>
                  <a:lnTo>
                    <a:pt x="80" y="6"/>
                  </a:lnTo>
                  <a:lnTo>
                    <a:pt x="80" y="24"/>
                  </a:lnTo>
                  <a:lnTo>
                    <a:pt x="128" y="40"/>
                  </a:lnTo>
                  <a:lnTo>
                    <a:pt x="137" y="31"/>
                  </a:lnTo>
                  <a:lnTo>
                    <a:pt x="137" y="15"/>
                  </a:lnTo>
                  <a:lnTo>
                    <a:pt x="161" y="0"/>
                  </a:lnTo>
                  <a:lnTo>
                    <a:pt x="177" y="6"/>
                  </a:lnTo>
                  <a:lnTo>
                    <a:pt x="177" y="15"/>
                  </a:lnTo>
                  <a:lnTo>
                    <a:pt x="202" y="15"/>
                  </a:lnTo>
                  <a:lnTo>
                    <a:pt x="192" y="47"/>
                  </a:lnTo>
                  <a:lnTo>
                    <a:pt x="202" y="63"/>
                  </a:lnTo>
                  <a:lnTo>
                    <a:pt x="202" y="152"/>
                  </a:lnTo>
                  <a:lnTo>
                    <a:pt x="202" y="177"/>
                  </a:lnTo>
                  <a:lnTo>
                    <a:pt x="192" y="186"/>
                  </a:lnTo>
                  <a:lnTo>
                    <a:pt x="184" y="192"/>
                  </a:lnTo>
                  <a:lnTo>
                    <a:pt x="87" y="137"/>
                  </a:lnTo>
                  <a:lnTo>
                    <a:pt x="72" y="145"/>
                  </a:lnTo>
                  <a:lnTo>
                    <a:pt x="63" y="137"/>
                  </a:lnTo>
                  <a:lnTo>
                    <a:pt x="31" y="137"/>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03" name="Freeform 31"/>
            <p:cNvSpPr>
              <a:spLocks/>
            </p:cNvSpPr>
            <p:nvPr/>
          </p:nvSpPr>
          <p:spPr bwMode="auto">
            <a:xfrm>
              <a:off x="2639" y="2219"/>
              <a:ext cx="246" cy="207"/>
            </a:xfrm>
            <a:custGeom>
              <a:avLst/>
              <a:gdLst/>
              <a:ahLst/>
              <a:cxnLst>
                <a:cxn ang="0">
                  <a:pos x="82" y="32"/>
                </a:cxn>
                <a:cxn ang="0">
                  <a:pos x="90" y="32"/>
                </a:cxn>
                <a:cxn ang="0">
                  <a:pos x="98" y="72"/>
                </a:cxn>
                <a:cxn ang="0">
                  <a:pos x="65" y="81"/>
                </a:cxn>
                <a:cxn ang="0">
                  <a:pos x="65" y="90"/>
                </a:cxn>
                <a:cxn ang="0">
                  <a:pos x="42" y="106"/>
                </a:cxn>
                <a:cxn ang="0">
                  <a:pos x="8" y="121"/>
                </a:cxn>
                <a:cxn ang="0">
                  <a:pos x="0" y="129"/>
                </a:cxn>
                <a:cxn ang="0">
                  <a:pos x="0" y="146"/>
                </a:cxn>
                <a:cxn ang="0">
                  <a:pos x="48" y="178"/>
                </a:cxn>
                <a:cxn ang="0">
                  <a:pos x="122" y="234"/>
                </a:cxn>
                <a:cxn ang="0">
                  <a:pos x="130" y="243"/>
                </a:cxn>
                <a:cxn ang="0">
                  <a:pos x="145" y="252"/>
                </a:cxn>
                <a:cxn ang="0">
                  <a:pos x="154" y="258"/>
                </a:cxn>
                <a:cxn ang="0">
                  <a:pos x="163" y="258"/>
                </a:cxn>
                <a:cxn ang="0">
                  <a:pos x="179" y="258"/>
                </a:cxn>
                <a:cxn ang="0">
                  <a:pos x="260" y="203"/>
                </a:cxn>
                <a:cxn ang="0">
                  <a:pos x="251" y="186"/>
                </a:cxn>
                <a:cxn ang="0">
                  <a:pos x="244" y="186"/>
                </a:cxn>
                <a:cxn ang="0">
                  <a:pos x="229" y="162"/>
                </a:cxn>
                <a:cxn ang="0">
                  <a:pos x="235" y="153"/>
                </a:cxn>
                <a:cxn ang="0">
                  <a:pos x="235" y="137"/>
                </a:cxn>
                <a:cxn ang="0">
                  <a:pos x="235" y="121"/>
                </a:cxn>
                <a:cxn ang="0">
                  <a:pos x="229" y="113"/>
                </a:cxn>
                <a:cxn ang="0">
                  <a:pos x="229" y="106"/>
                </a:cxn>
                <a:cxn ang="0">
                  <a:pos x="229" y="81"/>
                </a:cxn>
                <a:cxn ang="0">
                  <a:pos x="210" y="72"/>
                </a:cxn>
                <a:cxn ang="0">
                  <a:pos x="204" y="56"/>
                </a:cxn>
                <a:cxn ang="0">
                  <a:pos x="219" y="41"/>
                </a:cxn>
                <a:cxn ang="0">
                  <a:pos x="210" y="9"/>
                </a:cxn>
                <a:cxn ang="0">
                  <a:pos x="219" y="0"/>
                </a:cxn>
                <a:cxn ang="0">
                  <a:pos x="210" y="9"/>
                </a:cxn>
                <a:cxn ang="0">
                  <a:pos x="187" y="0"/>
                </a:cxn>
                <a:cxn ang="0">
                  <a:pos x="179" y="9"/>
                </a:cxn>
                <a:cxn ang="0">
                  <a:pos x="163" y="0"/>
                </a:cxn>
                <a:cxn ang="0">
                  <a:pos x="145" y="9"/>
                </a:cxn>
                <a:cxn ang="0">
                  <a:pos x="122" y="9"/>
                </a:cxn>
                <a:cxn ang="0">
                  <a:pos x="82" y="32"/>
                </a:cxn>
              </a:cxnLst>
              <a:rect l="0" t="0" r="r" b="b"/>
              <a:pathLst>
                <a:path w="261" h="259">
                  <a:moveTo>
                    <a:pt x="82" y="32"/>
                  </a:moveTo>
                  <a:lnTo>
                    <a:pt x="90" y="32"/>
                  </a:lnTo>
                  <a:lnTo>
                    <a:pt x="98" y="72"/>
                  </a:lnTo>
                  <a:lnTo>
                    <a:pt x="65" y="81"/>
                  </a:lnTo>
                  <a:lnTo>
                    <a:pt x="65" y="90"/>
                  </a:lnTo>
                  <a:lnTo>
                    <a:pt x="42" y="106"/>
                  </a:lnTo>
                  <a:lnTo>
                    <a:pt x="8" y="121"/>
                  </a:lnTo>
                  <a:lnTo>
                    <a:pt x="0" y="129"/>
                  </a:lnTo>
                  <a:lnTo>
                    <a:pt x="0" y="146"/>
                  </a:lnTo>
                  <a:lnTo>
                    <a:pt x="48" y="178"/>
                  </a:lnTo>
                  <a:lnTo>
                    <a:pt x="122" y="234"/>
                  </a:lnTo>
                  <a:lnTo>
                    <a:pt x="130" y="243"/>
                  </a:lnTo>
                  <a:lnTo>
                    <a:pt x="145" y="252"/>
                  </a:lnTo>
                  <a:lnTo>
                    <a:pt x="154" y="258"/>
                  </a:lnTo>
                  <a:lnTo>
                    <a:pt x="163" y="258"/>
                  </a:lnTo>
                  <a:lnTo>
                    <a:pt x="179" y="258"/>
                  </a:lnTo>
                  <a:lnTo>
                    <a:pt x="260" y="203"/>
                  </a:lnTo>
                  <a:lnTo>
                    <a:pt x="251" y="186"/>
                  </a:lnTo>
                  <a:lnTo>
                    <a:pt x="244" y="186"/>
                  </a:lnTo>
                  <a:lnTo>
                    <a:pt x="229" y="162"/>
                  </a:lnTo>
                  <a:lnTo>
                    <a:pt x="235" y="153"/>
                  </a:lnTo>
                  <a:lnTo>
                    <a:pt x="235" y="137"/>
                  </a:lnTo>
                  <a:lnTo>
                    <a:pt x="235" y="121"/>
                  </a:lnTo>
                  <a:lnTo>
                    <a:pt x="229" y="113"/>
                  </a:lnTo>
                  <a:lnTo>
                    <a:pt x="229" y="106"/>
                  </a:lnTo>
                  <a:lnTo>
                    <a:pt x="229" y="81"/>
                  </a:lnTo>
                  <a:lnTo>
                    <a:pt x="210" y="72"/>
                  </a:lnTo>
                  <a:lnTo>
                    <a:pt x="204" y="56"/>
                  </a:lnTo>
                  <a:lnTo>
                    <a:pt x="219" y="41"/>
                  </a:lnTo>
                  <a:lnTo>
                    <a:pt x="210" y="9"/>
                  </a:lnTo>
                  <a:lnTo>
                    <a:pt x="219" y="0"/>
                  </a:lnTo>
                  <a:lnTo>
                    <a:pt x="210" y="9"/>
                  </a:lnTo>
                  <a:lnTo>
                    <a:pt x="187" y="0"/>
                  </a:lnTo>
                  <a:lnTo>
                    <a:pt x="179" y="9"/>
                  </a:lnTo>
                  <a:lnTo>
                    <a:pt x="163" y="0"/>
                  </a:lnTo>
                  <a:lnTo>
                    <a:pt x="145" y="9"/>
                  </a:lnTo>
                  <a:lnTo>
                    <a:pt x="122" y="9"/>
                  </a:lnTo>
                  <a:lnTo>
                    <a:pt x="82" y="32"/>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04" name="Freeform 32"/>
            <p:cNvSpPr>
              <a:spLocks/>
            </p:cNvSpPr>
            <p:nvPr/>
          </p:nvSpPr>
          <p:spPr bwMode="auto">
            <a:xfrm>
              <a:off x="2594" y="2361"/>
              <a:ext cx="199" cy="162"/>
            </a:xfrm>
            <a:custGeom>
              <a:avLst/>
              <a:gdLst/>
              <a:ahLst/>
              <a:cxnLst>
                <a:cxn ang="0">
                  <a:pos x="96" y="0"/>
                </a:cxn>
                <a:cxn ang="0">
                  <a:pos x="170" y="56"/>
                </a:cxn>
                <a:cxn ang="0">
                  <a:pos x="178" y="65"/>
                </a:cxn>
                <a:cxn ang="0">
                  <a:pos x="193" y="74"/>
                </a:cxn>
                <a:cxn ang="0">
                  <a:pos x="202" y="80"/>
                </a:cxn>
                <a:cxn ang="0">
                  <a:pos x="211" y="80"/>
                </a:cxn>
                <a:cxn ang="0">
                  <a:pos x="211" y="121"/>
                </a:cxn>
                <a:cxn ang="0">
                  <a:pos x="202" y="130"/>
                </a:cxn>
                <a:cxn ang="0">
                  <a:pos x="162" y="137"/>
                </a:cxn>
                <a:cxn ang="0">
                  <a:pos x="146" y="137"/>
                </a:cxn>
                <a:cxn ang="0">
                  <a:pos x="130" y="155"/>
                </a:cxn>
                <a:cxn ang="0">
                  <a:pos x="113" y="162"/>
                </a:cxn>
                <a:cxn ang="0">
                  <a:pos x="96" y="187"/>
                </a:cxn>
                <a:cxn ang="0">
                  <a:pos x="90" y="195"/>
                </a:cxn>
                <a:cxn ang="0">
                  <a:pos x="81" y="202"/>
                </a:cxn>
                <a:cxn ang="0">
                  <a:pos x="72" y="195"/>
                </a:cxn>
                <a:cxn ang="0">
                  <a:pos x="65" y="202"/>
                </a:cxn>
                <a:cxn ang="0">
                  <a:pos x="56" y="202"/>
                </a:cxn>
                <a:cxn ang="0">
                  <a:pos x="41" y="170"/>
                </a:cxn>
                <a:cxn ang="0">
                  <a:pos x="23" y="177"/>
                </a:cxn>
                <a:cxn ang="0">
                  <a:pos x="7" y="177"/>
                </a:cxn>
                <a:cxn ang="0">
                  <a:pos x="16" y="170"/>
                </a:cxn>
                <a:cxn ang="0">
                  <a:pos x="0" y="137"/>
                </a:cxn>
                <a:cxn ang="0">
                  <a:pos x="16" y="130"/>
                </a:cxn>
                <a:cxn ang="0">
                  <a:pos x="23" y="137"/>
                </a:cxn>
                <a:cxn ang="0">
                  <a:pos x="31" y="130"/>
                </a:cxn>
                <a:cxn ang="0">
                  <a:pos x="90" y="130"/>
                </a:cxn>
                <a:cxn ang="0">
                  <a:pos x="72" y="0"/>
                </a:cxn>
                <a:cxn ang="0">
                  <a:pos x="96" y="0"/>
                </a:cxn>
              </a:cxnLst>
              <a:rect l="0" t="0" r="r" b="b"/>
              <a:pathLst>
                <a:path w="212" h="203">
                  <a:moveTo>
                    <a:pt x="96" y="0"/>
                  </a:moveTo>
                  <a:lnTo>
                    <a:pt x="170" y="56"/>
                  </a:lnTo>
                  <a:lnTo>
                    <a:pt x="178" y="65"/>
                  </a:lnTo>
                  <a:lnTo>
                    <a:pt x="193" y="74"/>
                  </a:lnTo>
                  <a:lnTo>
                    <a:pt x="202" y="80"/>
                  </a:lnTo>
                  <a:lnTo>
                    <a:pt x="211" y="80"/>
                  </a:lnTo>
                  <a:lnTo>
                    <a:pt x="211" y="121"/>
                  </a:lnTo>
                  <a:lnTo>
                    <a:pt x="202" y="130"/>
                  </a:lnTo>
                  <a:lnTo>
                    <a:pt x="162" y="137"/>
                  </a:lnTo>
                  <a:lnTo>
                    <a:pt x="146" y="137"/>
                  </a:lnTo>
                  <a:lnTo>
                    <a:pt x="130" y="155"/>
                  </a:lnTo>
                  <a:lnTo>
                    <a:pt x="113" y="162"/>
                  </a:lnTo>
                  <a:lnTo>
                    <a:pt x="96" y="187"/>
                  </a:lnTo>
                  <a:lnTo>
                    <a:pt x="90" y="195"/>
                  </a:lnTo>
                  <a:lnTo>
                    <a:pt x="81" y="202"/>
                  </a:lnTo>
                  <a:lnTo>
                    <a:pt x="72" y="195"/>
                  </a:lnTo>
                  <a:lnTo>
                    <a:pt x="65" y="202"/>
                  </a:lnTo>
                  <a:lnTo>
                    <a:pt x="56" y="202"/>
                  </a:lnTo>
                  <a:lnTo>
                    <a:pt x="41" y="170"/>
                  </a:lnTo>
                  <a:lnTo>
                    <a:pt x="23" y="177"/>
                  </a:lnTo>
                  <a:lnTo>
                    <a:pt x="7" y="177"/>
                  </a:lnTo>
                  <a:lnTo>
                    <a:pt x="16" y="170"/>
                  </a:lnTo>
                  <a:lnTo>
                    <a:pt x="0" y="137"/>
                  </a:lnTo>
                  <a:lnTo>
                    <a:pt x="16" y="130"/>
                  </a:lnTo>
                  <a:lnTo>
                    <a:pt x="23" y="137"/>
                  </a:lnTo>
                  <a:lnTo>
                    <a:pt x="31" y="130"/>
                  </a:lnTo>
                  <a:lnTo>
                    <a:pt x="90" y="130"/>
                  </a:lnTo>
                  <a:lnTo>
                    <a:pt x="72" y="0"/>
                  </a:lnTo>
                  <a:lnTo>
                    <a:pt x="96"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05" name="Freeform 33"/>
            <p:cNvSpPr>
              <a:spLocks/>
            </p:cNvSpPr>
            <p:nvPr/>
          </p:nvSpPr>
          <p:spPr bwMode="auto">
            <a:xfrm>
              <a:off x="2639" y="2516"/>
              <a:ext cx="78" cy="66"/>
            </a:xfrm>
            <a:custGeom>
              <a:avLst/>
              <a:gdLst/>
              <a:ahLst/>
              <a:cxnLst>
                <a:cxn ang="0">
                  <a:pos x="73" y="72"/>
                </a:cxn>
                <a:cxn ang="0">
                  <a:pos x="73" y="47"/>
                </a:cxn>
                <a:cxn ang="0">
                  <a:pos x="82" y="32"/>
                </a:cxn>
                <a:cxn ang="0">
                  <a:pos x="73" y="16"/>
                </a:cxn>
                <a:cxn ang="0">
                  <a:pos x="65" y="7"/>
                </a:cxn>
                <a:cxn ang="0">
                  <a:pos x="48" y="7"/>
                </a:cxn>
                <a:cxn ang="0">
                  <a:pos x="42" y="0"/>
                </a:cxn>
                <a:cxn ang="0">
                  <a:pos x="33" y="7"/>
                </a:cxn>
                <a:cxn ang="0">
                  <a:pos x="24" y="0"/>
                </a:cxn>
                <a:cxn ang="0">
                  <a:pos x="17" y="7"/>
                </a:cxn>
                <a:cxn ang="0">
                  <a:pos x="8" y="7"/>
                </a:cxn>
                <a:cxn ang="0">
                  <a:pos x="8" y="16"/>
                </a:cxn>
                <a:cxn ang="0">
                  <a:pos x="8" y="23"/>
                </a:cxn>
                <a:cxn ang="0">
                  <a:pos x="8" y="32"/>
                </a:cxn>
                <a:cxn ang="0">
                  <a:pos x="8" y="41"/>
                </a:cxn>
                <a:cxn ang="0">
                  <a:pos x="0" y="41"/>
                </a:cxn>
                <a:cxn ang="0">
                  <a:pos x="0" y="56"/>
                </a:cxn>
                <a:cxn ang="0">
                  <a:pos x="17" y="65"/>
                </a:cxn>
                <a:cxn ang="0">
                  <a:pos x="17" y="81"/>
                </a:cxn>
                <a:cxn ang="0">
                  <a:pos x="33" y="72"/>
                </a:cxn>
                <a:cxn ang="0">
                  <a:pos x="57" y="72"/>
                </a:cxn>
                <a:cxn ang="0">
                  <a:pos x="73" y="72"/>
                </a:cxn>
              </a:cxnLst>
              <a:rect l="0" t="0" r="r" b="b"/>
              <a:pathLst>
                <a:path w="83" h="82">
                  <a:moveTo>
                    <a:pt x="73" y="72"/>
                  </a:moveTo>
                  <a:lnTo>
                    <a:pt x="73" y="47"/>
                  </a:lnTo>
                  <a:lnTo>
                    <a:pt x="82" y="32"/>
                  </a:lnTo>
                  <a:lnTo>
                    <a:pt x="73" y="16"/>
                  </a:lnTo>
                  <a:lnTo>
                    <a:pt x="65" y="7"/>
                  </a:lnTo>
                  <a:lnTo>
                    <a:pt x="48" y="7"/>
                  </a:lnTo>
                  <a:lnTo>
                    <a:pt x="42" y="0"/>
                  </a:lnTo>
                  <a:lnTo>
                    <a:pt x="33" y="7"/>
                  </a:lnTo>
                  <a:lnTo>
                    <a:pt x="24" y="0"/>
                  </a:lnTo>
                  <a:lnTo>
                    <a:pt x="17" y="7"/>
                  </a:lnTo>
                  <a:lnTo>
                    <a:pt x="8" y="7"/>
                  </a:lnTo>
                  <a:lnTo>
                    <a:pt x="8" y="16"/>
                  </a:lnTo>
                  <a:lnTo>
                    <a:pt x="8" y="23"/>
                  </a:lnTo>
                  <a:lnTo>
                    <a:pt x="8" y="32"/>
                  </a:lnTo>
                  <a:lnTo>
                    <a:pt x="8" y="41"/>
                  </a:lnTo>
                  <a:lnTo>
                    <a:pt x="0" y="41"/>
                  </a:lnTo>
                  <a:lnTo>
                    <a:pt x="0" y="56"/>
                  </a:lnTo>
                  <a:lnTo>
                    <a:pt x="17" y="65"/>
                  </a:lnTo>
                  <a:lnTo>
                    <a:pt x="17" y="81"/>
                  </a:lnTo>
                  <a:lnTo>
                    <a:pt x="33" y="72"/>
                  </a:lnTo>
                  <a:lnTo>
                    <a:pt x="57" y="72"/>
                  </a:lnTo>
                  <a:lnTo>
                    <a:pt x="73" y="72"/>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06" name="Freeform 34"/>
            <p:cNvSpPr>
              <a:spLocks/>
            </p:cNvSpPr>
            <p:nvPr/>
          </p:nvSpPr>
          <p:spPr bwMode="auto">
            <a:xfrm>
              <a:off x="2707" y="2510"/>
              <a:ext cx="48" cy="65"/>
            </a:xfrm>
            <a:custGeom>
              <a:avLst/>
              <a:gdLst/>
              <a:ahLst/>
              <a:cxnLst>
                <a:cxn ang="0">
                  <a:pos x="0" y="24"/>
                </a:cxn>
                <a:cxn ang="0">
                  <a:pos x="0" y="8"/>
                </a:cxn>
                <a:cxn ang="0">
                  <a:pos x="0" y="0"/>
                </a:cxn>
                <a:cxn ang="0">
                  <a:pos x="32" y="0"/>
                </a:cxn>
                <a:cxn ang="0">
                  <a:pos x="41" y="31"/>
                </a:cxn>
                <a:cxn ang="0">
                  <a:pos x="49" y="55"/>
                </a:cxn>
                <a:cxn ang="0">
                  <a:pos x="49" y="64"/>
                </a:cxn>
                <a:cxn ang="0">
                  <a:pos x="9" y="80"/>
                </a:cxn>
                <a:cxn ang="0">
                  <a:pos x="0" y="80"/>
                </a:cxn>
                <a:cxn ang="0">
                  <a:pos x="0" y="55"/>
                </a:cxn>
                <a:cxn ang="0">
                  <a:pos x="9" y="40"/>
                </a:cxn>
                <a:cxn ang="0">
                  <a:pos x="0" y="24"/>
                </a:cxn>
              </a:cxnLst>
              <a:rect l="0" t="0" r="r" b="b"/>
              <a:pathLst>
                <a:path w="50" h="81">
                  <a:moveTo>
                    <a:pt x="0" y="24"/>
                  </a:moveTo>
                  <a:lnTo>
                    <a:pt x="0" y="8"/>
                  </a:lnTo>
                  <a:lnTo>
                    <a:pt x="0" y="0"/>
                  </a:lnTo>
                  <a:lnTo>
                    <a:pt x="32" y="0"/>
                  </a:lnTo>
                  <a:lnTo>
                    <a:pt x="41" y="31"/>
                  </a:lnTo>
                  <a:lnTo>
                    <a:pt x="49" y="55"/>
                  </a:lnTo>
                  <a:lnTo>
                    <a:pt x="49" y="64"/>
                  </a:lnTo>
                  <a:lnTo>
                    <a:pt x="9" y="80"/>
                  </a:lnTo>
                  <a:lnTo>
                    <a:pt x="0" y="80"/>
                  </a:lnTo>
                  <a:lnTo>
                    <a:pt x="0" y="55"/>
                  </a:lnTo>
                  <a:lnTo>
                    <a:pt x="9" y="40"/>
                  </a:lnTo>
                  <a:lnTo>
                    <a:pt x="0" y="24"/>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07" name="Freeform 35"/>
            <p:cNvSpPr>
              <a:spLocks/>
            </p:cNvSpPr>
            <p:nvPr/>
          </p:nvSpPr>
          <p:spPr bwMode="auto">
            <a:xfrm>
              <a:off x="2845" y="2601"/>
              <a:ext cx="70" cy="65"/>
            </a:xfrm>
            <a:custGeom>
              <a:avLst/>
              <a:gdLst/>
              <a:ahLst/>
              <a:cxnLst>
                <a:cxn ang="0">
                  <a:pos x="16" y="15"/>
                </a:cxn>
                <a:cxn ang="0">
                  <a:pos x="32" y="15"/>
                </a:cxn>
                <a:cxn ang="0">
                  <a:pos x="32" y="0"/>
                </a:cxn>
                <a:cxn ang="0">
                  <a:pos x="57" y="0"/>
                </a:cxn>
                <a:cxn ang="0">
                  <a:pos x="57" y="15"/>
                </a:cxn>
                <a:cxn ang="0">
                  <a:pos x="65" y="6"/>
                </a:cxn>
                <a:cxn ang="0">
                  <a:pos x="73" y="15"/>
                </a:cxn>
                <a:cxn ang="0">
                  <a:pos x="73" y="23"/>
                </a:cxn>
                <a:cxn ang="0">
                  <a:pos x="73" y="56"/>
                </a:cxn>
                <a:cxn ang="0">
                  <a:pos x="50" y="56"/>
                </a:cxn>
                <a:cxn ang="0">
                  <a:pos x="41" y="63"/>
                </a:cxn>
                <a:cxn ang="0">
                  <a:pos x="41" y="72"/>
                </a:cxn>
                <a:cxn ang="0">
                  <a:pos x="32" y="72"/>
                </a:cxn>
                <a:cxn ang="0">
                  <a:pos x="32" y="80"/>
                </a:cxn>
                <a:cxn ang="0">
                  <a:pos x="16" y="63"/>
                </a:cxn>
                <a:cxn ang="0">
                  <a:pos x="0" y="40"/>
                </a:cxn>
                <a:cxn ang="0">
                  <a:pos x="10" y="31"/>
                </a:cxn>
                <a:cxn ang="0">
                  <a:pos x="10" y="23"/>
                </a:cxn>
                <a:cxn ang="0">
                  <a:pos x="16" y="15"/>
                </a:cxn>
              </a:cxnLst>
              <a:rect l="0" t="0" r="r" b="b"/>
              <a:pathLst>
                <a:path w="74" h="81">
                  <a:moveTo>
                    <a:pt x="16" y="15"/>
                  </a:moveTo>
                  <a:lnTo>
                    <a:pt x="32" y="15"/>
                  </a:lnTo>
                  <a:lnTo>
                    <a:pt x="32" y="0"/>
                  </a:lnTo>
                  <a:lnTo>
                    <a:pt x="57" y="0"/>
                  </a:lnTo>
                  <a:lnTo>
                    <a:pt x="57" y="15"/>
                  </a:lnTo>
                  <a:lnTo>
                    <a:pt x="65" y="6"/>
                  </a:lnTo>
                  <a:lnTo>
                    <a:pt x="73" y="15"/>
                  </a:lnTo>
                  <a:lnTo>
                    <a:pt x="73" y="23"/>
                  </a:lnTo>
                  <a:lnTo>
                    <a:pt x="73" y="56"/>
                  </a:lnTo>
                  <a:lnTo>
                    <a:pt x="50" y="56"/>
                  </a:lnTo>
                  <a:lnTo>
                    <a:pt x="41" y="63"/>
                  </a:lnTo>
                  <a:lnTo>
                    <a:pt x="41" y="72"/>
                  </a:lnTo>
                  <a:lnTo>
                    <a:pt x="32" y="72"/>
                  </a:lnTo>
                  <a:lnTo>
                    <a:pt x="32" y="80"/>
                  </a:lnTo>
                  <a:lnTo>
                    <a:pt x="16" y="63"/>
                  </a:lnTo>
                  <a:lnTo>
                    <a:pt x="0" y="40"/>
                  </a:lnTo>
                  <a:lnTo>
                    <a:pt x="10" y="31"/>
                  </a:lnTo>
                  <a:lnTo>
                    <a:pt x="10" y="23"/>
                  </a:lnTo>
                  <a:lnTo>
                    <a:pt x="16" y="15"/>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08" name="Freeform 36"/>
            <p:cNvSpPr>
              <a:spLocks/>
            </p:cNvSpPr>
            <p:nvPr/>
          </p:nvSpPr>
          <p:spPr bwMode="auto">
            <a:xfrm>
              <a:off x="2845" y="2490"/>
              <a:ext cx="93" cy="117"/>
            </a:xfrm>
            <a:custGeom>
              <a:avLst/>
              <a:gdLst/>
              <a:ahLst/>
              <a:cxnLst>
                <a:cxn ang="0">
                  <a:pos x="0" y="105"/>
                </a:cxn>
                <a:cxn ang="0">
                  <a:pos x="16" y="80"/>
                </a:cxn>
                <a:cxn ang="0">
                  <a:pos x="25" y="80"/>
                </a:cxn>
                <a:cxn ang="0">
                  <a:pos x="32" y="89"/>
                </a:cxn>
                <a:cxn ang="0">
                  <a:pos x="41" y="80"/>
                </a:cxn>
                <a:cxn ang="0">
                  <a:pos x="57" y="56"/>
                </a:cxn>
                <a:cxn ang="0">
                  <a:pos x="65" y="33"/>
                </a:cxn>
                <a:cxn ang="0">
                  <a:pos x="73" y="15"/>
                </a:cxn>
                <a:cxn ang="0">
                  <a:pos x="73" y="8"/>
                </a:cxn>
                <a:cxn ang="0">
                  <a:pos x="73" y="0"/>
                </a:cxn>
                <a:cxn ang="0">
                  <a:pos x="73" y="8"/>
                </a:cxn>
                <a:cxn ang="0">
                  <a:pos x="90" y="40"/>
                </a:cxn>
                <a:cxn ang="0">
                  <a:pos x="73" y="40"/>
                </a:cxn>
                <a:cxn ang="0">
                  <a:pos x="73" y="49"/>
                </a:cxn>
                <a:cxn ang="0">
                  <a:pos x="82" y="56"/>
                </a:cxn>
                <a:cxn ang="0">
                  <a:pos x="90" y="74"/>
                </a:cxn>
                <a:cxn ang="0">
                  <a:pos x="73" y="98"/>
                </a:cxn>
                <a:cxn ang="0">
                  <a:pos x="82" y="105"/>
                </a:cxn>
                <a:cxn ang="0">
                  <a:pos x="97" y="130"/>
                </a:cxn>
                <a:cxn ang="0">
                  <a:pos x="97" y="145"/>
                </a:cxn>
                <a:cxn ang="0">
                  <a:pos x="57" y="139"/>
                </a:cxn>
                <a:cxn ang="0">
                  <a:pos x="32" y="139"/>
                </a:cxn>
                <a:cxn ang="0">
                  <a:pos x="16" y="139"/>
                </a:cxn>
                <a:cxn ang="0">
                  <a:pos x="16" y="130"/>
                </a:cxn>
                <a:cxn ang="0">
                  <a:pos x="10" y="121"/>
                </a:cxn>
                <a:cxn ang="0">
                  <a:pos x="0" y="114"/>
                </a:cxn>
                <a:cxn ang="0">
                  <a:pos x="0" y="105"/>
                </a:cxn>
              </a:cxnLst>
              <a:rect l="0" t="0" r="r" b="b"/>
              <a:pathLst>
                <a:path w="98" h="146">
                  <a:moveTo>
                    <a:pt x="0" y="105"/>
                  </a:moveTo>
                  <a:lnTo>
                    <a:pt x="16" y="80"/>
                  </a:lnTo>
                  <a:lnTo>
                    <a:pt x="25" y="80"/>
                  </a:lnTo>
                  <a:lnTo>
                    <a:pt x="32" y="89"/>
                  </a:lnTo>
                  <a:lnTo>
                    <a:pt x="41" y="80"/>
                  </a:lnTo>
                  <a:lnTo>
                    <a:pt x="57" y="56"/>
                  </a:lnTo>
                  <a:lnTo>
                    <a:pt x="65" y="33"/>
                  </a:lnTo>
                  <a:lnTo>
                    <a:pt x="73" y="15"/>
                  </a:lnTo>
                  <a:lnTo>
                    <a:pt x="73" y="8"/>
                  </a:lnTo>
                  <a:lnTo>
                    <a:pt x="73" y="0"/>
                  </a:lnTo>
                  <a:lnTo>
                    <a:pt x="73" y="8"/>
                  </a:lnTo>
                  <a:lnTo>
                    <a:pt x="90" y="40"/>
                  </a:lnTo>
                  <a:lnTo>
                    <a:pt x="73" y="40"/>
                  </a:lnTo>
                  <a:lnTo>
                    <a:pt x="73" y="49"/>
                  </a:lnTo>
                  <a:lnTo>
                    <a:pt x="82" y="56"/>
                  </a:lnTo>
                  <a:lnTo>
                    <a:pt x="90" y="74"/>
                  </a:lnTo>
                  <a:lnTo>
                    <a:pt x="73" y="98"/>
                  </a:lnTo>
                  <a:lnTo>
                    <a:pt x="82" y="105"/>
                  </a:lnTo>
                  <a:lnTo>
                    <a:pt x="97" y="130"/>
                  </a:lnTo>
                  <a:lnTo>
                    <a:pt x="97" y="145"/>
                  </a:lnTo>
                  <a:lnTo>
                    <a:pt x="57" y="139"/>
                  </a:lnTo>
                  <a:lnTo>
                    <a:pt x="32" y="139"/>
                  </a:lnTo>
                  <a:lnTo>
                    <a:pt x="16" y="139"/>
                  </a:lnTo>
                  <a:lnTo>
                    <a:pt x="16" y="130"/>
                  </a:lnTo>
                  <a:lnTo>
                    <a:pt x="10" y="121"/>
                  </a:lnTo>
                  <a:lnTo>
                    <a:pt x="0" y="114"/>
                  </a:lnTo>
                  <a:lnTo>
                    <a:pt x="0" y="105"/>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09" name="Freeform 37"/>
            <p:cNvSpPr>
              <a:spLocks/>
            </p:cNvSpPr>
            <p:nvPr/>
          </p:nvSpPr>
          <p:spPr bwMode="auto">
            <a:xfrm>
              <a:off x="2775" y="2485"/>
              <a:ext cx="140" cy="97"/>
            </a:xfrm>
            <a:custGeom>
              <a:avLst/>
              <a:gdLst/>
              <a:ahLst/>
              <a:cxnLst>
                <a:cxn ang="0">
                  <a:pos x="74" y="112"/>
                </a:cxn>
                <a:cxn ang="0">
                  <a:pos x="90" y="87"/>
                </a:cxn>
                <a:cxn ang="0">
                  <a:pos x="99" y="87"/>
                </a:cxn>
                <a:cxn ang="0">
                  <a:pos x="106" y="96"/>
                </a:cxn>
                <a:cxn ang="0">
                  <a:pos x="115" y="87"/>
                </a:cxn>
                <a:cxn ang="0">
                  <a:pos x="131" y="63"/>
                </a:cxn>
                <a:cxn ang="0">
                  <a:pos x="139" y="40"/>
                </a:cxn>
                <a:cxn ang="0">
                  <a:pos x="147" y="22"/>
                </a:cxn>
                <a:cxn ang="0">
                  <a:pos x="147" y="15"/>
                </a:cxn>
                <a:cxn ang="0">
                  <a:pos x="147" y="7"/>
                </a:cxn>
                <a:cxn ang="0">
                  <a:pos x="139" y="0"/>
                </a:cxn>
                <a:cxn ang="0">
                  <a:pos x="131" y="0"/>
                </a:cxn>
                <a:cxn ang="0">
                  <a:pos x="124" y="7"/>
                </a:cxn>
                <a:cxn ang="0">
                  <a:pos x="99" y="7"/>
                </a:cxn>
                <a:cxn ang="0">
                  <a:pos x="84" y="15"/>
                </a:cxn>
                <a:cxn ang="0">
                  <a:pos x="65" y="7"/>
                </a:cxn>
                <a:cxn ang="0">
                  <a:pos x="59" y="7"/>
                </a:cxn>
                <a:cxn ang="0">
                  <a:pos x="34" y="0"/>
                </a:cxn>
                <a:cxn ang="0">
                  <a:pos x="25" y="0"/>
                </a:cxn>
                <a:cxn ang="0">
                  <a:pos x="9" y="15"/>
                </a:cxn>
                <a:cxn ang="0">
                  <a:pos x="9" y="22"/>
                </a:cxn>
                <a:cxn ang="0">
                  <a:pos x="9" y="40"/>
                </a:cxn>
                <a:cxn ang="0">
                  <a:pos x="0" y="72"/>
                </a:cxn>
                <a:cxn ang="0">
                  <a:pos x="0" y="96"/>
                </a:cxn>
                <a:cxn ang="0">
                  <a:pos x="25" y="96"/>
                </a:cxn>
                <a:cxn ang="0">
                  <a:pos x="25" y="105"/>
                </a:cxn>
                <a:cxn ang="0">
                  <a:pos x="34" y="121"/>
                </a:cxn>
                <a:cxn ang="0">
                  <a:pos x="42" y="121"/>
                </a:cxn>
                <a:cxn ang="0">
                  <a:pos x="74" y="121"/>
                </a:cxn>
                <a:cxn ang="0">
                  <a:pos x="74" y="112"/>
                </a:cxn>
              </a:cxnLst>
              <a:rect l="0" t="0" r="r" b="b"/>
              <a:pathLst>
                <a:path w="148" h="122">
                  <a:moveTo>
                    <a:pt x="74" y="112"/>
                  </a:moveTo>
                  <a:lnTo>
                    <a:pt x="90" y="87"/>
                  </a:lnTo>
                  <a:lnTo>
                    <a:pt x="99" y="87"/>
                  </a:lnTo>
                  <a:lnTo>
                    <a:pt x="106" y="96"/>
                  </a:lnTo>
                  <a:lnTo>
                    <a:pt x="115" y="87"/>
                  </a:lnTo>
                  <a:lnTo>
                    <a:pt x="131" y="63"/>
                  </a:lnTo>
                  <a:lnTo>
                    <a:pt x="139" y="40"/>
                  </a:lnTo>
                  <a:lnTo>
                    <a:pt x="147" y="22"/>
                  </a:lnTo>
                  <a:lnTo>
                    <a:pt x="147" y="15"/>
                  </a:lnTo>
                  <a:lnTo>
                    <a:pt x="147" y="7"/>
                  </a:lnTo>
                  <a:lnTo>
                    <a:pt x="139" y="0"/>
                  </a:lnTo>
                  <a:lnTo>
                    <a:pt x="131" y="0"/>
                  </a:lnTo>
                  <a:lnTo>
                    <a:pt x="124" y="7"/>
                  </a:lnTo>
                  <a:lnTo>
                    <a:pt x="99" y="7"/>
                  </a:lnTo>
                  <a:lnTo>
                    <a:pt x="84" y="15"/>
                  </a:lnTo>
                  <a:lnTo>
                    <a:pt x="65" y="7"/>
                  </a:lnTo>
                  <a:lnTo>
                    <a:pt x="59" y="7"/>
                  </a:lnTo>
                  <a:lnTo>
                    <a:pt x="34" y="0"/>
                  </a:lnTo>
                  <a:lnTo>
                    <a:pt x="25" y="0"/>
                  </a:lnTo>
                  <a:lnTo>
                    <a:pt x="9" y="15"/>
                  </a:lnTo>
                  <a:lnTo>
                    <a:pt x="9" y="22"/>
                  </a:lnTo>
                  <a:lnTo>
                    <a:pt x="9" y="40"/>
                  </a:lnTo>
                  <a:lnTo>
                    <a:pt x="0" y="72"/>
                  </a:lnTo>
                  <a:lnTo>
                    <a:pt x="0" y="96"/>
                  </a:lnTo>
                  <a:lnTo>
                    <a:pt x="25" y="96"/>
                  </a:lnTo>
                  <a:lnTo>
                    <a:pt x="25" y="105"/>
                  </a:lnTo>
                  <a:lnTo>
                    <a:pt x="34" y="121"/>
                  </a:lnTo>
                  <a:lnTo>
                    <a:pt x="42" y="121"/>
                  </a:lnTo>
                  <a:lnTo>
                    <a:pt x="74" y="121"/>
                  </a:lnTo>
                  <a:lnTo>
                    <a:pt x="74" y="112"/>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10" name="Freeform 38"/>
            <p:cNvSpPr>
              <a:spLocks/>
            </p:cNvSpPr>
            <p:nvPr/>
          </p:nvSpPr>
          <p:spPr bwMode="auto">
            <a:xfrm>
              <a:off x="2746" y="2381"/>
              <a:ext cx="192" cy="122"/>
            </a:xfrm>
            <a:custGeom>
              <a:avLst/>
              <a:gdLst/>
              <a:ahLst/>
              <a:cxnLst>
                <a:cxn ang="0">
                  <a:pos x="170" y="130"/>
                </a:cxn>
                <a:cxn ang="0">
                  <a:pos x="170" y="120"/>
                </a:cxn>
                <a:cxn ang="0">
                  <a:pos x="195" y="89"/>
                </a:cxn>
                <a:cxn ang="0">
                  <a:pos x="202" y="40"/>
                </a:cxn>
                <a:cxn ang="0">
                  <a:pos x="187" y="24"/>
                </a:cxn>
                <a:cxn ang="0">
                  <a:pos x="187" y="8"/>
                </a:cxn>
                <a:cxn ang="0">
                  <a:pos x="178" y="0"/>
                </a:cxn>
                <a:cxn ang="0">
                  <a:pos x="146" y="0"/>
                </a:cxn>
                <a:cxn ang="0">
                  <a:pos x="65" y="55"/>
                </a:cxn>
                <a:cxn ang="0">
                  <a:pos x="49" y="55"/>
                </a:cxn>
                <a:cxn ang="0">
                  <a:pos x="49" y="96"/>
                </a:cxn>
                <a:cxn ang="0">
                  <a:pos x="40" y="105"/>
                </a:cxn>
                <a:cxn ang="0">
                  <a:pos x="0" y="112"/>
                </a:cxn>
                <a:cxn ang="0">
                  <a:pos x="0" y="130"/>
                </a:cxn>
                <a:cxn ang="0">
                  <a:pos x="16" y="145"/>
                </a:cxn>
                <a:cxn ang="0">
                  <a:pos x="25" y="145"/>
                </a:cxn>
                <a:cxn ang="0">
                  <a:pos x="25" y="152"/>
                </a:cxn>
                <a:cxn ang="0">
                  <a:pos x="25" y="145"/>
                </a:cxn>
                <a:cxn ang="0">
                  <a:pos x="31" y="145"/>
                </a:cxn>
                <a:cxn ang="0">
                  <a:pos x="40" y="152"/>
                </a:cxn>
                <a:cxn ang="0">
                  <a:pos x="40" y="145"/>
                </a:cxn>
                <a:cxn ang="0">
                  <a:pos x="56" y="130"/>
                </a:cxn>
                <a:cxn ang="0">
                  <a:pos x="65" y="130"/>
                </a:cxn>
                <a:cxn ang="0">
                  <a:pos x="90" y="137"/>
                </a:cxn>
                <a:cxn ang="0">
                  <a:pos x="96" y="137"/>
                </a:cxn>
                <a:cxn ang="0">
                  <a:pos x="115" y="145"/>
                </a:cxn>
                <a:cxn ang="0">
                  <a:pos x="130" y="137"/>
                </a:cxn>
                <a:cxn ang="0">
                  <a:pos x="155" y="137"/>
                </a:cxn>
                <a:cxn ang="0">
                  <a:pos x="162" y="130"/>
                </a:cxn>
                <a:cxn ang="0">
                  <a:pos x="170" y="130"/>
                </a:cxn>
              </a:cxnLst>
              <a:rect l="0" t="0" r="r" b="b"/>
              <a:pathLst>
                <a:path w="203" h="153">
                  <a:moveTo>
                    <a:pt x="170" y="130"/>
                  </a:moveTo>
                  <a:lnTo>
                    <a:pt x="170" y="120"/>
                  </a:lnTo>
                  <a:lnTo>
                    <a:pt x="195" y="89"/>
                  </a:lnTo>
                  <a:lnTo>
                    <a:pt x="202" y="40"/>
                  </a:lnTo>
                  <a:lnTo>
                    <a:pt x="187" y="24"/>
                  </a:lnTo>
                  <a:lnTo>
                    <a:pt x="187" y="8"/>
                  </a:lnTo>
                  <a:lnTo>
                    <a:pt x="178" y="0"/>
                  </a:lnTo>
                  <a:lnTo>
                    <a:pt x="146" y="0"/>
                  </a:lnTo>
                  <a:lnTo>
                    <a:pt x="65" y="55"/>
                  </a:lnTo>
                  <a:lnTo>
                    <a:pt x="49" y="55"/>
                  </a:lnTo>
                  <a:lnTo>
                    <a:pt x="49" y="96"/>
                  </a:lnTo>
                  <a:lnTo>
                    <a:pt x="40" y="105"/>
                  </a:lnTo>
                  <a:lnTo>
                    <a:pt x="0" y="112"/>
                  </a:lnTo>
                  <a:lnTo>
                    <a:pt x="0" y="130"/>
                  </a:lnTo>
                  <a:lnTo>
                    <a:pt x="16" y="145"/>
                  </a:lnTo>
                  <a:lnTo>
                    <a:pt x="25" y="145"/>
                  </a:lnTo>
                  <a:lnTo>
                    <a:pt x="25" y="152"/>
                  </a:lnTo>
                  <a:lnTo>
                    <a:pt x="25" y="145"/>
                  </a:lnTo>
                  <a:lnTo>
                    <a:pt x="31" y="145"/>
                  </a:lnTo>
                  <a:lnTo>
                    <a:pt x="40" y="152"/>
                  </a:lnTo>
                  <a:lnTo>
                    <a:pt x="40" y="145"/>
                  </a:lnTo>
                  <a:lnTo>
                    <a:pt x="56" y="130"/>
                  </a:lnTo>
                  <a:lnTo>
                    <a:pt x="65" y="130"/>
                  </a:lnTo>
                  <a:lnTo>
                    <a:pt x="90" y="137"/>
                  </a:lnTo>
                  <a:lnTo>
                    <a:pt x="96" y="137"/>
                  </a:lnTo>
                  <a:lnTo>
                    <a:pt x="115" y="145"/>
                  </a:lnTo>
                  <a:lnTo>
                    <a:pt x="130" y="137"/>
                  </a:lnTo>
                  <a:lnTo>
                    <a:pt x="155" y="137"/>
                  </a:lnTo>
                  <a:lnTo>
                    <a:pt x="162" y="130"/>
                  </a:lnTo>
                  <a:lnTo>
                    <a:pt x="170" y="13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11" name="Freeform 39"/>
            <p:cNvSpPr>
              <a:spLocks/>
            </p:cNvSpPr>
            <p:nvPr/>
          </p:nvSpPr>
          <p:spPr bwMode="auto">
            <a:xfrm>
              <a:off x="3006" y="2388"/>
              <a:ext cx="201" cy="200"/>
            </a:xfrm>
            <a:custGeom>
              <a:avLst/>
              <a:gdLst/>
              <a:ahLst/>
              <a:cxnLst>
                <a:cxn ang="0">
                  <a:pos x="7" y="154"/>
                </a:cxn>
                <a:cxn ang="0">
                  <a:pos x="23" y="169"/>
                </a:cxn>
                <a:cxn ang="0">
                  <a:pos x="23" y="185"/>
                </a:cxn>
                <a:cxn ang="0">
                  <a:pos x="41" y="194"/>
                </a:cxn>
                <a:cxn ang="0">
                  <a:pos x="73" y="234"/>
                </a:cxn>
                <a:cxn ang="0">
                  <a:pos x="81" y="243"/>
                </a:cxn>
                <a:cxn ang="0">
                  <a:pos x="106" y="243"/>
                </a:cxn>
                <a:cxn ang="0">
                  <a:pos x="113" y="250"/>
                </a:cxn>
                <a:cxn ang="0">
                  <a:pos x="128" y="250"/>
                </a:cxn>
                <a:cxn ang="0">
                  <a:pos x="153" y="243"/>
                </a:cxn>
                <a:cxn ang="0">
                  <a:pos x="162" y="243"/>
                </a:cxn>
                <a:cxn ang="0">
                  <a:pos x="178" y="243"/>
                </a:cxn>
                <a:cxn ang="0">
                  <a:pos x="178" y="227"/>
                </a:cxn>
                <a:cxn ang="0">
                  <a:pos x="170" y="227"/>
                </a:cxn>
                <a:cxn ang="0">
                  <a:pos x="153" y="203"/>
                </a:cxn>
                <a:cxn ang="0">
                  <a:pos x="146" y="194"/>
                </a:cxn>
                <a:cxn ang="0">
                  <a:pos x="153" y="185"/>
                </a:cxn>
                <a:cxn ang="0">
                  <a:pos x="162" y="162"/>
                </a:cxn>
                <a:cxn ang="0">
                  <a:pos x="187" y="129"/>
                </a:cxn>
                <a:cxn ang="0">
                  <a:pos x="193" y="81"/>
                </a:cxn>
                <a:cxn ang="0">
                  <a:pos x="212" y="72"/>
                </a:cxn>
                <a:cxn ang="0">
                  <a:pos x="212" y="64"/>
                </a:cxn>
                <a:cxn ang="0">
                  <a:pos x="203" y="57"/>
                </a:cxn>
                <a:cxn ang="0">
                  <a:pos x="193" y="7"/>
                </a:cxn>
                <a:cxn ang="0">
                  <a:pos x="178" y="0"/>
                </a:cxn>
                <a:cxn ang="0">
                  <a:pos x="153" y="16"/>
                </a:cxn>
                <a:cxn ang="0">
                  <a:pos x="146" y="7"/>
                </a:cxn>
                <a:cxn ang="0">
                  <a:pos x="41" y="7"/>
                </a:cxn>
                <a:cxn ang="0">
                  <a:pos x="41" y="32"/>
                </a:cxn>
                <a:cxn ang="0">
                  <a:pos x="31" y="41"/>
                </a:cxn>
                <a:cxn ang="0">
                  <a:pos x="23" y="47"/>
                </a:cxn>
                <a:cxn ang="0">
                  <a:pos x="23" y="88"/>
                </a:cxn>
                <a:cxn ang="0">
                  <a:pos x="23" y="97"/>
                </a:cxn>
                <a:cxn ang="0">
                  <a:pos x="16" y="97"/>
                </a:cxn>
                <a:cxn ang="0">
                  <a:pos x="0" y="129"/>
                </a:cxn>
                <a:cxn ang="0">
                  <a:pos x="16" y="154"/>
                </a:cxn>
                <a:cxn ang="0">
                  <a:pos x="7" y="154"/>
                </a:cxn>
              </a:cxnLst>
              <a:rect l="0" t="0" r="r" b="b"/>
              <a:pathLst>
                <a:path w="213" h="251">
                  <a:moveTo>
                    <a:pt x="7" y="154"/>
                  </a:moveTo>
                  <a:lnTo>
                    <a:pt x="23" y="169"/>
                  </a:lnTo>
                  <a:lnTo>
                    <a:pt x="23" y="185"/>
                  </a:lnTo>
                  <a:lnTo>
                    <a:pt x="41" y="194"/>
                  </a:lnTo>
                  <a:lnTo>
                    <a:pt x="73" y="234"/>
                  </a:lnTo>
                  <a:lnTo>
                    <a:pt x="81" y="243"/>
                  </a:lnTo>
                  <a:lnTo>
                    <a:pt x="106" y="243"/>
                  </a:lnTo>
                  <a:lnTo>
                    <a:pt x="113" y="250"/>
                  </a:lnTo>
                  <a:lnTo>
                    <a:pt x="128" y="250"/>
                  </a:lnTo>
                  <a:lnTo>
                    <a:pt x="153" y="243"/>
                  </a:lnTo>
                  <a:lnTo>
                    <a:pt x="162" y="243"/>
                  </a:lnTo>
                  <a:lnTo>
                    <a:pt x="178" y="243"/>
                  </a:lnTo>
                  <a:lnTo>
                    <a:pt x="178" y="227"/>
                  </a:lnTo>
                  <a:lnTo>
                    <a:pt x="170" y="227"/>
                  </a:lnTo>
                  <a:lnTo>
                    <a:pt x="153" y="203"/>
                  </a:lnTo>
                  <a:lnTo>
                    <a:pt x="146" y="194"/>
                  </a:lnTo>
                  <a:lnTo>
                    <a:pt x="153" y="185"/>
                  </a:lnTo>
                  <a:lnTo>
                    <a:pt x="162" y="162"/>
                  </a:lnTo>
                  <a:lnTo>
                    <a:pt x="187" y="129"/>
                  </a:lnTo>
                  <a:lnTo>
                    <a:pt x="193" y="81"/>
                  </a:lnTo>
                  <a:lnTo>
                    <a:pt x="212" y="72"/>
                  </a:lnTo>
                  <a:lnTo>
                    <a:pt x="212" y="64"/>
                  </a:lnTo>
                  <a:lnTo>
                    <a:pt x="203" y="57"/>
                  </a:lnTo>
                  <a:lnTo>
                    <a:pt x="193" y="7"/>
                  </a:lnTo>
                  <a:lnTo>
                    <a:pt x="178" y="0"/>
                  </a:lnTo>
                  <a:lnTo>
                    <a:pt x="153" y="16"/>
                  </a:lnTo>
                  <a:lnTo>
                    <a:pt x="146" y="7"/>
                  </a:lnTo>
                  <a:lnTo>
                    <a:pt x="41" y="7"/>
                  </a:lnTo>
                  <a:lnTo>
                    <a:pt x="41" y="32"/>
                  </a:lnTo>
                  <a:lnTo>
                    <a:pt x="31" y="41"/>
                  </a:lnTo>
                  <a:lnTo>
                    <a:pt x="23" y="47"/>
                  </a:lnTo>
                  <a:lnTo>
                    <a:pt x="23" y="88"/>
                  </a:lnTo>
                  <a:lnTo>
                    <a:pt x="23" y="97"/>
                  </a:lnTo>
                  <a:lnTo>
                    <a:pt x="16" y="97"/>
                  </a:lnTo>
                  <a:lnTo>
                    <a:pt x="0" y="129"/>
                  </a:lnTo>
                  <a:lnTo>
                    <a:pt x="16" y="154"/>
                  </a:lnTo>
                  <a:lnTo>
                    <a:pt x="7" y="154"/>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12" name="Freeform 40"/>
            <p:cNvSpPr>
              <a:spLocks/>
            </p:cNvSpPr>
            <p:nvPr/>
          </p:nvSpPr>
          <p:spPr bwMode="auto">
            <a:xfrm>
              <a:off x="2914" y="2510"/>
              <a:ext cx="162" cy="85"/>
            </a:xfrm>
            <a:custGeom>
              <a:avLst/>
              <a:gdLst/>
              <a:ahLst/>
              <a:cxnLst>
                <a:cxn ang="0">
                  <a:pos x="105" y="0"/>
                </a:cxn>
                <a:cxn ang="0">
                  <a:pos x="121" y="15"/>
                </a:cxn>
                <a:cxn ang="0">
                  <a:pos x="121" y="31"/>
                </a:cxn>
                <a:cxn ang="0">
                  <a:pos x="139" y="40"/>
                </a:cxn>
                <a:cxn ang="0">
                  <a:pos x="171" y="80"/>
                </a:cxn>
                <a:cxn ang="0">
                  <a:pos x="114" y="80"/>
                </a:cxn>
                <a:cxn ang="0">
                  <a:pos x="105" y="89"/>
                </a:cxn>
                <a:cxn ang="0">
                  <a:pos x="80" y="89"/>
                </a:cxn>
                <a:cxn ang="0">
                  <a:pos x="74" y="80"/>
                </a:cxn>
                <a:cxn ang="0">
                  <a:pos x="65" y="80"/>
                </a:cxn>
                <a:cxn ang="0">
                  <a:pos x="57" y="96"/>
                </a:cxn>
                <a:cxn ang="0">
                  <a:pos x="34" y="105"/>
                </a:cxn>
                <a:cxn ang="0">
                  <a:pos x="24" y="105"/>
                </a:cxn>
                <a:cxn ang="0">
                  <a:pos x="9" y="80"/>
                </a:cxn>
                <a:cxn ang="0">
                  <a:pos x="0" y="73"/>
                </a:cxn>
                <a:cxn ang="0">
                  <a:pos x="17" y="49"/>
                </a:cxn>
                <a:cxn ang="0">
                  <a:pos x="57" y="40"/>
                </a:cxn>
                <a:cxn ang="0">
                  <a:pos x="65" y="31"/>
                </a:cxn>
                <a:cxn ang="0">
                  <a:pos x="57" y="31"/>
                </a:cxn>
                <a:cxn ang="0">
                  <a:pos x="80" y="24"/>
                </a:cxn>
                <a:cxn ang="0">
                  <a:pos x="98" y="8"/>
                </a:cxn>
                <a:cxn ang="0">
                  <a:pos x="105" y="0"/>
                </a:cxn>
              </a:cxnLst>
              <a:rect l="0" t="0" r="r" b="b"/>
              <a:pathLst>
                <a:path w="172" h="106">
                  <a:moveTo>
                    <a:pt x="105" y="0"/>
                  </a:moveTo>
                  <a:lnTo>
                    <a:pt x="121" y="15"/>
                  </a:lnTo>
                  <a:lnTo>
                    <a:pt x="121" y="31"/>
                  </a:lnTo>
                  <a:lnTo>
                    <a:pt x="139" y="40"/>
                  </a:lnTo>
                  <a:lnTo>
                    <a:pt x="171" y="80"/>
                  </a:lnTo>
                  <a:lnTo>
                    <a:pt x="114" y="80"/>
                  </a:lnTo>
                  <a:lnTo>
                    <a:pt x="105" y="89"/>
                  </a:lnTo>
                  <a:lnTo>
                    <a:pt x="80" y="89"/>
                  </a:lnTo>
                  <a:lnTo>
                    <a:pt x="74" y="80"/>
                  </a:lnTo>
                  <a:lnTo>
                    <a:pt x="65" y="80"/>
                  </a:lnTo>
                  <a:lnTo>
                    <a:pt x="57" y="96"/>
                  </a:lnTo>
                  <a:lnTo>
                    <a:pt x="34" y="105"/>
                  </a:lnTo>
                  <a:lnTo>
                    <a:pt x="24" y="105"/>
                  </a:lnTo>
                  <a:lnTo>
                    <a:pt x="9" y="80"/>
                  </a:lnTo>
                  <a:lnTo>
                    <a:pt x="0" y="73"/>
                  </a:lnTo>
                  <a:lnTo>
                    <a:pt x="17" y="49"/>
                  </a:lnTo>
                  <a:lnTo>
                    <a:pt x="57" y="40"/>
                  </a:lnTo>
                  <a:lnTo>
                    <a:pt x="65" y="31"/>
                  </a:lnTo>
                  <a:lnTo>
                    <a:pt x="57" y="31"/>
                  </a:lnTo>
                  <a:lnTo>
                    <a:pt x="80" y="24"/>
                  </a:lnTo>
                  <a:lnTo>
                    <a:pt x="98" y="8"/>
                  </a:lnTo>
                  <a:lnTo>
                    <a:pt x="105"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13" name="Freeform 41"/>
            <p:cNvSpPr>
              <a:spLocks/>
            </p:cNvSpPr>
            <p:nvPr/>
          </p:nvSpPr>
          <p:spPr bwMode="auto">
            <a:xfrm>
              <a:off x="3151" y="2581"/>
              <a:ext cx="101" cy="91"/>
            </a:xfrm>
            <a:custGeom>
              <a:avLst/>
              <a:gdLst/>
              <a:ahLst/>
              <a:cxnLst>
                <a:cxn ang="0">
                  <a:pos x="106" y="7"/>
                </a:cxn>
                <a:cxn ang="0">
                  <a:pos x="90" y="0"/>
                </a:cxn>
                <a:cxn ang="0">
                  <a:pos x="65" y="7"/>
                </a:cxn>
                <a:cxn ang="0">
                  <a:pos x="25" y="0"/>
                </a:cxn>
                <a:cxn ang="0">
                  <a:pos x="9" y="0"/>
                </a:cxn>
                <a:cxn ang="0">
                  <a:pos x="0" y="0"/>
                </a:cxn>
                <a:cxn ang="0">
                  <a:pos x="9" y="7"/>
                </a:cxn>
                <a:cxn ang="0">
                  <a:pos x="17" y="31"/>
                </a:cxn>
                <a:cxn ang="0">
                  <a:pos x="0" y="56"/>
                </a:cxn>
                <a:cxn ang="0">
                  <a:pos x="0" y="65"/>
                </a:cxn>
                <a:cxn ang="0">
                  <a:pos x="9" y="65"/>
                </a:cxn>
                <a:cxn ang="0">
                  <a:pos x="50" y="88"/>
                </a:cxn>
                <a:cxn ang="0">
                  <a:pos x="50" y="105"/>
                </a:cxn>
                <a:cxn ang="0">
                  <a:pos x="74" y="113"/>
                </a:cxn>
                <a:cxn ang="0">
                  <a:pos x="82" y="88"/>
                </a:cxn>
                <a:cxn ang="0">
                  <a:pos x="90" y="88"/>
                </a:cxn>
                <a:cxn ang="0">
                  <a:pos x="99" y="72"/>
                </a:cxn>
                <a:cxn ang="0">
                  <a:pos x="90" y="65"/>
                </a:cxn>
                <a:cxn ang="0">
                  <a:pos x="90" y="25"/>
                </a:cxn>
                <a:cxn ang="0">
                  <a:pos x="106" y="7"/>
                </a:cxn>
              </a:cxnLst>
              <a:rect l="0" t="0" r="r" b="b"/>
              <a:pathLst>
                <a:path w="107" h="114">
                  <a:moveTo>
                    <a:pt x="106" y="7"/>
                  </a:moveTo>
                  <a:lnTo>
                    <a:pt x="90" y="0"/>
                  </a:lnTo>
                  <a:lnTo>
                    <a:pt x="65" y="7"/>
                  </a:lnTo>
                  <a:lnTo>
                    <a:pt x="25" y="0"/>
                  </a:lnTo>
                  <a:lnTo>
                    <a:pt x="9" y="0"/>
                  </a:lnTo>
                  <a:lnTo>
                    <a:pt x="0" y="0"/>
                  </a:lnTo>
                  <a:lnTo>
                    <a:pt x="9" y="7"/>
                  </a:lnTo>
                  <a:lnTo>
                    <a:pt x="17" y="31"/>
                  </a:lnTo>
                  <a:lnTo>
                    <a:pt x="0" y="56"/>
                  </a:lnTo>
                  <a:lnTo>
                    <a:pt x="0" y="65"/>
                  </a:lnTo>
                  <a:lnTo>
                    <a:pt x="9" y="65"/>
                  </a:lnTo>
                  <a:lnTo>
                    <a:pt x="50" y="88"/>
                  </a:lnTo>
                  <a:lnTo>
                    <a:pt x="50" y="105"/>
                  </a:lnTo>
                  <a:lnTo>
                    <a:pt x="74" y="113"/>
                  </a:lnTo>
                  <a:lnTo>
                    <a:pt x="82" y="88"/>
                  </a:lnTo>
                  <a:lnTo>
                    <a:pt x="90" y="88"/>
                  </a:lnTo>
                  <a:lnTo>
                    <a:pt x="99" y="72"/>
                  </a:lnTo>
                  <a:lnTo>
                    <a:pt x="90" y="65"/>
                  </a:lnTo>
                  <a:lnTo>
                    <a:pt x="90" y="25"/>
                  </a:lnTo>
                  <a:lnTo>
                    <a:pt x="106" y="7"/>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14" name="Freeform 42"/>
            <p:cNvSpPr>
              <a:spLocks/>
            </p:cNvSpPr>
            <p:nvPr/>
          </p:nvSpPr>
          <p:spPr bwMode="auto">
            <a:xfrm>
              <a:off x="3098" y="2581"/>
              <a:ext cx="70" cy="58"/>
            </a:xfrm>
            <a:custGeom>
              <a:avLst/>
              <a:gdLst/>
              <a:ahLst/>
              <a:cxnLst>
                <a:cxn ang="0">
                  <a:pos x="56" y="0"/>
                </a:cxn>
                <a:cxn ang="0">
                  <a:pos x="65" y="7"/>
                </a:cxn>
                <a:cxn ang="0">
                  <a:pos x="73" y="31"/>
                </a:cxn>
                <a:cxn ang="0">
                  <a:pos x="56" y="56"/>
                </a:cxn>
                <a:cxn ang="0">
                  <a:pos x="56" y="65"/>
                </a:cxn>
                <a:cxn ang="0">
                  <a:pos x="31" y="65"/>
                </a:cxn>
                <a:cxn ang="0">
                  <a:pos x="16" y="65"/>
                </a:cxn>
                <a:cxn ang="0">
                  <a:pos x="0" y="72"/>
                </a:cxn>
                <a:cxn ang="0">
                  <a:pos x="9" y="48"/>
                </a:cxn>
                <a:cxn ang="0">
                  <a:pos x="16" y="40"/>
                </a:cxn>
                <a:cxn ang="0">
                  <a:pos x="25" y="25"/>
                </a:cxn>
                <a:cxn ang="0">
                  <a:pos x="16" y="25"/>
                </a:cxn>
                <a:cxn ang="0">
                  <a:pos x="16" y="7"/>
                </a:cxn>
                <a:cxn ang="0">
                  <a:pos x="31" y="7"/>
                </a:cxn>
                <a:cxn ang="0">
                  <a:pos x="56" y="0"/>
                </a:cxn>
              </a:cxnLst>
              <a:rect l="0" t="0" r="r" b="b"/>
              <a:pathLst>
                <a:path w="74" h="73">
                  <a:moveTo>
                    <a:pt x="56" y="0"/>
                  </a:moveTo>
                  <a:lnTo>
                    <a:pt x="65" y="7"/>
                  </a:lnTo>
                  <a:lnTo>
                    <a:pt x="73" y="31"/>
                  </a:lnTo>
                  <a:lnTo>
                    <a:pt x="56" y="56"/>
                  </a:lnTo>
                  <a:lnTo>
                    <a:pt x="56" y="65"/>
                  </a:lnTo>
                  <a:lnTo>
                    <a:pt x="31" y="65"/>
                  </a:lnTo>
                  <a:lnTo>
                    <a:pt x="16" y="65"/>
                  </a:lnTo>
                  <a:lnTo>
                    <a:pt x="0" y="72"/>
                  </a:lnTo>
                  <a:lnTo>
                    <a:pt x="9" y="48"/>
                  </a:lnTo>
                  <a:lnTo>
                    <a:pt x="16" y="40"/>
                  </a:lnTo>
                  <a:lnTo>
                    <a:pt x="25" y="25"/>
                  </a:lnTo>
                  <a:lnTo>
                    <a:pt x="16" y="25"/>
                  </a:lnTo>
                  <a:lnTo>
                    <a:pt x="16" y="7"/>
                  </a:lnTo>
                  <a:lnTo>
                    <a:pt x="31" y="7"/>
                  </a:lnTo>
                  <a:lnTo>
                    <a:pt x="56"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15" name="Freeform 43"/>
            <p:cNvSpPr>
              <a:spLocks/>
            </p:cNvSpPr>
            <p:nvPr/>
          </p:nvSpPr>
          <p:spPr bwMode="auto">
            <a:xfrm>
              <a:off x="3098" y="2633"/>
              <a:ext cx="131" cy="110"/>
            </a:xfrm>
            <a:custGeom>
              <a:avLst/>
              <a:gdLst/>
              <a:ahLst/>
              <a:cxnLst>
                <a:cxn ang="0">
                  <a:pos x="49" y="113"/>
                </a:cxn>
                <a:cxn ang="0">
                  <a:pos x="25" y="97"/>
                </a:cxn>
                <a:cxn ang="0">
                  <a:pos x="16" y="97"/>
                </a:cxn>
                <a:cxn ang="0">
                  <a:pos x="0" y="72"/>
                </a:cxn>
                <a:cxn ang="0">
                  <a:pos x="0" y="48"/>
                </a:cxn>
                <a:cxn ang="0">
                  <a:pos x="16" y="32"/>
                </a:cxn>
                <a:cxn ang="0">
                  <a:pos x="16" y="23"/>
                </a:cxn>
                <a:cxn ang="0">
                  <a:pos x="16" y="16"/>
                </a:cxn>
                <a:cxn ang="0">
                  <a:pos x="16" y="0"/>
                </a:cxn>
                <a:cxn ang="0">
                  <a:pos x="31" y="0"/>
                </a:cxn>
                <a:cxn ang="0">
                  <a:pos x="56" y="0"/>
                </a:cxn>
                <a:cxn ang="0">
                  <a:pos x="65" y="0"/>
                </a:cxn>
                <a:cxn ang="0">
                  <a:pos x="106" y="23"/>
                </a:cxn>
                <a:cxn ang="0">
                  <a:pos x="106" y="40"/>
                </a:cxn>
                <a:cxn ang="0">
                  <a:pos x="130" y="48"/>
                </a:cxn>
                <a:cxn ang="0">
                  <a:pos x="121" y="63"/>
                </a:cxn>
                <a:cxn ang="0">
                  <a:pos x="130" y="80"/>
                </a:cxn>
                <a:cxn ang="0">
                  <a:pos x="130" y="103"/>
                </a:cxn>
                <a:cxn ang="0">
                  <a:pos x="130" y="113"/>
                </a:cxn>
                <a:cxn ang="0">
                  <a:pos x="138" y="122"/>
                </a:cxn>
                <a:cxn ang="0">
                  <a:pos x="121" y="137"/>
                </a:cxn>
                <a:cxn ang="0">
                  <a:pos x="90" y="137"/>
                </a:cxn>
                <a:cxn ang="0">
                  <a:pos x="73" y="137"/>
                </a:cxn>
                <a:cxn ang="0">
                  <a:pos x="65" y="113"/>
                </a:cxn>
                <a:cxn ang="0">
                  <a:pos x="56" y="113"/>
                </a:cxn>
                <a:cxn ang="0">
                  <a:pos x="49" y="113"/>
                </a:cxn>
              </a:cxnLst>
              <a:rect l="0" t="0" r="r" b="b"/>
              <a:pathLst>
                <a:path w="139" h="138">
                  <a:moveTo>
                    <a:pt x="49" y="113"/>
                  </a:moveTo>
                  <a:lnTo>
                    <a:pt x="25" y="97"/>
                  </a:lnTo>
                  <a:lnTo>
                    <a:pt x="16" y="97"/>
                  </a:lnTo>
                  <a:lnTo>
                    <a:pt x="0" y="72"/>
                  </a:lnTo>
                  <a:lnTo>
                    <a:pt x="0" y="48"/>
                  </a:lnTo>
                  <a:lnTo>
                    <a:pt x="16" y="32"/>
                  </a:lnTo>
                  <a:lnTo>
                    <a:pt x="16" y="23"/>
                  </a:lnTo>
                  <a:lnTo>
                    <a:pt x="16" y="16"/>
                  </a:lnTo>
                  <a:lnTo>
                    <a:pt x="16" y="0"/>
                  </a:lnTo>
                  <a:lnTo>
                    <a:pt x="31" y="0"/>
                  </a:lnTo>
                  <a:lnTo>
                    <a:pt x="56" y="0"/>
                  </a:lnTo>
                  <a:lnTo>
                    <a:pt x="65" y="0"/>
                  </a:lnTo>
                  <a:lnTo>
                    <a:pt x="106" y="23"/>
                  </a:lnTo>
                  <a:lnTo>
                    <a:pt x="106" y="40"/>
                  </a:lnTo>
                  <a:lnTo>
                    <a:pt x="130" y="48"/>
                  </a:lnTo>
                  <a:lnTo>
                    <a:pt x="121" y="63"/>
                  </a:lnTo>
                  <a:lnTo>
                    <a:pt x="130" y="80"/>
                  </a:lnTo>
                  <a:lnTo>
                    <a:pt x="130" y="103"/>
                  </a:lnTo>
                  <a:lnTo>
                    <a:pt x="130" y="113"/>
                  </a:lnTo>
                  <a:lnTo>
                    <a:pt x="138" y="122"/>
                  </a:lnTo>
                  <a:lnTo>
                    <a:pt x="121" y="137"/>
                  </a:lnTo>
                  <a:lnTo>
                    <a:pt x="90" y="137"/>
                  </a:lnTo>
                  <a:lnTo>
                    <a:pt x="73" y="137"/>
                  </a:lnTo>
                  <a:lnTo>
                    <a:pt x="65" y="113"/>
                  </a:lnTo>
                  <a:lnTo>
                    <a:pt x="56" y="113"/>
                  </a:lnTo>
                  <a:lnTo>
                    <a:pt x="49" y="113"/>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16" name="Freeform 44"/>
            <p:cNvSpPr>
              <a:spLocks/>
            </p:cNvSpPr>
            <p:nvPr/>
          </p:nvSpPr>
          <p:spPr bwMode="auto">
            <a:xfrm>
              <a:off x="2893" y="2574"/>
              <a:ext cx="229" cy="189"/>
            </a:xfrm>
            <a:custGeom>
              <a:avLst/>
              <a:gdLst/>
              <a:ahLst/>
              <a:cxnLst>
                <a:cxn ang="0">
                  <a:pos x="194" y="0"/>
                </a:cxn>
                <a:cxn ang="0">
                  <a:pos x="137" y="0"/>
                </a:cxn>
                <a:cxn ang="0">
                  <a:pos x="128" y="9"/>
                </a:cxn>
                <a:cxn ang="0">
                  <a:pos x="103" y="9"/>
                </a:cxn>
                <a:cxn ang="0">
                  <a:pos x="97" y="0"/>
                </a:cxn>
                <a:cxn ang="0">
                  <a:pos x="88" y="0"/>
                </a:cxn>
                <a:cxn ang="0">
                  <a:pos x="80" y="16"/>
                </a:cxn>
                <a:cxn ang="0">
                  <a:pos x="63" y="74"/>
                </a:cxn>
                <a:cxn ang="0">
                  <a:pos x="47" y="90"/>
                </a:cxn>
                <a:cxn ang="0">
                  <a:pos x="40" y="114"/>
                </a:cxn>
                <a:cxn ang="0">
                  <a:pos x="23" y="122"/>
                </a:cxn>
                <a:cxn ang="0">
                  <a:pos x="7" y="122"/>
                </a:cxn>
                <a:cxn ang="0">
                  <a:pos x="0" y="137"/>
                </a:cxn>
                <a:cxn ang="0">
                  <a:pos x="0" y="146"/>
                </a:cxn>
                <a:cxn ang="0">
                  <a:pos x="15" y="137"/>
                </a:cxn>
                <a:cxn ang="0">
                  <a:pos x="47" y="137"/>
                </a:cxn>
                <a:cxn ang="0">
                  <a:pos x="57" y="137"/>
                </a:cxn>
                <a:cxn ang="0">
                  <a:pos x="57" y="154"/>
                </a:cxn>
                <a:cxn ang="0">
                  <a:pos x="72" y="171"/>
                </a:cxn>
                <a:cxn ang="0">
                  <a:pos x="88" y="162"/>
                </a:cxn>
                <a:cxn ang="0">
                  <a:pos x="88" y="154"/>
                </a:cxn>
                <a:cxn ang="0">
                  <a:pos x="103" y="154"/>
                </a:cxn>
                <a:cxn ang="0">
                  <a:pos x="121" y="162"/>
                </a:cxn>
                <a:cxn ang="0">
                  <a:pos x="121" y="187"/>
                </a:cxn>
                <a:cxn ang="0">
                  <a:pos x="128" y="196"/>
                </a:cxn>
                <a:cxn ang="0">
                  <a:pos x="121" y="202"/>
                </a:cxn>
                <a:cxn ang="0">
                  <a:pos x="121" y="211"/>
                </a:cxn>
                <a:cxn ang="0">
                  <a:pos x="144" y="202"/>
                </a:cxn>
                <a:cxn ang="0">
                  <a:pos x="177" y="219"/>
                </a:cxn>
                <a:cxn ang="0">
                  <a:pos x="186" y="211"/>
                </a:cxn>
                <a:cxn ang="0">
                  <a:pos x="209" y="227"/>
                </a:cxn>
                <a:cxn ang="0">
                  <a:pos x="218" y="236"/>
                </a:cxn>
                <a:cxn ang="0">
                  <a:pos x="218" y="219"/>
                </a:cxn>
                <a:cxn ang="0">
                  <a:pos x="209" y="219"/>
                </a:cxn>
                <a:cxn ang="0">
                  <a:pos x="209" y="211"/>
                </a:cxn>
                <a:cxn ang="0">
                  <a:pos x="209" y="177"/>
                </a:cxn>
                <a:cxn ang="0">
                  <a:pos x="209" y="171"/>
                </a:cxn>
                <a:cxn ang="0">
                  <a:pos x="234" y="171"/>
                </a:cxn>
                <a:cxn ang="0">
                  <a:pos x="218" y="146"/>
                </a:cxn>
                <a:cxn ang="0">
                  <a:pos x="218" y="122"/>
                </a:cxn>
                <a:cxn ang="0">
                  <a:pos x="218" y="106"/>
                </a:cxn>
                <a:cxn ang="0">
                  <a:pos x="218" y="97"/>
                </a:cxn>
                <a:cxn ang="0">
                  <a:pos x="209" y="97"/>
                </a:cxn>
                <a:cxn ang="0">
                  <a:pos x="218" y="81"/>
                </a:cxn>
                <a:cxn ang="0">
                  <a:pos x="227" y="57"/>
                </a:cxn>
                <a:cxn ang="0">
                  <a:pos x="234" y="49"/>
                </a:cxn>
                <a:cxn ang="0">
                  <a:pos x="243" y="34"/>
                </a:cxn>
                <a:cxn ang="0">
                  <a:pos x="234" y="34"/>
                </a:cxn>
                <a:cxn ang="0">
                  <a:pos x="234" y="16"/>
                </a:cxn>
                <a:cxn ang="0">
                  <a:pos x="227" y="9"/>
                </a:cxn>
                <a:cxn ang="0">
                  <a:pos x="202" y="9"/>
                </a:cxn>
                <a:cxn ang="0">
                  <a:pos x="194" y="0"/>
                </a:cxn>
              </a:cxnLst>
              <a:rect l="0" t="0" r="r" b="b"/>
              <a:pathLst>
                <a:path w="244" h="237">
                  <a:moveTo>
                    <a:pt x="194" y="0"/>
                  </a:moveTo>
                  <a:lnTo>
                    <a:pt x="137" y="0"/>
                  </a:lnTo>
                  <a:lnTo>
                    <a:pt x="128" y="9"/>
                  </a:lnTo>
                  <a:lnTo>
                    <a:pt x="103" y="9"/>
                  </a:lnTo>
                  <a:lnTo>
                    <a:pt x="97" y="0"/>
                  </a:lnTo>
                  <a:lnTo>
                    <a:pt x="88" y="0"/>
                  </a:lnTo>
                  <a:lnTo>
                    <a:pt x="80" y="16"/>
                  </a:lnTo>
                  <a:lnTo>
                    <a:pt x="63" y="74"/>
                  </a:lnTo>
                  <a:lnTo>
                    <a:pt x="47" y="90"/>
                  </a:lnTo>
                  <a:lnTo>
                    <a:pt x="40" y="114"/>
                  </a:lnTo>
                  <a:lnTo>
                    <a:pt x="23" y="122"/>
                  </a:lnTo>
                  <a:lnTo>
                    <a:pt x="7" y="122"/>
                  </a:lnTo>
                  <a:lnTo>
                    <a:pt x="0" y="137"/>
                  </a:lnTo>
                  <a:lnTo>
                    <a:pt x="0" y="146"/>
                  </a:lnTo>
                  <a:lnTo>
                    <a:pt x="15" y="137"/>
                  </a:lnTo>
                  <a:lnTo>
                    <a:pt x="47" y="137"/>
                  </a:lnTo>
                  <a:lnTo>
                    <a:pt x="57" y="137"/>
                  </a:lnTo>
                  <a:lnTo>
                    <a:pt x="57" y="154"/>
                  </a:lnTo>
                  <a:lnTo>
                    <a:pt x="72" y="171"/>
                  </a:lnTo>
                  <a:lnTo>
                    <a:pt x="88" y="162"/>
                  </a:lnTo>
                  <a:lnTo>
                    <a:pt x="88" y="154"/>
                  </a:lnTo>
                  <a:lnTo>
                    <a:pt x="103" y="154"/>
                  </a:lnTo>
                  <a:lnTo>
                    <a:pt x="121" y="162"/>
                  </a:lnTo>
                  <a:lnTo>
                    <a:pt x="121" y="187"/>
                  </a:lnTo>
                  <a:lnTo>
                    <a:pt x="128" y="196"/>
                  </a:lnTo>
                  <a:lnTo>
                    <a:pt x="121" y="202"/>
                  </a:lnTo>
                  <a:lnTo>
                    <a:pt x="121" y="211"/>
                  </a:lnTo>
                  <a:lnTo>
                    <a:pt x="144" y="202"/>
                  </a:lnTo>
                  <a:lnTo>
                    <a:pt x="177" y="219"/>
                  </a:lnTo>
                  <a:lnTo>
                    <a:pt x="186" y="211"/>
                  </a:lnTo>
                  <a:lnTo>
                    <a:pt x="209" y="227"/>
                  </a:lnTo>
                  <a:lnTo>
                    <a:pt x="218" y="236"/>
                  </a:lnTo>
                  <a:lnTo>
                    <a:pt x="218" y="219"/>
                  </a:lnTo>
                  <a:lnTo>
                    <a:pt x="209" y="219"/>
                  </a:lnTo>
                  <a:lnTo>
                    <a:pt x="209" y="211"/>
                  </a:lnTo>
                  <a:lnTo>
                    <a:pt x="209" y="177"/>
                  </a:lnTo>
                  <a:lnTo>
                    <a:pt x="209" y="171"/>
                  </a:lnTo>
                  <a:lnTo>
                    <a:pt x="234" y="171"/>
                  </a:lnTo>
                  <a:lnTo>
                    <a:pt x="218" y="146"/>
                  </a:lnTo>
                  <a:lnTo>
                    <a:pt x="218" y="122"/>
                  </a:lnTo>
                  <a:lnTo>
                    <a:pt x="218" y="106"/>
                  </a:lnTo>
                  <a:lnTo>
                    <a:pt x="218" y="97"/>
                  </a:lnTo>
                  <a:lnTo>
                    <a:pt x="209" y="97"/>
                  </a:lnTo>
                  <a:lnTo>
                    <a:pt x="218" y="81"/>
                  </a:lnTo>
                  <a:lnTo>
                    <a:pt x="227" y="57"/>
                  </a:lnTo>
                  <a:lnTo>
                    <a:pt x="234" y="49"/>
                  </a:lnTo>
                  <a:lnTo>
                    <a:pt x="243" y="34"/>
                  </a:lnTo>
                  <a:lnTo>
                    <a:pt x="234" y="34"/>
                  </a:lnTo>
                  <a:lnTo>
                    <a:pt x="234" y="16"/>
                  </a:lnTo>
                  <a:lnTo>
                    <a:pt x="227" y="9"/>
                  </a:lnTo>
                  <a:lnTo>
                    <a:pt x="202" y="9"/>
                  </a:lnTo>
                  <a:lnTo>
                    <a:pt x="194"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17" name="Freeform 45"/>
            <p:cNvSpPr>
              <a:spLocks/>
            </p:cNvSpPr>
            <p:nvPr/>
          </p:nvSpPr>
          <p:spPr bwMode="auto">
            <a:xfrm>
              <a:off x="3006" y="2711"/>
              <a:ext cx="145" cy="97"/>
            </a:xfrm>
            <a:custGeom>
              <a:avLst/>
              <a:gdLst/>
              <a:ahLst/>
              <a:cxnLst>
                <a:cxn ang="0">
                  <a:pos x="23" y="31"/>
                </a:cxn>
                <a:cxn ang="0">
                  <a:pos x="56" y="48"/>
                </a:cxn>
                <a:cxn ang="0">
                  <a:pos x="65" y="40"/>
                </a:cxn>
                <a:cxn ang="0">
                  <a:pos x="88" y="56"/>
                </a:cxn>
                <a:cxn ang="0">
                  <a:pos x="97" y="65"/>
                </a:cxn>
                <a:cxn ang="0">
                  <a:pos x="97" y="48"/>
                </a:cxn>
                <a:cxn ang="0">
                  <a:pos x="88" y="48"/>
                </a:cxn>
                <a:cxn ang="0">
                  <a:pos x="88" y="40"/>
                </a:cxn>
                <a:cxn ang="0">
                  <a:pos x="88" y="6"/>
                </a:cxn>
                <a:cxn ang="0">
                  <a:pos x="88" y="0"/>
                </a:cxn>
                <a:cxn ang="0">
                  <a:pos x="113" y="0"/>
                </a:cxn>
                <a:cxn ang="0">
                  <a:pos x="122" y="0"/>
                </a:cxn>
                <a:cxn ang="0">
                  <a:pos x="146" y="16"/>
                </a:cxn>
                <a:cxn ang="0">
                  <a:pos x="153" y="31"/>
                </a:cxn>
                <a:cxn ang="0">
                  <a:pos x="146" y="40"/>
                </a:cxn>
                <a:cxn ang="0">
                  <a:pos x="146" y="48"/>
                </a:cxn>
                <a:cxn ang="0">
                  <a:pos x="138" y="65"/>
                </a:cxn>
                <a:cxn ang="0">
                  <a:pos x="146" y="72"/>
                </a:cxn>
                <a:cxn ang="0">
                  <a:pos x="106" y="88"/>
                </a:cxn>
                <a:cxn ang="0">
                  <a:pos x="106" y="97"/>
                </a:cxn>
                <a:cxn ang="0">
                  <a:pos x="88" y="97"/>
                </a:cxn>
                <a:cxn ang="0">
                  <a:pos x="88" y="105"/>
                </a:cxn>
                <a:cxn ang="0">
                  <a:pos x="65" y="121"/>
                </a:cxn>
                <a:cxn ang="0">
                  <a:pos x="41" y="121"/>
                </a:cxn>
                <a:cxn ang="0">
                  <a:pos x="23" y="112"/>
                </a:cxn>
                <a:cxn ang="0">
                  <a:pos x="16" y="121"/>
                </a:cxn>
                <a:cxn ang="0">
                  <a:pos x="0" y="105"/>
                </a:cxn>
                <a:cxn ang="0">
                  <a:pos x="0" y="65"/>
                </a:cxn>
                <a:cxn ang="0">
                  <a:pos x="31" y="56"/>
                </a:cxn>
                <a:cxn ang="0">
                  <a:pos x="23" y="31"/>
                </a:cxn>
              </a:cxnLst>
              <a:rect l="0" t="0" r="r" b="b"/>
              <a:pathLst>
                <a:path w="154" h="122">
                  <a:moveTo>
                    <a:pt x="23" y="31"/>
                  </a:moveTo>
                  <a:lnTo>
                    <a:pt x="56" y="48"/>
                  </a:lnTo>
                  <a:lnTo>
                    <a:pt x="65" y="40"/>
                  </a:lnTo>
                  <a:lnTo>
                    <a:pt x="88" y="56"/>
                  </a:lnTo>
                  <a:lnTo>
                    <a:pt x="97" y="65"/>
                  </a:lnTo>
                  <a:lnTo>
                    <a:pt x="97" y="48"/>
                  </a:lnTo>
                  <a:lnTo>
                    <a:pt x="88" y="48"/>
                  </a:lnTo>
                  <a:lnTo>
                    <a:pt x="88" y="40"/>
                  </a:lnTo>
                  <a:lnTo>
                    <a:pt x="88" y="6"/>
                  </a:lnTo>
                  <a:lnTo>
                    <a:pt x="88" y="0"/>
                  </a:lnTo>
                  <a:lnTo>
                    <a:pt x="113" y="0"/>
                  </a:lnTo>
                  <a:lnTo>
                    <a:pt x="122" y="0"/>
                  </a:lnTo>
                  <a:lnTo>
                    <a:pt x="146" y="16"/>
                  </a:lnTo>
                  <a:lnTo>
                    <a:pt x="153" y="31"/>
                  </a:lnTo>
                  <a:lnTo>
                    <a:pt x="146" y="40"/>
                  </a:lnTo>
                  <a:lnTo>
                    <a:pt x="146" y="48"/>
                  </a:lnTo>
                  <a:lnTo>
                    <a:pt x="138" y="65"/>
                  </a:lnTo>
                  <a:lnTo>
                    <a:pt x="146" y="72"/>
                  </a:lnTo>
                  <a:lnTo>
                    <a:pt x="106" y="88"/>
                  </a:lnTo>
                  <a:lnTo>
                    <a:pt x="106" y="97"/>
                  </a:lnTo>
                  <a:lnTo>
                    <a:pt x="88" y="97"/>
                  </a:lnTo>
                  <a:lnTo>
                    <a:pt x="88" y="105"/>
                  </a:lnTo>
                  <a:lnTo>
                    <a:pt x="65" y="121"/>
                  </a:lnTo>
                  <a:lnTo>
                    <a:pt x="41" y="121"/>
                  </a:lnTo>
                  <a:lnTo>
                    <a:pt x="23" y="112"/>
                  </a:lnTo>
                  <a:lnTo>
                    <a:pt x="16" y="121"/>
                  </a:lnTo>
                  <a:lnTo>
                    <a:pt x="0" y="105"/>
                  </a:lnTo>
                  <a:lnTo>
                    <a:pt x="0" y="65"/>
                  </a:lnTo>
                  <a:lnTo>
                    <a:pt x="31" y="56"/>
                  </a:lnTo>
                  <a:lnTo>
                    <a:pt x="23" y="31"/>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18" name="Freeform 46"/>
            <p:cNvSpPr>
              <a:spLocks/>
            </p:cNvSpPr>
            <p:nvPr/>
          </p:nvSpPr>
          <p:spPr bwMode="auto">
            <a:xfrm>
              <a:off x="3136" y="2723"/>
              <a:ext cx="39" cy="78"/>
            </a:xfrm>
            <a:custGeom>
              <a:avLst/>
              <a:gdLst/>
              <a:ahLst/>
              <a:cxnLst>
                <a:cxn ang="0">
                  <a:pos x="8" y="56"/>
                </a:cxn>
                <a:cxn ang="0">
                  <a:pos x="0" y="49"/>
                </a:cxn>
                <a:cxn ang="0">
                  <a:pos x="8" y="32"/>
                </a:cxn>
                <a:cxn ang="0">
                  <a:pos x="8" y="24"/>
                </a:cxn>
                <a:cxn ang="0">
                  <a:pos x="15" y="15"/>
                </a:cxn>
                <a:cxn ang="0">
                  <a:pos x="8" y="0"/>
                </a:cxn>
                <a:cxn ang="0">
                  <a:pos x="15" y="0"/>
                </a:cxn>
                <a:cxn ang="0">
                  <a:pos x="24" y="0"/>
                </a:cxn>
                <a:cxn ang="0">
                  <a:pos x="32" y="24"/>
                </a:cxn>
                <a:cxn ang="0">
                  <a:pos x="24" y="32"/>
                </a:cxn>
                <a:cxn ang="0">
                  <a:pos x="32" y="49"/>
                </a:cxn>
                <a:cxn ang="0">
                  <a:pos x="40" y="64"/>
                </a:cxn>
                <a:cxn ang="0">
                  <a:pos x="40" y="81"/>
                </a:cxn>
                <a:cxn ang="0">
                  <a:pos x="32" y="96"/>
                </a:cxn>
                <a:cxn ang="0">
                  <a:pos x="24" y="81"/>
                </a:cxn>
                <a:cxn ang="0">
                  <a:pos x="24" y="64"/>
                </a:cxn>
                <a:cxn ang="0">
                  <a:pos x="15" y="64"/>
                </a:cxn>
                <a:cxn ang="0">
                  <a:pos x="8" y="56"/>
                </a:cxn>
              </a:cxnLst>
              <a:rect l="0" t="0" r="r" b="b"/>
              <a:pathLst>
                <a:path w="41" h="97">
                  <a:moveTo>
                    <a:pt x="8" y="56"/>
                  </a:moveTo>
                  <a:lnTo>
                    <a:pt x="0" y="49"/>
                  </a:lnTo>
                  <a:lnTo>
                    <a:pt x="8" y="32"/>
                  </a:lnTo>
                  <a:lnTo>
                    <a:pt x="8" y="24"/>
                  </a:lnTo>
                  <a:lnTo>
                    <a:pt x="15" y="15"/>
                  </a:lnTo>
                  <a:lnTo>
                    <a:pt x="8" y="0"/>
                  </a:lnTo>
                  <a:lnTo>
                    <a:pt x="15" y="0"/>
                  </a:lnTo>
                  <a:lnTo>
                    <a:pt x="24" y="0"/>
                  </a:lnTo>
                  <a:lnTo>
                    <a:pt x="32" y="24"/>
                  </a:lnTo>
                  <a:lnTo>
                    <a:pt x="24" y="32"/>
                  </a:lnTo>
                  <a:lnTo>
                    <a:pt x="32" y="49"/>
                  </a:lnTo>
                  <a:lnTo>
                    <a:pt x="40" y="64"/>
                  </a:lnTo>
                  <a:lnTo>
                    <a:pt x="40" y="81"/>
                  </a:lnTo>
                  <a:lnTo>
                    <a:pt x="32" y="96"/>
                  </a:lnTo>
                  <a:lnTo>
                    <a:pt x="24" y="81"/>
                  </a:lnTo>
                  <a:lnTo>
                    <a:pt x="24" y="64"/>
                  </a:lnTo>
                  <a:lnTo>
                    <a:pt x="15" y="64"/>
                  </a:lnTo>
                  <a:lnTo>
                    <a:pt x="8" y="5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19" name="Freeform 47"/>
            <p:cNvSpPr>
              <a:spLocks/>
            </p:cNvSpPr>
            <p:nvPr/>
          </p:nvSpPr>
          <p:spPr bwMode="auto">
            <a:xfrm>
              <a:off x="2899" y="2477"/>
              <a:ext cx="32" cy="21"/>
            </a:xfrm>
            <a:custGeom>
              <a:avLst/>
              <a:gdLst/>
              <a:ahLst/>
              <a:cxnLst>
                <a:cxn ang="0">
                  <a:pos x="0" y="10"/>
                </a:cxn>
                <a:cxn ang="0">
                  <a:pos x="16" y="25"/>
                </a:cxn>
                <a:cxn ang="0">
                  <a:pos x="25" y="17"/>
                </a:cxn>
                <a:cxn ang="0">
                  <a:pos x="33" y="17"/>
                </a:cxn>
                <a:cxn ang="0">
                  <a:pos x="16" y="10"/>
                </a:cxn>
                <a:cxn ang="0">
                  <a:pos x="8" y="0"/>
                </a:cxn>
                <a:cxn ang="0">
                  <a:pos x="0" y="10"/>
                </a:cxn>
              </a:cxnLst>
              <a:rect l="0" t="0" r="r" b="b"/>
              <a:pathLst>
                <a:path w="34" h="26">
                  <a:moveTo>
                    <a:pt x="0" y="10"/>
                  </a:moveTo>
                  <a:lnTo>
                    <a:pt x="16" y="25"/>
                  </a:lnTo>
                  <a:lnTo>
                    <a:pt x="25" y="17"/>
                  </a:lnTo>
                  <a:lnTo>
                    <a:pt x="33" y="17"/>
                  </a:lnTo>
                  <a:lnTo>
                    <a:pt x="16" y="10"/>
                  </a:lnTo>
                  <a:lnTo>
                    <a:pt x="8" y="0"/>
                  </a:lnTo>
                  <a:lnTo>
                    <a:pt x="0" y="1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20" name="Freeform 48"/>
            <p:cNvSpPr>
              <a:spLocks/>
            </p:cNvSpPr>
            <p:nvPr/>
          </p:nvSpPr>
          <p:spPr bwMode="auto">
            <a:xfrm>
              <a:off x="2899" y="2477"/>
              <a:ext cx="32" cy="21"/>
            </a:xfrm>
            <a:custGeom>
              <a:avLst/>
              <a:gdLst/>
              <a:ahLst/>
              <a:cxnLst>
                <a:cxn ang="0">
                  <a:pos x="0" y="10"/>
                </a:cxn>
                <a:cxn ang="0">
                  <a:pos x="16" y="25"/>
                </a:cxn>
                <a:cxn ang="0">
                  <a:pos x="25" y="17"/>
                </a:cxn>
                <a:cxn ang="0">
                  <a:pos x="33" y="17"/>
                </a:cxn>
                <a:cxn ang="0">
                  <a:pos x="16" y="10"/>
                </a:cxn>
                <a:cxn ang="0">
                  <a:pos x="8" y="0"/>
                </a:cxn>
                <a:cxn ang="0">
                  <a:pos x="0" y="10"/>
                </a:cxn>
              </a:cxnLst>
              <a:rect l="0" t="0" r="r" b="b"/>
              <a:pathLst>
                <a:path w="34" h="26">
                  <a:moveTo>
                    <a:pt x="0" y="10"/>
                  </a:moveTo>
                  <a:lnTo>
                    <a:pt x="16" y="25"/>
                  </a:lnTo>
                  <a:lnTo>
                    <a:pt x="25" y="17"/>
                  </a:lnTo>
                  <a:lnTo>
                    <a:pt x="33" y="17"/>
                  </a:lnTo>
                  <a:lnTo>
                    <a:pt x="16" y="10"/>
                  </a:lnTo>
                  <a:lnTo>
                    <a:pt x="8" y="0"/>
                  </a:lnTo>
                  <a:lnTo>
                    <a:pt x="0" y="1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21" name="Line 49"/>
            <p:cNvSpPr>
              <a:spLocks noChangeShapeType="1"/>
            </p:cNvSpPr>
            <p:nvPr/>
          </p:nvSpPr>
          <p:spPr bwMode="auto">
            <a:xfrm>
              <a:off x="841" y="2406"/>
              <a:ext cx="7" cy="0"/>
            </a:xfrm>
            <a:prstGeom prst="line">
              <a:avLst/>
            </a:prstGeom>
            <a:grpFill/>
            <a:ln w="3175">
              <a:solidFill>
                <a:srgbClr val="DDDDDD"/>
              </a:solidFill>
              <a:round/>
              <a:headEnd type="none" w="sm" len="sm"/>
              <a:tailEnd type="none" w="sm" len="sm"/>
            </a:ln>
            <a:effectLst/>
          </p:spPr>
          <p:txBody>
            <a:bodyPr wrap="none" anchor="ctr"/>
            <a:lstStyle/>
            <a:p>
              <a:pPr>
                <a:defRPr/>
              </a:pPr>
              <a:endParaRPr lang="en-US"/>
            </a:p>
          </p:txBody>
        </p:sp>
        <p:sp>
          <p:nvSpPr>
            <p:cNvPr id="156722" name="Line 50"/>
            <p:cNvSpPr>
              <a:spLocks noChangeShapeType="1"/>
            </p:cNvSpPr>
            <p:nvPr/>
          </p:nvSpPr>
          <p:spPr bwMode="auto">
            <a:xfrm>
              <a:off x="3059" y="2200"/>
              <a:ext cx="0" cy="6"/>
            </a:xfrm>
            <a:prstGeom prst="line">
              <a:avLst/>
            </a:prstGeom>
            <a:grpFill/>
            <a:ln w="3175">
              <a:solidFill>
                <a:srgbClr val="DDDDDD"/>
              </a:solidFill>
              <a:round/>
              <a:headEnd type="none" w="sm" len="sm"/>
              <a:tailEnd type="none" w="sm" len="sm"/>
            </a:ln>
            <a:effectLst/>
          </p:spPr>
          <p:txBody>
            <a:bodyPr wrap="none" anchor="ctr"/>
            <a:lstStyle/>
            <a:p>
              <a:pPr>
                <a:defRPr/>
              </a:pPr>
              <a:endParaRPr lang="en-US"/>
            </a:p>
          </p:txBody>
        </p:sp>
        <p:sp>
          <p:nvSpPr>
            <p:cNvPr id="156723" name="Line 51"/>
            <p:cNvSpPr>
              <a:spLocks noChangeShapeType="1"/>
            </p:cNvSpPr>
            <p:nvPr/>
          </p:nvSpPr>
          <p:spPr bwMode="auto">
            <a:xfrm flipV="1">
              <a:off x="1827" y="2238"/>
              <a:ext cx="8" cy="7"/>
            </a:xfrm>
            <a:prstGeom prst="line">
              <a:avLst/>
            </a:prstGeom>
            <a:grpFill/>
            <a:ln w="3175">
              <a:solidFill>
                <a:srgbClr val="DDDDDD"/>
              </a:solidFill>
              <a:round/>
              <a:headEnd type="none" w="sm" len="sm"/>
              <a:tailEnd type="none" w="sm" len="sm"/>
            </a:ln>
            <a:effectLst/>
          </p:spPr>
          <p:txBody>
            <a:bodyPr wrap="none" anchor="ctr"/>
            <a:lstStyle/>
            <a:p>
              <a:pPr>
                <a:defRPr/>
              </a:pPr>
              <a:endParaRPr lang="en-US"/>
            </a:p>
          </p:txBody>
        </p:sp>
        <p:sp>
          <p:nvSpPr>
            <p:cNvPr id="156724" name="Freeform 52"/>
            <p:cNvSpPr>
              <a:spLocks/>
            </p:cNvSpPr>
            <p:nvPr/>
          </p:nvSpPr>
          <p:spPr bwMode="auto">
            <a:xfrm>
              <a:off x="3075" y="2077"/>
              <a:ext cx="170" cy="91"/>
            </a:xfrm>
            <a:custGeom>
              <a:avLst/>
              <a:gdLst/>
              <a:ahLst/>
              <a:cxnLst>
                <a:cxn ang="0">
                  <a:pos x="114" y="41"/>
                </a:cxn>
                <a:cxn ang="0">
                  <a:pos x="105" y="41"/>
                </a:cxn>
                <a:cxn ang="0">
                  <a:pos x="89" y="32"/>
                </a:cxn>
                <a:cxn ang="0">
                  <a:pos x="130" y="8"/>
                </a:cxn>
                <a:cxn ang="0">
                  <a:pos x="145" y="0"/>
                </a:cxn>
                <a:cxn ang="0">
                  <a:pos x="154" y="8"/>
                </a:cxn>
                <a:cxn ang="0">
                  <a:pos x="130" y="16"/>
                </a:cxn>
                <a:cxn ang="0">
                  <a:pos x="139" y="23"/>
                </a:cxn>
                <a:cxn ang="0">
                  <a:pos x="120" y="41"/>
                </a:cxn>
                <a:cxn ang="0">
                  <a:pos x="114" y="41"/>
                </a:cxn>
                <a:cxn ang="0">
                  <a:pos x="120" y="41"/>
                </a:cxn>
                <a:cxn ang="0">
                  <a:pos x="179" y="88"/>
                </a:cxn>
                <a:cxn ang="0">
                  <a:pos x="179" y="97"/>
                </a:cxn>
                <a:cxn ang="0">
                  <a:pos x="179" y="105"/>
                </a:cxn>
                <a:cxn ang="0">
                  <a:pos x="154" y="113"/>
                </a:cxn>
                <a:cxn ang="0">
                  <a:pos x="120" y="113"/>
                </a:cxn>
                <a:cxn ang="0">
                  <a:pos x="97" y="97"/>
                </a:cxn>
                <a:cxn ang="0">
                  <a:pos x="73" y="97"/>
                </a:cxn>
                <a:cxn ang="0">
                  <a:pos x="49" y="113"/>
                </a:cxn>
                <a:cxn ang="0">
                  <a:pos x="33" y="113"/>
                </a:cxn>
                <a:cxn ang="0">
                  <a:pos x="15" y="113"/>
                </a:cxn>
                <a:cxn ang="0">
                  <a:pos x="8" y="97"/>
                </a:cxn>
                <a:cxn ang="0">
                  <a:pos x="0" y="88"/>
                </a:cxn>
                <a:cxn ang="0">
                  <a:pos x="8" y="73"/>
                </a:cxn>
                <a:cxn ang="0">
                  <a:pos x="15" y="73"/>
                </a:cxn>
                <a:cxn ang="0">
                  <a:pos x="15" y="63"/>
                </a:cxn>
                <a:cxn ang="0">
                  <a:pos x="15" y="57"/>
                </a:cxn>
                <a:cxn ang="0">
                  <a:pos x="24" y="48"/>
                </a:cxn>
                <a:cxn ang="0">
                  <a:pos x="24" y="41"/>
                </a:cxn>
                <a:cxn ang="0">
                  <a:pos x="24" y="32"/>
                </a:cxn>
                <a:cxn ang="0">
                  <a:pos x="33" y="32"/>
                </a:cxn>
                <a:cxn ang="0">
                  <a:pos x="40" y="16"/>
                </a:cxn>
                <a:cxn ang="0">
                  <a:pos x="55" y="16"/>
                </a:cxn>
                <a:cxn ang="0">
                  <a:pos x="55" y="23"/>
                </a:cxn>
                <a:cxn ang="0">
                  <a:pos x="80" y="32"/>
                </a:cxn>
                <a:cxn ang="0">
                  <a:pos x="65" y="41"/>
                </a:cxn>
                <a:cxn ang="0">
                  <a:pos x="73" y="48"/>
                </a:cxn>
                <a:cxn ang="0">
                  <a:pos x="73" y="57"/>
                </a:cxn>
                <a:cxn ang="0">
                  <a:pos x="80" y="57"/>
                </a:cxn>
                <a:cxn ang="0">
                  <a:pos x="105" y="41"/>
                </a:cxn>
                <a:cxn ang="0">
                  <a:pos x="114" y="41"/>
                </a:cxn>
              </a:cxnLst>
              <a:rect l="0" t="0" r="r" b="b"/>
              <a:pathLst>
                <a:path w="180" h="114">
                  <a:moveTo>
                    <a:pt x="114" y="41"/>
                  </a:moveTo>
                  <a:lnTo>
                    <a:pt x="105" y="41"/>
                  </a:lnTo>
                  <a:lnTo>
                    <a:pt x="89" y="32"/>
                  </a:lnTo>
                  <a:lnTo>
                    <a:pt x="130" y="8"/>
                  </a:lnTo>
                  <a:lnTo>
                    <a:pt x="145" y="0"/>
                  </a:lnTo>
                  <a:lnTo>
                    <a:pt x="154" y="8"/>
                  </a:lnTo>
                  <a:lnTo>
                    <a:pt x="130" y="16"/>
                  </a:lnTo>
                  <a:lnTo>
                    <a:pt x="139" y="23"/>
                  </a:lnTo>
                  <a:lnTo>
                    <a:pt x="120" y="41"/>
                  </a:lnTo>
                  <a:lnTo>
                    <a:pt x="114" y="41"/>
                  </a:lnTo>
                  <a:lnTo>
                    <a:pt x="120" y="41"/>
                  </a:lnTo>
                  <a:lnTo>
                    <a:pt x="179" y="88"/>
                  </a:lnTo>
                  <a:lnTo>
                    <a:pt x="179" y="97"/>
                  </a:lnTo>
                  <a:lnTo>
                    <a:pt x="179" y="105"/>
                  </a:lnTo>
                  <a:lnTo>
                    <a:pt x="154" y="113"/>
                  </a:lnTo>
                  <a:lnTo>
                    <a:pt x="120" y="113"/>
                  </a:lnTo>
                  <a:lnTo>
                    <a:pt x="97" y="97"/>
                  </a:lnTo>
                  <a:lnTo>
                    <a:pt x="73" y="97"/>
                  </a:lnTo>
                  <a:lnTo>
                    <a:pt x="49" y="113"/>
                  </a:lnTo>
                  <a:lnTo>
                    <a:pt x="33" y="113"/>
                  </a:lnTo>
                  <a:lnTo>
                    <a:pt x="15" y="113"/>
                  </a:lnTo>
                  <a:lnTo>
                    <a:pt x="8" y="97"/>
                  </a:lnTo>
                  <a:lnTo>
                    <a:pt x="0" y="88"/>
                  </a:lnTo>
                  <a:lnTo>
                    <a:pt x="8" y="73"/>
                  </a:lnTo>
                  <a:lnTo>
                    <a:pt x="15" y="73"/>
                  </a:lnTo>
                  <a:lnTo>
                    <a:pt x="15" y="63"/>
                  </a:lnTo>
                  <a:lnTo>
                    <a:pt x="15" y="57"/>
                  </a:lnTo>
                  <a:lnTo>
                    <a:pt x="24" y="48"/>
                  </a:lnTo>
                  <a:lnTo>
                    <a:pt x="24" y="41"/>
                  </a:lnTo>
                  <a:lnTo>
                    <a:pt x="24" y="32"/>
                  </a:lnTo>
                  <a:lnTo>
                    <a:pt x="33" y="32"/>
                  </a:lnTo>
                  <a:lnTo>
                    <a:pt x="40" y="16"/>
                  </a:lnTo>
                  <a:lnTo>
                    <a:pt x="55" y="16"/>
                  </a:lnTo>
                  <a:lnTo>
                    <a:pt x="55" y="23"/>
                  </a:lnTo>
                  <a:lnTo>
                    <a:pt x="80" y="32"/>
                  </a:lnTo>
                  <a:lnTo>
                    <a:pt x="65" y="41"/>
                  </a:lnTo>
                  <a:lnTo>
                    <a:pt x="73" y="48"/>
                  </a:lnTo>
                  <a:lnTo>
                    <a:pt x="73" y="57"/>
                  </a:lnTo>
                  <a:lnTo>
                    <a:pt x="80" y="57"/>
                  </a:lnTo>
                  <a:lnTo>
                    <a:pt x="105" y="41"/>
                  </a:lnTo>
                  <a:lnTo>
                    <a:pt x="114" y="41"/>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26" name="Freeform 54"/>
            <p:cNvSpPr>
              <a:spLocks/>
            </p:cNvSpPr>
            <p:nvPr/>
          </p:nvSpPr>
          <p:spPr bwMode="auto">
            <a:xfrm>
              <a:off x="3995" y="1941"/>
              <a:ext cx="77" cy="78"/>
            </a:xfrm>
            <a:custGeom>
              <a:avLst/>
              <a:gdLst/>
              <a:ahLst/>
              <a:cxnLst>
                <a:cxn ang="0">
                  <a:pos x="0" y="90"/>
                </a:cxn>
                <a:cxn ang="0">
                  <a:pos x="6" y="96"/>
                </a:cxn>
                <a:cxn ang="0">
                  <a:pos x="31" y="90"/>
                </a:cxn>
                <a:cxn ang="0">
                  <a:pos x="31" y="81"/>
                </a:cxn>
                <a:cxn ang="0">
                  <a:pos x="55" y="65"/>
                </a:cxn>
                <a:cxn ang="0">
                  <a:pos x="72" y="41"/>
                </a:cxn>
                <a:cxn ang="0">
                  <a:pos x="80" y="0"/>
                </a:cxn>
                <a:cxn ang="0">
                  <a:pos x="72" y="0"/>
                </a:cxn>
                <a:cxn ang="0">
                  <a:pos x="55" y="41"/>
                </a:cxn>
                <a:cxn ang="0">
                  <a:pos x="22" y="81"/>
                </a:cxn>
                <a:cxn ang="0">
                  <a:pos x="0" y="90"/>
                </a:cxn>
              </a:cxnLst>
              <a:rect l="0" t="0" r="r" b="b"/>
              <a:pathLst>
                <a:path w="81" h="97">
                  <a:moveTo>
                    <a:pt x="0" y="90"/>
                  </a:moveTo>
                  <a:lnTo>
                    <a:pt x="6" y="96"/>
                  </a:lnTo>
                  <a:lnTo>
                    <a:pt x="31" y="90"/>
                  </a:lnTo>
                  <a:lnTo>
                    <a:pt x="31" y="81"/>
                  </a:lnTo>
                  <a:lnTo>
                    <a:pt x="55" y="65"/>
                  </a:lnTo>
                  <a:lnTo>
                    <a:pt x="72" y="41"/>
                  </a:lnTo>
                  <a:lnTo>
                    <a:pt x="80" y="0"/>
                  </a:lnTo>
                  <a:lnTo>
                    <a:pt x="72" y="0"/>
                  </a:lnTo>
                  <a:lnTo>
                    <a:pt x="55" y="41"/>
                  </a:lnTo>
                  <a:lnTo>
                    <a:pt x="22" y="81"/>
                  </a:lnTo>
                  <a:lnTo>
                    <a:pt x="0" y="9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27" name="Freeform 55"/>
            <p:cNvSpPr>
              <a:spLocks/>
            </p:cNvSpPr>
            <p:nvPr/>
          </p:nvSpPr>
          <p:spPr bwMode="auto">
            <a:xfrm>
              <a:off x="3995" y="1941"/>
              <a:ext cx="77" cy="78"/>
            </a:xfrm>
            <a:custGeom>
              <a:avLst/>
              <a:gdLst/>
              <a:ahLst/>
              <a:cxnLst>
                <a:cxn ang="0">
                  <a:pos x="0" y="90"/>
                </a:cxn>
                <a:cxn ang="0">
                  <a:pos x="6" y="96"/>
                </a:cxn>
                <a:cxn ang="0">
                  <a:pos x="31" y="90"/>
                </a:cxn>
                <a:cxn ang="0">
                  <a:pos x="31" y="81"/>
                </a:cxn>
                <a:cxn ang="0">
                  <a:pos x="55" y="65"/>
                </a:cxn>
                <a:cxn ang="0">
                  <a:pos x="72" y="41"/>
                </a:cxn>
                <a:cxn ang="0">
                  <a:pos x="80" y="0"/>
                </a:cxn>
                <a:cxn ang="0">
                  <a:pos x="72" y="0"/>
                </a:cxn>
                <a:cxn ang="0">
                  <a:pos x="55" y="41"/>
                </a:cxn>
                <a:cxn ang="0">
                  <a:pos x="22" y="81"/>
                </a:cxn>
                <a:cxn ang="0">
                  <a:pos x="0" y="90"/>
                </a:cxn>
              </a:cxnLst>
              <a:rect l="0" t="0" r="r" b="b"/>
              <a:pathLst>
                <a:path w="81" h="97">
                  <a:moveTo>
                    <a:pt x="0" y="90"/>
                  </a:moveTo>
                  <a:lnTo>
                    <a:pt x="6" y="96"/>
                  </a:lnTo>
                  <a:lnTo>
                    <a:pt x="31" y="90"/>
                  </a:lnTo>
                  <a:lnTo>
                    <a:pt x="31" y="81"/>
                  </a:lnTo>
                  <a:lnTo>
                    <a:pt x="55" y="65"/>
                  </a:lnTo>
                  <a:lnTo>
                    <a:pt x="72" y="41"/>
                  </a:lnTo>
                  <a:lnTo>
                    <a:pt x="80" y="0"/>
                  </a:lnTo>
                  <a:lnTo>
                    <a:pt x="72" y="0"/>
                  </a:lnTo>
                  <a:lnTo>
                    <a:pt x="55" y="41"/>
                  </a:lnTo>
                  <a:lnTo>
                    <a:pt x="22" y="81"/>
                  </a:lnTo>
                  <a:lnTo>
                    <a:pt x="0" y="9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28" name="Freeform 56"/>
            <p:cNvSpPr>
              <a:spLocks/>
            </p:cNvSpPr>
            <p:nvPr/>
          </p:nvSpPr>
          <p:spPr bwMode="auto">
            <a:xfrm>
              <a:off x="3106" y="1825"/>
              <a:ext cx="31" cy="40"/>
            </a:xfrm>
            <a:custGeom>
              <a:avLst/>
              <a:gdLst/>
              <a:ahLst/>
              <a:cxnLst>
                <a:cxn ang="0">
                  <a:pos x="0" y="16"/>
                </a:cxn>
                <a:cxn ang="0">
                  <a:pos x="7" y="25"/>
                </a:cxn>
                <a:cxn ang="0">
                  <a:pos x="16" y="49"/>
                </a:cxn>
                <a:cxn ang="0">
                  <a:pos x="22" y="40"/>
                </a:cxn>
                <a:cxn ang="0">
                  <a:pos x="32" y="40"/>
                </a:cxn>
                <a:cxn ang="0">
                  <a:pos x="32" y="25"/>
                </a:cxn>
                <a:cxn ang="0">
                  <a:pos x="16" y="0"/>
                </a:cxn>
                <a:cxn ang="0">
                  <a:pos x="7" y="0"/>
                </a:cxn>
                <a:cxn ang="0">
                  <a:pos x="0" y="16"/>
                </a:cxn>
              </a:cxnLst>
              <a:rect l="0" t="0" r="r" b="b"/>
              <a:pathLst>
                <a:path w="33" h="50">
                  <a:moveTo>
                    <a:pt x="0" y="16"/>
                  </a:moveTo>
                  <a:lnTo>
                    <a:pt x="7" y="25"/>
                  </a:lnTo>
                  <a:lnTo>
                    <a:pt x="16" y="49"/>
                  </a:lnTo>
                  <a:lnTo>
                    <a:pt x="22" y="40"/>
                  </a:lnTo>
                  <a:lnTo>
                    <a:pt x="32" y="40"/>
                  </a:lnTo>
                  <a:lnTo>
                    <a:pt x="32" y="25"/>
                  </a:lnTo>
                  <a:lnTo>
                    <a:pt x="16" y="0"/>
                  </a:lnTo>
                  <a:lnTo>
                    <a:pt x="7" y="0"/>
                  </a:lnTo>
                  <a:lnTo>
                    <a:pt x="0"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29" name="Freeform 57"/>
            <p:cNvSpPr>
              <a:spLocks/>
            </p:cNvSpPr>
            <p:nvPr/>
          </p:nvSpPr>
          <p:spPr bwMode="auto">
            <a:xfrm>
              <a:off x="3106" y="1825"/>
              <a:ext cx="31" cy="40"/>
            </a:xfrm>
            <a:custGeom>
              <a:avLst/>
              <a:gdLst/>
              <a:ahLst/>
              <a:cxnLst>
                <a:cxn ang="0">
                  <a:pos x="0" y="16"/>
                </a:cxn>
                <a:cxn ang="0">
                  <a:pos x="7" y="25"/>
                </a:cxn>
                <a:cxn ang="0">
                  <a:pos x="16" y="49"/>
                </a:cxn>
                <a:cxn ang="0">
                  <a:pos x="22" y="40"/>
                </a:cxn>
                <a:cxn ang="0">
                  <a:pos x="32" y="40"/>
                </a:cxn>
                <a:cxn ang="0">
                  <a:pos x="32" y="25"/>
                </a:cxn>
                <a:cxn ang="0">
                  <a:pos x="16" y="0"/>
                </a:cxn>
                <a:cxn ang="0">
                  <a:pos x="7" y="0"/>
                </a:cxn>
                <a:cxn ang="0">
                  <a:pos x="0" y="16"/>
                </a:cxn>
              </a:cxnLst>
              <a:rect l="0" t="0" r="r" b="b"/>
              <a:pathLst>
                <a:path w="33" h="50">
                  <a:moveTo>
                    <a:pt x="0" y="16"/>
                  </a:moveTo>
                  <a:lnTo>
                    <a:pt x="7" y="25"/>
                  </a:lnTo>
                  <a:lnTo>
                    <a:pt x="16" y="49"/>
                  </a:lnTo>
                  <a:lnTo>
                    <a:pt x="22" y="40"/>
                  </a:lnTo>
                  <a:lnTo>
                    <a:pt x="32" y="40"/>
                  </a:lnTo>
                  <a:lnTo>
                    <a:pt x="32" y="25"/>
                  </a:lnTo>
                  <a:lnTo>
                    <a:pt x="16" y="0"/>
                  </a:lnTo>
                  <a:lnTo>
                    <a:pt x="7" y="0"/>
                  </a:lnTo>
                  <a:lnTo>
                    <a:pt x="0" y="1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30" name="Freeform 58"/>
            <p:cNvSpPr>
              <a:spLocks/>
            </p:cNvSpPr>
            <p:nvPr/>
          </p:nvSpPr>
          <p:spPr bwMode="auto">
            <a:xfrm>
              <a:off x="3159" y="1800"/>
              <a:ext cx="25" cy="39"/>
            </a:xfrm>
            <a:custGeom>
              <a:avLst/>
              <a:gdLst/>
              <a:ahLst/>
              <a:cxnLst>
                <a:cxn ang="0">
                  <a:pos x="0" y="32"/>
                </a:cxn>
                <a:cxn ang="0">
                  <a:pos x="16" y="41"/>
                </a:cxn>
                <a:cxn ang="0">
                  <a:pos x="16" y="48"/>
                </a:cxn>
                <a:cxn ang="0">
                  <a:pos x="25" y="48"/>
                </a:cxn>
                <a:cxn ang="0">
                  <a:pos x="16" y="23"/>
                </a:cxn>
                <a:cxn ang="0">
                  <a:pos x="16" y="7"/>
                </a:cxn>
                <a:cxn ang="0">
                  <a:pos x="8" y="7"/>
                </a:cxn>
                <a:cxn ang="0">
                  <a:pos x="0" y="0"/>
                </a:cxn>
                <a:cxn ang="0">
                  <a:pos x="8" y="7"/>
                </a:cxn>
                <a:cxn ang="0">
                  <a:pos x="8" y="17"/>
                </a:cxn>
                <a:cxn ang="0">
                  <a:pos x="0" y="17"/>
                </a:cxn>
                <a:cxn ang="0">
                  <a:pos x="0" y="32"/>
                </a:cxn>
              </a:cxnLst>
              <a:rect l="0" t="0" r="r" b="b"/>
              <a:pathLst>
                <a:path w="26" h="49">
                  <a:moveTo>
                    <a:pt x="0" y="32"/>
                  </a:moveTo>
                  <a:lnTo>
                    <a:pt x="16" y="41"/>
                  </a:lnTo>
                  <a:lnTo>
                    <a:pt x="16" y="48"/>
                  </a:lnTo>
                  <a:lnTo>
                    <a:pt x="25" y="48"/>
                  </a:lnTo>
                  <a:lnTo>
                    <a:pt x="16" y="23"/>
                  </a:lnTo>
                  <a:lnTo>
                    <a:pt x="16" y="7"/>
                  </a:lnTo>
                  <a:lnTo>
                    <a:pt x="8" y="7"/>
                  </a:lnTo>
                  <a:lnTo>
                    <a:pt x="0" y="0"/>
                  </a:lnTo>
                  <a:lnTo>
                    <a:pt x="8" y="7"/>
                  </a:lnTo>
                  <a:lnTo>
                    <a:pt x="8" y="17"/>
                  </a:lnTo>
                  <a:lnTo>
                    <a:pt x="0" y="17"/>
                  </a:lnTo>
                  <a:lnTo>
                    <a:pt x="0" y="32"/>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31" name="Freeform 59"/>
            <p:cNvSpPr>
              <a:spLocks/>
            </p:cNvSpPr>
            <p:nvPr/>
          </p:nvSpPr>
          <p:spPr bwMode="auto">
            <a:xfrm>
              <a:off x="3159" y="1800"/>
              <a:ext cx="25" cy="39"/>
            </a:xfrm>
            <a:custGeom>
              <a:avLst/>
              <a:gdLst/>
              <a:ahLst/>
              <a:cxnLst>
                <a:cxn ang="0">
                  <a:pos x="0" y="32"/>
                </a:cxn>
                <a:cxn ang="0">
                  <a:pos x="16" y="41"/>
                </a:cxn>
                <a:cxn ang="0">
                  <a:pos x="16" y="48"/>
                </a:cxn>
                <a:cxn ang="0">
                  <a:pos x="25" y="48"/>
                </a:cxn>
                <a:cxn ang="0">
                  <a:pos x="16" y="23"/>
                </a:cxn>
                <a:cxn ang="0">
                  <a:pos x="16" y="7"/>
                </a:cxn>
                <a:cxn ang="0">
                  <a:pos x="8" y="7"/>
                </a:cxn>
                <a:cxn ang="0">
                  <a:pos x="0" y="0"/>
                </a:cxn>
                <a:cxn ang="0">
                  <a:pos x="8" y="7"/>
                </a:cxn>
                <a:cxn ang="0">
                  <a:pos x="8" y="17"/>
                </a:cxn>
                <a:cxn ang="0">
                  <a:pos x="0" y="17"/>
                </a:cxn>
                <a:cxn ang="0">
                  <a:pos x="0" y="32"/>
                </a:cxn>
              </a:cxnLst>
              <a:rect l="0" t="0" r="r" b="b"/>
              <a:pathLst>
                <a:path w="26" h="49">
                  <a:moveTo>
                    <a:pt x="0" y="32"/>
                  </a:moveTo>
                  <a:lnTo>
                    <a:pt x="16" y="41"/>
                  </a:lnTo>
                  <a:lnTo>
                    <a:pt x="16" y="48"/>
                  </a:lnTo>
                  <a:lnTo>
                    <a:pt x="25" y="48"/>
                  </a:lnTo>
                  <a:lnTo>
                    <a:pt x="16" y="23"/>
                  </a:lnTo>
                  <a:lnTo>
                    <a:pt x="16" y="7"/>
                  </a:lnTo>
                  <a:lnTo>
                    <a:pt x="8" y="7"/>
                  </a:lnTo>
                  <a:lnTo>
                    <a:pt x="0" y="0"/>
                  </a:lnTo>
                  <a:lnTo>
                    <a:pt x="8" y="7"/>
                  </a:lnTo>
                  <a:lnTo>
                    <a:pt x="8" y="17"/>
                  </a:lnTo>
                  <a:lnTo>
                    <a:pt x="0" y="17"/>
                  </a:lnTo>
                  <a:lnTo>
                    <a:pt x="0" y="32"/>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32" name="Freeform 60"/>
            <p:cNvSpPr>
              <a:spLocks/>
            </p:cNvSpPr>
            <p:nvPr/>
          </p:nvSpPr>
          <p:spPr bwMode="auto">
            <a:xfrm>
              <a:off x="1682" y="2095"/>
              <a:ext cx="101" cy="67"/>
            </a:xfrm>
            <a:custGeom>
              <a:avLst/>
              <a:gdLst/>
              <a:ahLst/>
              <a:cxnLst>
                <a:cxn ang="0">
                  <a:pos x="49" y="0"/>
                </a:cxn>
                <a:cxn ang="0">
                  <a:pos x="49" y="9"/>
                </a:cxn>
                <a:cxn ang="0">
                  <a:pos x="9" y="9"/>
                </a:cxn>
                <a:cxn ang="0">
                  <a:pos x="0" y="34"/>
                </a:cxn>
                <a:cxn ang="0">
                  <a:pos x="9" y="25"/>
                </a:cxn>
                <a:cxn ang="0">
                  <a:pos x="0" y="59"/>
                </a:cxn>
                <a:cxn ang="0">
                  <a:pos x="0" y="74"/>
                </a:cxn>
                <a:cxn ang="0">
                  <a:pos x="0" y="82"/>
                </a:cxn>
                <a:cxn ang="0">
                  <a:pos x="9" y="82"/>
                </a:cxn>
                <a:cxn ang="0">
                  <a:pos x="15" y="74"/>
                </a:cxn>
                <a:cxn ang="0">
                  <a:pos x="15" y="40"/>
                </a:cxn>
                <a:cxn ang="0">
                  <a:pos x="24" y="25"/>
                </a:cxn>
                <a:cxn ang="0">
                  <a:pos x="34" y="18"/>
                </a:cxn>
                <a:cxn ang="0">
                  <a:pos x="34" y="9"/>
                </a:cxn>
                <a:cxn ang="0">
                  <a:pos x="56" y="18"/>
                </a:cxn>
                <a:cxn ang="0">
                  <a:pos x="56" y="34"/>
                </a:cxn>
                <a:cxn ang="0">
                  <a:pos x="49" y="50"/>
                </a:cxn>
                <a:cxn ang="0">
                  <a:pos x="65" y="40"/>
                </a:cxn>
                <a:cxn ang="0">
                  <a:pos x="65" y="59"/>
                </a:cxn>
                <a:cxn ang="0">
                  <a:pos x="81" y="50"/>
                </a:cxn>
                <a:cxn ang="0">
                  <a:pos x="81" y="18"/>
                </a:cxn>
                <a:cxn ang="0">
                  <a:pos x="97" y="34"/>
                </a:cxn>
                <a:cxn ang="0">
                  <a:pos x="106" y="25"/>
                </a:cxn>
                <a:cxn ang="0">
                  <a:pos x="89" y="9"/>
                </a:cxn>
                <a:cxn ang="0">
                  <a:pos x="49" y="0"/>
                </a:cxn>
              </a:cxnLst>
              <a:rect l="0" t="0" r="r" b="b"/>
              <a:pathLst>
                <a:path w="107" h="83">
                  <a:moveTo>
                    <a:pt x="49" y="0"/>
                  </a:moveTo>
                  <a:lnTo>
                    <a:pt x="49" y="9"/>
                  </a:lnTo>
                  <a:lnTo>
                    <a:pt x="9" y="9"/>
                  </a:lnTo>
                  <a:lnTo>
                    <a:pt x="0" y="34"/>
                  </a:lnTo>
                  <a:lnTo>
                    <a:pt x="9" y="25"/>
                  </a:lnTo>
                  <a:lnTo>
                    <a:pt x="0" y="59"/>
                  </a:lnTo>
                  <a:lnTo>
                    <a:pt x="0" y="74"/>
                  </a:lnTo>
                  <a:lnTo>
                    <a:pt x="0" y="82"/>
                  </a:lnTo>
                  <a:lnTo>
                    <a:pt x="9" y="82"/>
                  </a:lnTo>
                  <a:lnTo>
                    <a:pt x="15" y="74"/>
                  </a:lnTo>
                  <a:lnTo>
                    <a:pt x="15" y="40"/>
                  </a:lnTo>
                  <a:lnTo>
                    <a:pt x="24" y="25"/>
                  </a:lnTo>
                  <a:lnTo>
                    <a:pt x="34" y="18"/>
                  </a:lnTo>
                  <a:lnTo>
                    <a:pt x="34" y="9"/>
                  </a:lnTo>
                  <a:lnTo>
                    <a:pt x="56" y="18"/>
                  </a:lnTo>
                  <a:lnTo>
                    <a:pt x="56" y="34"/>
                  </a:lnTo>
                  <a:lnTo>
                    <a:pt x="49" y="50"/>
                  </a:lnTo>
                  <a:lnTo>
                    <a:pt x="65" y="40"/>
                  </a:lnTo>
                  <a:lnTo>
                    <a:pt x="65" y="59"/>
                  </a:lnTo>
                  <a:lnTo>
                    <a:pt x="81" y="50"/>
                  </a:lnTo>
                  <a:lnTo>
                    <a:pt x="81" y="18"/>
                  </a:lnTo>
                  <a:lnTo>
                    <a:pt x="97" y="34"/>
                  </a:lnTo>
                  <a:lnTo>
                    <a:pt x="106" y="25"/>
                  </a:lnTo>
                  <a:lnTo>
                    <a:pt x="89" y="9"/>
                  </a:lnTo>
                  <a:lnTo>
                    <a:pt x="49"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33" name="Freeform 61"/>
            <p:cNvSpPr>
              <a:spLocks/>
            </p:cNvSpPr>
            <p:nvPr/>
          </p:nvSpPr>
          <p:spPr bwMode="auto">
            <a:xfrm>
              <a:off x="1682" y="2095"/>
              <a:ext cx="101" cy="67"/>
            </a:xfrm>
            <a:custGeom>
              <a:avLst/>
              <a:gdLst/>
              <a:ahLst/>
              <a:cxnLst>
                <a:cxn ang="0">
                  <a:pos x="49" y="0"/>
                </a:cxn>
                <a:cxn ang="0">
                  <a:pos x="49" y="9"/>
                </a:cxn>
                <a:cxn ang="0">
                  <a:pos x="9" y="9"/>
                </a:cxn>
                <a:cxn ang="0">
                  <a:pos x="0" y="34"/>
                </a:cxn>
                <a:cxn ang="0">
                  <a:pos x="9" y="25"/>
                </a:cxn>
                <a:cxn ang="0">
                  <a:pos x="0" y="59"/>
                </a:cxn>
                <a:cxn ang="0">
                  <a:pos x="0" y="74"/>
                </a:cxn>
                <a:cxn ang="0">
                  <a:pos x="0" y="82"/>
                </a:cxn>
                <a:cxn ang="0">
                  <a:pos x="9" y="82"/>
                </a:cxn>
                <a:cxn ang="0">
                  <a:pos x="15" y="74"/>
                </a:cxn>
                <a:cxn ang="0">
                  <a:pos x="15" y="40"/>
                </a:cxn>
                <a:cxn ang="0">
                  <a:pos x="24" y="25"/>
                </a:cxn>
                <a:cxn ang="0">
                  <a:pos x="34" y="18"/>
                </a:cxn>
                <a:cxn ang="0">
                  <a:pos x="34" y="9"/>
                </a:cxn>
                <a:cxn ang="0">
                  <a:pos x="56" y="18"/>
                </a:cxn>
                <a:cxn ang="0">
                  <a:pos x="56" y="34"/>
                </a:cxn>
                <a:cxn ang="0">
                  <a:pos x="49" y="50"/>
                </a:cxn>
                <a:cxn ang="0">
                  <a:pos x="65" y="40"/>
                </a:cxn>
                <a:cxn ang="0">
                  <a:pos x="65" y="59"/>
                </a:cxn>
                <a:cxn ang="0">
                  <a:pos x="81" y="50"/>
                </a:cxn>
                <a:cxn ang="0">
                  <a:pos x="81" y="18"/>
                </a:cxn>
                <a:cxn ang="0">
                  <a:pos x="97" y="34"/>
                </a:cxn>
                <a:cxn ang="0">
                  <a:pos x="106" y="25"/>
                </a:cxn>
                <a:cxn ang="0">
                  <a:pos x="89" y="9"/>
                </a:cxn>
                <a:cxn ang="0">
                  <a:pos x="49" y="0"/>
                </a:cxn>
              </a:cxnLst>
              <a:rect l="0" t="0" r="r" b="b"/>
              <a:pathLst>
                <a:path w="107" h="83">
                  <a:moveTo>
                    <a:pt x="49" y="0"/>
                  </a:moveTo>
                  <a:lnTo>
                    <a:pt x="49" y="9"/>
                  </a:lnTo>
                  <a:lnTo>
                    <a:pt x="9" y="9"/>
                  </a:lnTo>
                  <a:lnTo>
                    <a:pt x="0" y="34"/>
                  </a:lnTo>
                  <a:lnTo>
                    <a:pt x="9" y="25"/>
                  </a:lnTo>
                  <a:lnTo>
                    <a:pt x="0" y="59"/>
                  </a:lnTo>
                  <a:lnTo>
                    <a:pt x="0" y="74"/>
                  </a:lnTo>
                  <a:lnTo>
                    <a:pt x="0" y="82"/>
                  </a:lnTo>
                  <a:lnTo>
                    <a:pt x="9" y="82"/>
                  </a:lnTo>
                  <a:lnTo>
                    <a:pt x="15" y="74"/>
                  </a:lnTo>
                  <a:lnTo>
                    <a:pt x="15" y="40"/>
                  </a:lnTo>
                  <a:lnTo>
                    <a:pt x="24" y="25"/>
                  </a:lnTo>
                  <a:lnTo>
                    <a:pt x="34" y="18"/>
                  </a:lnTo>
                  <a:lnTo>
                    <a:pt x="34" y="9"/>
                  </a:lnTo>
                  <a:lnTo>
                    <a:pt x="56" y="18"/>
                  </a:lnTo>
                  <a:lnTo>
                    <a:pt x="56" y="34"/>
                  </a:lnTo>
                  <a:lnTo>
                    <a:pt x="49" y="50"/>
                  </a:lnTo>
                  <a:lnTo>
                    <a:pt x="65" y="40"/>
                  </a:lnTo>
                  <a:lnTo>
                    <a:pt x="65" y="59"/>
                  </a:lnTo>
                  <a:lnTo>
                    <a:pt x="81" y="50"/>
                  </a:lnTo>
                  <a:lnTo>
                    <a:pt x="81" y="18"/>
                  </a:lnTo>
                  <a:lnTo>
                    <a:pt x="97" y="34"/>
                  </a:lnTo>
                  <a:lnTo>
                    <a:pt x="106" y="25"/>
                  </a:lnTo>
                  <a:lnTo>
                    <a:pt x="89" y="9"/>
                  </a:lnTo>
                  <a:lnTo>
                    <a:pt x="49"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34" name="Freeform 62"/>
            <p:cNvSpPr>
              <a:spLocks/>
            </p:cNvSpPr>
            <p:nvPr/>
          </p:nvSpPr>
          <p:spPr bwMode="auto">
            <a:xfrm>
              <a:off x="1629" y="2051"/>
              <a:ext cx="92" cy="40"/>
            </a:xfrm>
            <a:custGeom>
              <a:avLst/>
              <a:gdLst/>
              <a:ahLst/>
              <a:cxnLst>
                <a:cxn ang="0">
                  <a:pos x="96" y="48"/>
                </a:cxn>
                <a:cxn ang="0">
                  <a:pos x="90" y="48"/>
                </a:cxn>
                <a:cxn ang="0">
                  <a:pos x="65" y="48"/>
                </a:cxn>
                <a:cxn ang="0">
                  <a:pos x="56" y="40"/>
                </a:cxn>
                <a:cxn ang="0">
                  <a:pos x="47" y="48"/>
                </a:cxn>
                <a:cxn ang="0">
                  <a:pos x="47" y="40"/>
                </a:cxn>
                <a:cxn ang="0">
                  <a:pos x="24" y="48"/>
                </a:cxn>
                <a:cxn ang="0">
                  <a:pos x="15" y="40"/>
                </a:cxn>
                <a:cxn ang="0">
                  <a:pos x="0" y="48"/>
                </a:cxn>
                <a:cxn ang="0">
                  <a:pos x="31" y="24"/>
                </a:cxn>
                <a:cxn ang="0">
                  <a:pos x="56" y="0"/>
                </a:cxn>
                <a:cxn ang="0">
                  <a:pos x="71" y="8"/>
                </a:cxn>
                <a:cxn ang="0">
                  <a:pos x="80" y="24"/>
                </a:cxn>
                <a:cxn ang="0">
                  <a:pos x="90" y="24"/>
                </a:cxn>
                <a:cxn ang="0">
                  <a:pos x="96" y="48"/>
                </a:cxn>
              </a:cxnLst>
              <a:rect l="0" t="0" r="r" b="b"/>
              <a:pathLst>
                <a:path w="97" h="49">
                  <a:moveTo>
                    <a:pt x="96" y="48"/>
                  </a:moveTo>
                  <a:lnTo>
                    <a:pt x="90" y="48"/>
                  </a:lnTo>
                  <a:lnTo>
                    <a:pt x="65" y="48"/>
                  </a:lnTo>
                  <a:lnTo>
                    <a:pt x="56" y="40"/>
                  </a:lnTo>
                  <a:lnTo>
                    <a:pt x="47" y="48"/>
                  </a:lnTo>
                  <a:lnTo>
                    <a:pt x="47" y="40"/>
                  </a:lnTo>
                  <a:lnTo>
                    <a:pt x="24" y="48"/>
                  </a:lnTo>
                  <a:lnTo>
                    <a:pt x="15" y="40"/>
                  </a:lnTo>
                  <a:lnTo>
                    <a:pt x="0" y="48"/>
                  </a:lnTo>
                  <a:lnTo>
                    <a:pt x="31" y="24"/>
                  </a:lnTo>
                  <a:lnTo>
                    <a:pt x="56" y="0"/>
                  </a:lnTo>
                  <a:lnTo>
                    <a:pt x="71" y="8"/>
                  </a:lnTo>
                  <a:lnTo>
                    <a:pt x="80" y="24"/>
                  </a:lnTo>
                  <a:lnTo>
                    <a:pt x="90" y="24"/>
                  </a:lnTo>
                  <a:lnTo>
                    <a:pt x="96" y="4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35" name="Freeform 63"/>
            <p:cNvSpPr>
              <a:spLocks/>
            </p:cNvSpPr>
            <p:nvPr/>
          </p:nvSpPr>
          <p:spPr bwMode="auto">
            <a:xfrm>
              <a:off x="1629" y="2051"/>
              <a:ext cx="92" cy="40"/>
            </a:xfrm>
            <a:custGeom>
              <a:avLst/>
              <a:gdLst/>
              <a:ahLst/>
              <a:cxnLst>
                <a:cxn ang="0">
                  <a:pos x="96" y="48"/>
                </a:cxn>
                <a:cxn ang="0">
                  <a:pos x="90" y="48"/>
                </a:cxn>
                <a:cxn ang="0">
                  <a:pos x="65" y="48"/>
                </a:cxn>
                <a:cxn ang="0">
                  <a:pos x="56" y="40"/>
                </a:cxn>
                <a:cxn ang="0">
                  <a:pos x="47" y="48"/>
                </a:cxn>
                <a:cxn ang="0">
                  <a:pos x="47" y="40"/>
                </a:cxn>
                <a:cxn ang="0">
                  <a:pos x="24" y="48"/>
                </a:cxn>
                <a:cxn ang="0">
                  <a:pos x="15" y="40"/>
                </a:cxn>
                <a:cxn ang="0">
                  <a:pos x="0" y="48"/>
                </a:cxn>
                <a:cxn ang="0">
                  <a:pos x="31" y="24"/>
                </a:cxn>
                <a:cxn ang="0">
                  <a:pos x="56" y="0"/>
                </a:cxn>
                <a:cxn ang="0">
                  <a:pos x="71" y="8"/>
                </a:cxn>
                <a:cxn ang="0">
                  <a:pos x="80" y="24"/>
                </a:cxn>
                <a:cxn ang="0">
                  <a:pos x="90" y="24"/>
                </a:cxn>
                <a:cxn ang="0">
                  <a:pos x="96" y="48"/>
                </a:cxn>
              </a:cxnLst>
              <a:rect l="0" t="0" r="r" b="b"/>
              <a:pathLst>
                <a:path w="97" h="49">
                  <a:moveTo>
                    <a:pt x="96" y="48"/>
                  </a:moveTo>
                  <a:lnTo>
                    <a:pt x="90" y="48"/>
                  </a:lnTo>
                  <a:lnTo>
                    <a:pt x="65" y="48"/>
                  </a:lnTo>
                  <a:lnTo>
                    <a:pt x="56" y="40"/>
                  </a:lnTo>
                  <a:lnTo>
                    <a:pt x="47" y="48"/>
                  </a:lnTo>
                  <a:lnTo>
                    <a:pt x="47" y="40"/>
                  </a:lnTo>
                  <a:lnTo>
                    <a:pt x="24" y="48"/>
                  </a:lnTo>
                  <a:lnTo>
                    <a:pt x="15" y="40"/>
                  </a:lnTo>
                  <a:lnTo>
                    <a:pt x="0" y="48"/>
                  </a:lnTo>
                  <a:lnTo>
                    <a:pt x="31" y="24"/>
                  </a:lnTo>
                  <a:lnTo>
                    <a:pt x="56" y="0"/>
                  </a:lnTo>
                  <a:lnTo>
                    <a:pt x="71" y="8"/>
                  </a:lnTo>
                  <a:lnTo>
                    <a:pt x="80" y="24"/>
                  </a:lnTo>
                  <a:lnTo>
                    <a:pt x="90" y="24"/>
                  </a:lnTo>
                  <a:lnTo>
                    <a:pt x="96" y="4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36" name="Freeform 64"/>
            <p:cNvSpPr>
              <a:spLocks/>
            </p:cNvSpPr>
            <p:nvPr/>
          </p:nvSpPr>
          <p:spPr bwMode="auto">
            <a:xfrm>
              <a:off x="1735" y="2143"/>
              <a:ext cx="55" cy="19"/>
            </a:xfrm>
            <a:custGeom>
              <a:avLst/>
              <a:gdLst/>
              <a:ahLst/>
              <a:cxnLst>
                <a:cxn ang="0">
                  <a:pos x="0" y="23"/>
                </a:cxn>
                <a:cxn ang="0">
                  <a:pos x="18" y="15"/>
                </a:cxn>
                <a:cxn ang="0">
                  <a:pos x="25" y="6"/>
                </a:cxn>
                <a:cxn ang="0">
                  <a:pos x="58" y="0"/>
                </a:cxn>
                <a:cxn ang="0">
                  <a:pos x="25" y="23"/>
                </a:cxn>
                <a:cxn ang="0">
                  <a:pos x="9" y="23"/>
                </a:cxn>
                <a:cxn ang="0">
                  <a:pos x="0" y="23"/>
                </a:cxn>
              </a:cxnLst>
              <a:rect l="0" t="0" r="r" b="b"/>
              <a:pathLst>
                <a:path w="59" h="24">
                  <a:moveTo>
                    <a:pt x="0" y="23"/>
                  </a:moveTo>
                  <a:lnTo>
                    <a:pt x="18" y="15"/>
                  </a:lnTo>
                  <a:lnTo>
                    <a:pt x="25" y="6"/>
                  </a:lnTo>
                  <a:lnTo>
                    <a:pt x="58" y="0"/>
                  </a:lnTo>
                  <a:lnTo>
                    <a:pt x="25" y="23"/>
                  </a:lnTo>
                  <a:lnTo>
                    <a:pt x="9" y="23"/>
                  </a:lnTo>
                  <a:lnTo>
                    <a:pt x="0" y="23"/>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37" name="Freeform 65"/>
            <p:cNvSpPr>
              <a:spLocks/>
            </p:cNvSpPr>
            <p:nvPr/>
          </p:nvSpPr>
          <p:spPr bwMode="auto">
            <a:xfrm>
              <a:off x="1735" y="2143"/>
              <a:ext cx="55" cy="19"/>
            </a:xfrm>
            <a:custGeom>
              <a:avLst/>
              <a:gdLst/>
              <a:ahLst/>
              <a:cxnLst>
                <a:cxn ang="0">
                  <a:pos x="0" y="23"/>
                </a:cxn>
                <a:cxn ang="0">
                  <a:pos x="18" y="15"/>
                </a:cxn>
                <a:cxn ang="0">
                  <a:pos x="25" y="6"/>
                </a:cxn>
                <a:cxn ang="0">
                  <a:pos x="58" y="0"/>
                </a:cxn>
                <a:cxn ang="0">
                  <a:pos x="25" y="23"/>
                </a:cxn>
                <a:cxn ang="0">
                  <a:pos x="9" y="23"/>
                </a:cxn>
                <a:cxn ang="0">
                  <a:pos x="0" y="23"/>
                </a:cxn>
              </a:cxnLst>
              <a:rect l="0" t="0" r="r" b="b"/>
              <a:pathLst>
                <a:path w="59" h="24">
                  <a:moveTo>
                    <a:pt x="0" y="23"/>
                  </a:moveTo>
                  <a:lnTo>
                    <a:pt x="18" y="15"/>
                  </a:lnTo>
                  <a:lnTo>
                    <a:pt x="25" y="6"/>
                  </a:lnTo>
                  <a:lnTo>
                    <a:pt x="58" y="0"/>
                  </a:lnTo>
                  <a:lnTo>
                    <a:pt x="25" y="23"/>
                  </a:lnTo>
                  <a:lnTo>
                    <a:pt x="9" y="23"/>
                  </a:lnTo>
                  <a:lnTo>
                    <a:pt x="0" y="23"/>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38" name="Freeform 66"/>
            <p:cNvSpPr>
              <a:spLocks/>
            </p:cNvSpPr>
            <p:nvPr/>
          </p:nvSpPr>
          <p:spPr bwMode="auto">
            <a:xfrm>
              <a:off x="1789" y="2123"/>
              <a:ext cx="32" cy="13"/>
            </a:xfrm>
            <a:custGeom>
              <a:avLst/>
              <a:gdLst/>
              <a:ahLst/>
              <a:cxnLst>
                <a:cxn ang="0">
                  <a:pos x="0" y="16"/>
                </a:cxn>
                <a:cxn ang="0">
                  <a:pos x="0" y="6"/>
                </a:cxn>
                <a:cxn ang="0">
                  <a:pos x="23" y="6"/>
                </a:cxn>
                <a:cxn ang="0">
                  <a:pos x="32" y="0"/>
                </a:cxn>
                <a:cxn ang="0">
                  <a:pos x="32" y="16"/>
                </a:cxn>
                <a:cxn ang="0">
                  <a:pos x="0" y="16"/>
                </a:cxn>
              </a:cxnLst>
              <a:rect l="0" t="0" r="r" b="b"/>
              <a:pathLst>
                <a:path w="33" h="17">
                  <a:moveTo>
                    <a:pt x="0" y="16"/>
                  </a:moveTo>
                  <a:lnTo>
                    <a:pt x="0" y="6"/>
                  </a:lnTo>
                  <a:lnTo>
                    <a:pt x="23" y="6"/>
                  </a:lnTo>
                  <a:lnTo>
                    <a:pt x="32" y="0"/>
                  </a:lnTo>
                  <a:lnTo>
                    <a:pt x="32" y="16"/>
                  </a:lnTo>
                  <a:lnTo>
                    <a:pt x="0"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39" name="Freeform 67"/>
            <p:cNvSpPr>
              <a:spLocks/>
            </p:cNvSpPr>
            <p:nvPr/>
          </p:nvSpPr>
          <p:spPr bwMode="auto">
            <a:xfrm>
              <a:off x="1789" y="2123"/>
              <a:ext cx="32" cy="13"/>
            </a:xfrm>
            <a:custGeom>
              <a:avLst/>
              <a:gdLst/>
              <a:ahLst/>
              <a:cxnLst>
                <a:cxn ang="0">
                  <a:pos x="0" y="16"/>
                </a:cxn>
                <a:cxn ang="0">
                  <a:pos x="0" y="6"/>
                </a:cxn>
                <a:cxn ang="0">
                  <a:pos x="23" y="6"/>
                </a:cxn>
                <a:cxn ang="0">
                  <a:pos x="32" y="0"/>
                </a:cxn>
                <a:cxn ang="0">
                  <a:pos x="32" y="16"/>
                </a:cxn>
                <a:cxn ang="0">
                  <a:pos x="0" y="16"/>
                </a:cxn>
              </a:cxnLst>
              <a:rect l="0" t="0" r="r" b="b"/>
              <a:pathLst>
                <a:path w="33" h="17">
                  <a:moveTo>
                    <a:pt x="0" y="16"/>
                  </a:moveTo>
                  <a:lnTo>
                    <a:pt x="0" y="6"/>
                  </a:lnTo>
                  <a:lnTo>
                    <a:pt x="23" y="6"/>
                  </a:lnTo>
                  <a:lnTo>
                    <a:pt x="32" y="0"/>
                  </a:lnTo>
                  <a:lnTo>
                    <a:pt x="32" y="16"/>
                  </a:lnTo>
                  <a:lnTo>
                    <a:pt x="0" y="1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40" name="Freeform 68"/>
            <p:cNvSpPr>
              <a:spLocks/>
            </p:cNvSpPr>
            <p:nvPr/>
          </p:nvSpPr>
          <p:spPr bwMode="auto">
            <a:xfrm>
              <a:off x="2946" y="2045"/>
              <a:ext cx="68" cy="26"/>
            </a:xfrm>
            <a:custGeom>
              <a:avLst/>
              <a:gdLst/>
              <a:ahLst/>
              <a:cxnLst>
                <a:cxn ang="0">
                  <a:pos x="71" y="8"/>
                </a:cxn>
                <a:cxn ang="0">
                  <a:pos x="55" y="0"/>
                </a:cxn>
                <a:cxn ang="0">
                  <a:pos x="40" y="8"/>
                </a:cxn>
                <a:cxn ang="0">
                  <a:pos x="31" y="0"/>
                </a:cxn>
                <a:cxn ang="0">
                  <a:pos x="23" y="0"/>
                </a:cxn>
                <a:cxn ang="0">
                  <a:pos x="0" y="16"/>
                </a:cxn>
                <a:cxn ang="0">
                  <a:pos x="0" y="32"/>
                </a:cxn>
                <a:cxn ang="0">
                  <a:pos x="15" y="32"/>
                </a:cxn>
                <a:cxn ang="0">
                  <a:pos x="46" y="16"/>
                </a:cxn>
                <a:cxn ang="0">
                  <a:pos x="64" y="23"/>
                </a:cxn>
                <a:cxn ang="0">
                  <a:pos x="71" y="8"/>
                </a:cxn>
              </a:cxnLst>
              <a:rect l="0" t="0" r="r" b="b"/>
              <a:pathLst>
                <a:path w="72" h="33">
                  <a:moveTo>
                    <a:pt x="71" y="8"/>
                  </a:moveTo>
                  <a:lnTo>
                    <a:pt x="55" y="0"/>
                  </a:lnTo>
                  <a:lnTo>
                    <a:pt x="40" y="8"/>
                  </a:lnTo>
                  <a:lnTo>
                    <a:pt x="31" y="0"/>
                  </a:lnTo>
                  <a:lnTo>
                    <a:pt x="23" y="0"/>
                  </a:lnTo>
                  <a:lnTo>
                    <a:pt x="0" y="16"/>
                  </a:lnTo>
                  <a:lnTo>
                    <a:pt x="0" y="32"/>
                  </a:lnTo>
                  <a:lnTo>
                    <a:pt x="15" y="32"/>
                  </a:lnTo>
                  <a:lnTo>
                    <a:pt x="46" y="16"/>
                  </a:lnTo>
                  <a:lnTo>
                    <a:pt x="64" y="23"/>
                  </a:lnTo>
                  <a:lnTo>
                    <a:pt x="71" y="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41" name="Freeform 69"/>
            <p:cNvSpPr>
              <a:spLocks/>
            </p:cNvSpPr>
            <p:nvPr/>
          </p:nvSpPr>
          <p:spPr bwMode="auto">
            <a:xfrm>
              <a:off x="2946" y="2045"/>
              <a:ext cx="68" cy="26"/>
            </a:xfrm>
            <a:custGeom>
              <a:avLst/>
              <a:gdLst/>
              <a:ahLst/>
              <a:cxnLst>
                <a:cxn ang="0">
                  <a:pos x="71" y="8"/>
                </a:cxn>
                <a:cxn ang="0">
                  <a:pos x="55" y="0"/>
                </a:cxn>
                <a:cxn ang="0">
                  <a:pos x="40" y="8"/>
                </a:cxn>
                <a:cxn ang="0">
                  <a:pos x="31" y="0"/>
                </a:cxn>
                <a:cxn ang="0">
                  <a:pos x="23" y="0"/>
                </a:cxn>
                <a:cxn ang="0">
                  <a:pos x="0" y="16"/>
                </a:cxn>
                <a:cxn ang="0">
                  <a:pos x="0" y="32"/>
                </a:cxn>
                <a:cxn ang="0">
                  <a:pos x="15" y="32"/>
                </a:cxn>
                <a:cxn ang="0">
                  <a:pos x="46" y="16"/>
                </a:cxn>
                <a:cxn ang="0">
                  <a:pos x="64" y="23"/>
                </a:cxn>
                <a:cxn ang="0">
                  <a:pos x="71" y="8"/>
                </a:cxn>
              </a:cxnLst>
              <a:rect l="0" t="0" r="r" b="b"/>
              <a:pathLst>
                <a:path w="72" h="33">
                  <a:moveTo>
                    <a:pt x="71" y="8"/>
                  </a:moveTo>
                  <a:lnTo>
                    <a:pt x="55" y="0"/>
                  </a:lnTo>
                  <a:lnTo>
                    <a:pt x="40" y="8"/>
                  </a:lnTo>
                  <a:lnTo>
                    <a:pt x="31" y="0"/>
                  </a:lnTo>
                  <a:lnTo>
                    <a:pt x="23" y="0"/>
                  </a:lnTo>
                  <a:lnTo>
                    <a:pt x="0" y="16"/>
                  </a:lnTo>
                  <a:lnTo>
                    <a:pt x="0" y="32"/>
                  </a:lnTo>
                  <a:lnTo>
                    <a:pt x="15" y="32"/>
                  </a:lnTo>
                  <a:lnTo>
                    <a:pt x="46" y="16"/>
                  </a:lnTo>
                  <a:lnTo>
                    <a:pt x="64" y="23"/>
                  </a:lnTo>
                  <a:lnTo>
                    <a:pt x="71" y="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42" name="Freeform 70"/>
            <p:cNvSpPr>
              <a:spLocks/>
            </p:cNvSpPr>
            <p:nvPr/>
          </p:nvSpPr>
          <p:spPr bwMode="auto">
            <a:xfrm>
              <a:off x="3068" y="1328"/>
              <a:ext cx="1974" cy="833"/>
            </a:xfrm>
            <a:custGeom>
              <a:avLst/>
              <a:gdLst/>
              <a:ahLst/>
              <a:cxnLst>
                <a:cxn ang="0">
                  <a:pos x="1030" y="210"/>
                </a:cxn>
                <a:cxn ang="0">
                  <a:pos x="1014" y="73"/>
                </a:cxn>
                <a:cxn ang="0">
                  <a:pos x="949" y="73"/>
                </a:cxn>
                <a:cxn ang="0">
                  <a:pos x="682" y="218"/>
                </a:cxn>
                <a:cxn ang="0">
                  <a:pos x="640" y="266"/>
                </a:cxn>
                <a:cxn ang="0">
                  <a:pos x="608" y="340"/>
                </a:cxn>
                <a:cxn ang="0">
                  <a:pos x="560" y="477"/>
                </a:cxn>
                <a:cxn ang="0">
                  <a:pos x="585" y="250"/>
                </a:cxn>
                <a:cxn ang="0">
                  <a:pos x="511" y="372"/>
                </a:cxn>
                <a:cxn ang="0">
                  <a:pos x="438" y="396"/>
                </a:cxn>
                <a:cxn ang="0">
                  <a:pos x="349" y="396"/>
                </a:cxn>
                <a:cxn ang="0">
                  <a:pos x="243" y="412"/>
                </a:cxn>
                <a:cxn ang="0">
                  <a:pos x="194" y="486"/>
                </a:cxn>
                <a:cxn ang="0">
                  <a:pos x="122" y="558"/>
                </a:cxn>
                <a:cxn ang="0">
                  <a:pos x="147" y="493"/>
                </a:cxn>
                <a:cxn ang="0">
                  <a:pos x="63" y="364"/>
                </a:cxn>
                <a:cxn ang="0">
                  <a:pos x="41" y="501"/>
                </a:cxn>
                <a:cxn ang="0">
                  <a:pos x="32" y="632"/>
                </a:cxn>
                <a:cxn ang="0">
                  <a:pos x="0" y="688"/>
                </a:cxn>
                <a:cxn ang="0">
                  <a:pos x="48" y="769"/>
                </a:cxn>
                <a:cxn ang="0">
                  <a:pos x="57" y="825"/>
                </a:cxn>
                <a:cxn ang="0">
                  <a:pos x="105" y="859"/>
                </a:cxn>
                <a:cxn ang="0">
                  <a:pos x="153" y="922"/>
                </a:cxn>
                <a:cxn ang="0">
                  <a:pos x="147" y="962"/>
                </a:cxn>
                <a:cxn ang="0">
                  <a:pos x="234" y="1021"/>
                </a:cxn>
                <a:cxn ang="0">
                  <a:pos x="259" y="1002"/>
                </a:cxn>
                <a:cxn ang="0">
                  <a:pos x="275" y="955"/>
                </a:cxn>
                <a:cxn ang="0">
                  <a:pos x="275" y="890"/>
                </a:cxn>
                <a:cxn ang="0">
                  <a:pos x="340" y="859"/>
                </a:cxn>
                <a:cxn ang="0">
                  <a:pos x="446" y="859"/>
                </a:cxn>
                <a:cxn ang="0">
                  <a:pos x="454" y="810"/>
                </a:cxn>
                <a:cxn ang="0">
                  <a:pos x="567" y="800"/>
                </a:cxn>
                <a:cxn ang="0">
                  <a:pos x="640" y="794"/>
                </a:cxn>
                <a:cxn ang="0">
                  <a:pos x="747" y="890"/>
                </a:cxn>
                <a:cxn ang="0">
                  <a:pos x="859" y="882"/>
                </a:cxn>
                <a:cxn ang="0">
                  <a:pos x="973" y="882"/>
                </a:cxn>
                <a:cxn ang="0">
                  <a:pos x="1120" y="882"/>
                </a:cxn>
                <a:cxn ang="0">
                  <a:pos x="1200" y="841"/>
                </a:cxn>
                <a:cxn ang="0">
                  <a:pos x="1290" y="899"/>
                </a:cxn>
                <a:cxn ang="0">
                  <a:pos x="1379" y="939"/>
                </a:cxn>
                <a:cxn ang="0">
                  <a:pos x="1347" y="1012"/>
                </a:cxn>
                <a:cxn ang="0">
                  <a:pos x="1461" y="850"/>
                </a:cxn>
                <a:cxn ang="0">
                  <a:pos x="1419" y="800"/>
                </a:cxn>
                <a:cxn ang="0">
                  <a:pos x="1518" y="679"/>
                </a:cxn>
                <a:cxn ang="0">
                  <a:pos x="1598" y="679"/>
                </a:cxn>
                <a:cxn ang="0">
                  <a:pos x="1704" y="614"/>
                </a:cxn>
                <a:cxn ang="0">
                  <a:pos x="1754" y="608"/>
                </a:cxn>
                <a:cxn ang="0">
                  <a:pos x="1663" y="874"/>
                </a:cxn>
                <a:cxn ang="0">
                  <a:pos x="1729" y="769"/>
                </a:cxn>
                <a:cxn ang="0">
                  <a:pos x="1744" y="688"/>
                </a:cxn>
                <a:cxn ang="0">
                  <a:pos x="1817" y="655"/>
                </a:cxn>
                <a:cxn ang="0">
                  <a:pos x="1938" y="551"/>
                </a:cxn>
                <a:cxn ang="0">
                  <a:pos x="1963" y="493"/>
                </a:cxn>
                <a:cxn ang="0">
                  <a:pos x="2061" y="526"/>
                </a:cxn>
                <a:cxn ang="0">
                  <a:pos x="1956" y="396"/>
                </a:cxn>
                <a:cxn ang="0">
                  <a:pos x="1809" y="372"/>
                </a:cxn>
                <a:cxn ang="0">
                  <a:pos x="1711" y="372"/>
                </a:cxn>
                <a:cxn ang="0">
                  <a:pos x="1598" y="307"/>
                </a:cxn>
                <a:cxn ang="0">
                  <a:pos x="1436" y="275"/>
                </a:cxn>
                <a:cxn ang="0">
                  <a:pos x="1322" y="324"/>
                </a:cxn>
                <a:cxn ang="0">
                  <a:pos x="1225" y="225"/>
                </a:cxn>
                <a:cxn ang="0">
                  <a:pos x="1063" y="194"/>
                </a:cxn>
              </a:cxnLst>
              <a:rect l="0" t="0" r="r" b="b"/>
              <a:pathLst>
                <a:path w="2093" h="1044">
                  <a:moveTo>
                    <a:pt x="1063" y="194"/>
                  </a:moveTo>
                  <a:lnTo>
                    <a:pt x="1055" y="201"/>
                  </a:lnTo>
                  <a:lnTo>
                    <a:pt x="1063" y="218"/>
                  </a:lnTo>
                  <a:lnTo>
                    <a:pt x="1030" y="235"/>
                  </a:lnTo>
                  <a:lnTo>
                    <a:pt x="1023" y="235"/>
                  </a:lnTo>
                  <a:lnTo>
                    <a:pt x="1030" y="210"/>
                  </a:lnTo>
                  <a:lnTo>
                    <a:pt x="1111" y="138"/>
                  </a:lnTo>
                  <a:lnTo>
                    <a:pt x="1111" y="88"/>
                  </a:lnTo>
                  <a:lnTo>
                    <a:pt x="1080" y="57"/>
                  </a:lnTo>
                  <a:lnTo>
                    <a:pt x="1038" y="57"/>
                  </a:lnTo>
                  <a:lnTo>
                    <a:pt x="1038" y="73"/>
                  </a:lnTo>
                  <a:lnTo>
                    <a:pt x="1014" y="73"/>
                  </a:lnTo>
                  <a:lnTo>
                    <a:pt x="1030" y="41"/>
                  </a:lnTo>
                  <a:lnTo>
                    <a:pt x="989" y="33"/>
                  </a:lnTo>
                  <a:lnTo>
                    <a:pt x="1014" y="16"/>
                  </a:lnTo>
                  <a:lnTo>
                    <a:pt x="989" y="0"/>
                  </a:lnTo>
                  <a:lnTo>
                    <a:pt x="949" y="41"/>
                  </a:lnTo>
                  <a:lnTo>
                    <a:pt x="949" y="73"/>
                  </a:lnTo>
                  <a:lnTo>
                    <a:pt x="924" y="73"/>
                  </a:lnTo>
                  <a:lnTo>
                    <a:pt x="852" y="88"/>
                  </a:lnTo>
                  <a:lnTo>
                    <a:pt x="787" y="128"/>
                  </a:lnTo>
                  <a:lnTo>
                    <a:pt x="762" y="162"/>
                  </a:lnTo>
                  <a:lnTo>
                    <a:pt x="769" y="201"/>
                  </a:lnTo>
                  <a:lnTo>
                    <a:pt x="682" y="218"/>
                  </a:lnTo>
                  <a:lnTo>
                    <a:pt x="688" y="266"/>
                  </a:lnTo>
                  <a:lnTo>
                    <a:pt x="713" y="290"/>
                  </a:lnTo>
                  <a:lnTo>
                    <a:pt x="697" y="299"/>
                  </a:lnTo>
                  <a:lnTo>
                    <a:pt x="673" y="266"/>
                  </a:lnTo>
                  <a:lnTo>
                    <a:pt x="648" y="259"/>
                  </a:lnTo>
                  <a:lnTo>
                    <a:pt x="640" y="266"/>
                  </a:lnTo>
                  <a:lnTo>
                    <a:pt x="625" y="250"/>
                  </a:lnTo>
                  <a:lnTo>
                    <a:pt x="608" y="235"/>
                  </a:lnTo>
                  <a:lnTo>
                    <a:pt x="608" y="243"/>
                  </a:lnTo>
                  <a:lnTo>
                    <a:pt x="616" y="266"/>
                  </a:lnTo>
                  <a:lnTo>
                    <a:pt x="591" y="307"/>
                  </a:lnTo>
                  <a:lnTo>
                    <a:pt x="608" y="340"/>
                  </a:lnTo>
                  <a:lnTo>
                    <a:pt x="600" y="372"/>
                  </a:lnTo>
                  <a:lnTo>
                    <a:pt x="600" y="396"/>
                  </a:lnTo>
                  <a:lnTo>
                    <a:pt x="608" y="405"/>
                  </a:lnTo>
                  <a:lnTo>
                    <a:pt x="616" y="446"/>
                  </a:lnTo>
                  <a:lnTo>
                    <a:pt x="567" y="486"/>
                  </a:lnTo>
                  <a:lnTo>
                    <a:pt x="560" y="477"/>
                  </a:lnTo>
                  <a:lnTo>
                    <a:pt x="591" y="437"/>
                  </a:lnTo>
                  <a:lnTo>
                    <a:pt x="600" y="412"/>
                  </a:lnTo>
                  <a:lnTo>
                    <a:pt x="585" y="396"/>
                  </a:lnTo>
                  <a:lnTo>
                    <a:pt x="585" y="315"/>
                  </a:lnTo>
                  <a:lnTo>
                    <a:pt x="576" y="299"/>
                  </a:lnTo>
                  <a:lnTo>
                    <a:pt x="585" y="250"/>
                  </a:lnTo>
                  <a:lnTo>
                    <a:pt x="567" y="243"/>
                  </a:lnTo>
                  <a:lnTo>
                    <a:pt x="576" y="235"/>
                  </a:lnTo>
                  <a:lnTo>
                    <a:pt x="567" y="218"/>
                  </a:lnTo>
                  <a:lnTo>
                    <a:pt x="551" y="225"/>
                  </a:lnTo>
                  <a:lnTo>
                    <a:pt x="511" y="331"/>
                  </a:lnTo>
                  <a:lnTo>
                    <a:pt x="511" y="372"/>
                  </a:lnTo>
                  <a:lnTo>
                    <a:pt x="535" y="405"/>
                  </a:lnTo>
                  <a:lnTo>
                    <a:pt x="535" y="421"/>
                  </a:lnTo>
                  <a:lnTo>
                    <a:pt x="511" y="405"/>
                  </a:lnTo>
                  <a:lnTo>
                    <a:pt x="414" y="340"/>
                  </a:lnTo>
                  <a:lnTo>
                    <a:pt x="405" y="356"/>
                  </a:lnTo>
                  <a:lnTo>
                    <a:pt x="438" y="396"/>
                  </a:lnTo>
                  <a:lnTo>
                    <a:pt x="421" y="405"/>
                  </a:lnTo>
                  <a:lnTo>
                    <a:pt x="414" y="396"/>
                  </a:lnTo>
                  <a:lnTo>
                    <a:pt x="364" y="412"/>
                  </a:lnTo>
                  <a:lnTo>
                    <a:pt x="356" y="427"/>
                  </a:lnTo>
                  <a:lnTo>
                    <a:pt x="349" y="412"/>
                  </a:lnTo>
                  <a:lnTo>
                    <a:pt x="349" y="396"/>
                  </a:lnTo>
                  <a:lnTo>
                    <a:pt x="267" y="446"/>
                  </a:lnTo>
                  <a:lnTo>
                    <a:pt x="267" y="461"/>
                  </a:lnTo>
                  <a:lnTo>
                    <a:pt x="250" y="469"/>
                  </a:lnTo>
                  <a:lnTo>
                    <a:pt x="227" y="452"/>
                  </a:lnTo>
                  <a:lnTo>
                    <a:pt x="250" y="437"/>
                  </a:lnTo>
                  <a:lnTo>
                    <a:pt x="243" y="412"/>
                  </a:lnTo>
                  <a:lnTo>
                    <a:pt x="210" y="405"/>
                  </a:lnTo>
                  <a:lnTo>
                    <a:pt x="219" y="421"/>
                  </a:lnTo>
                  <a:lnTo>
                    <a:pt x="219" y="461"/>
                  </a:lnTo>
                  <a:lnTo>
                    <a:pt x="227" y="477"/>
                  </a:lnTo>
                  <a:lnTo>
                    <a:pt x="219" y="493"/>
                  </a:lnTo>
                  <a:lnTo>
                    <a:pt x="194" y="486"/>
                  </a:lnTo>
                  <a:lnTo>
                    <a:pt x="162" y="509"/>
                  </a:lnTo>
                  <a:lnTo>
                    <a:pt x="178" y="542"/>
                  </a:lnTo>
                  <a:lnTo>
                    <a:pt x="128" y="526"/>
                  </a:lnTo>
                  <a:lnTo>
                    <a:pt x="122" y="533"/>
                  </a:lnTo>
                  <a:lnTo>
                    <a:pt x="138" y="558"/>
                  </a:lnTo>
                  <a:lnTo>
                    <a:pt x="122" y="558"/>
                  </a:lnTo>
                  <a:lnTo>
                    <a:pt x="97" y="542"/>
                  </a:lnTo>
                  <a:lnTo>
                    <a:pt x="97" y="493"/>
                  </a:lnTo>
                  <a:lnTo>
                    <a:pt x="73" y="477"/>
                  </a:lnTo>
                  <a:lnTo>
                    <a:pt x="63" y="461"/>
                  </a:lnTo>
                  <a:lnTo>
                    <a:pt x="81" y="469"/>
                  </a:lnTo>
                  <a:lnTo>
                    <a:pt x="147" y="493"/>
                  </a:lnTo>
                  <a:lnTo>
                    <a:pt x="187" y="469"/>
                  </a:lnTo>
                  <a:lnTo>
                    <a:pt x="178" y="446"/>
                  </a:lnTo>
                  <a:lnTo>
                    <a:pt x="128" y="396"/>
                  </a:lnTo>
                  <a:lnTo>
                    <a:pt x="81" y="380"/>
                  </a:lnTo>
                  <a:lnTo>
                    <a:pt x="81" y="372"/>
                  </a:lnTo>
                  <a:lnTo>
                    <a:pt x="63" y="364"/>
                  </a:lnTo>
                  <a:lnTo>
                    <a:pt x="48" y="372"/>
                  </a:lnTo>
                  <a:lnTo>
                    <a:pt x="23" y="396"/>
                  </a:lnTo>
                  <a:lnTo>
                    <a:pt x="23" y="421"/>
                  </a:lnTo>
                  <a:lnTo>
                    <a:pt x="41" y="437"/>
                  </a:lnTo>
                  <a:lnTo>
                    <a:pt x="32" y="461"/>
                  </a:lnTo>
                  <a:lnTo>
                    <a:pt x="41" y="501"/>
                  </a:lnTo>
                  <a:lnTo>
                    <a:pt x="32" y="526"/>
                  </a:lnTo>
                  <a:lnTo>
                    <a:pt x="48" y="551"/>
                  </a:lnTo>
                  <a:lnTo>
                    <a:pt x="41" y="566"/>
                  </a:lnTo>
                  <a:lnTo>
                    <a:pt x="57" y="583"/>
                  </a:lnTo>
                  <a:lnTo>
                    <a:pt x="57" y="591"/>
                  </a:lnTo>
                  <a:lnTo>
                    <a:pt x="32" y="632"/>
                  </a:lnTo>
                  <a:lnTo>
                    <a:pt x="8" y="648"/>
                  </a:lnTo>
                  <a:lnTo>
                    <a:pt x="16" y="648"/>
                  </a:lnTo>
                  <a:lnTo>
                    <a:pt x="32" y="663"/>
                  </a:lnTo>
                  <a:lnTo>
                    <a:pt x="16" y="679"/>
                  </a:lnTo>
                  <a:lnTo>
                    <a:pt x="8" y="688"/>
                  </a:lnTo>
                  <a:lnTo>
                    <a:pt x="0" y="688"/>
                  </a:lnTo>
                  <a:lnTo>
                    <a:pt x="8" y="713"/>
                  </a:lnTo>
                  <a:lnTo>
                    <a:pt x="8" y="720"/>
                  </a:lnTo>
                  <a:lnTo>
                    <a:pt x="8" y="736"/>
                  </a:lnTo>
                  <a:lnTo>
                    <a:pt x="16" y="753"/>
                  </a:lnTo>
                  <a:lnTo>
                    <a:pt x="41" y="760"/>
                  </a:lnTo>
                  <a:lnTo>
                    <a:pt x="48" y="769"/>
                  </a:lnTo>
                  <a:lnTo>
                    <a:pt x="48" y="785"/>
                  </a:lnTo>
                  <a:lnTo>
                    <a:pt x="63" y="810"/>
                  </a:lnTo>
                  <a:lnTo>
                    <a:pt x="73" y="810"/>
                  </a:lnTo>
                  <a:lnTo>
                    <a:pt x="63" y="825"/>
                  </a:lnTo>
                  <a:lnTo>
                    <a:pt x="57" y="818"/>
                  </a:lnTo>
                  <a:lnTo>
                    <a:pt x="57" y="825"/>
                  </a:lnTo>
                  <a:lnTo>
                    <a:pt x="63" y="841"/>
                  </a:lnTo>
                  <a:lnTo>
                    <a:pt x="88" y="841"/>
                  </a:lnTo>
                  <a:lnTo>
                    <a:pt x="97" y="850"/>
                  </a:lnTo>
                  <a:lnTo>
                    <a:pt x="88" y="850"/>
                  </a:lnTo>
                  <a:lnTo>
                    <a:pt x="97" y="859"/>
                  </a:lnTo>
                  <a:lnTo>
                    <a:pt x="105" y="859"/>
                  </a:lnTo>
                  <a:lnTo>
                    <a:pt x="113" y="874"/>
                  </a:lnTo>
                  <a:lnTo>
                    <a:pt x="122" y="882"/>
                  </a:lnTo>
                  <a:lnTo>
                    <a:pt x="128" y="874"/>
                  </a:lnTo>
                  <a:lnTo>
                    <a:pt x="170" y="899"/>
                  </a:lnTo>
                  <a:lnTo>
                    <a:pt x="162" y="931"/>
                  </a:lnTo>
                  <a:lnTo>
                    <a:pt x="153" y="922"/>
                  </a:lnTo>
                  <a:lnTo>
                    <a:pt x="147" y="931"/>
                  </a:lnTo>
                  <a:lnTo>
                    <a:pt x="147" y="947"/>
                  </a:lnTo>
                  <a:lnTo>
                    <a:pt x="153" y="939"/>
                  </a:lnTo>
                  <a:lnTo>
                    <a:pt x="162" y="947"/>
                  </a:lnTo>
                  <a:lnTo>
                    <a:pt x="138" y="955"/>
                  </a:lnTo>
                  <a:lnTo>
                    <a:pt x="147" y="962"/>
                  </a:lnTo>
                  <a:lnTo>
                    <a:pt x="128" y="980"/>
                  </a:lnTo>
                  <a:lnTo>
                    <a:pt x="128" y="980"/>
                  </a:lnTo>
                  <a:lnTo>
                    <a:pt x="162" y="1012"/>
                  </a:lnTo>
                  <a:lnTo>
                    <a:pt x="202" y="1012"/>
                  </a:lnTo>
                  <a:lnTo>
                    <a:pt x="219" y="1021"/>
                  </a:lnTo>
                  <a:lnTo>
                    <a:pt x="234" y="1021"/>
                  </a:lnTo>
                  <a:lnTo>
                    <a:pt x="250" y="1036"/>
                  </a:lnTo>
                  <a:lnTo>
                    <a:pt x="259" y="1044"/>
                  </a:lnTo>
                  <a:lnTo>
                    <a:pt x="267" y="1044"/>
                  </a:lnTo>
                  <a:lnTo>
                    <a:pt x="275" y="1036"/>
                  </a:lnTo>
                  <a:lnTo>
                    <a:pt x="259" y="1021"/>
                  </a:lnTo>
                  <a:lnTo>
                    <a:pt x="259" y="1002"/>
                  </a:lnTo>
                  <a:lnTo>
                    <a:pt x="250" y="987"/>
                  </a:lnTo>
                  <a:lnTo>
                    <a:pt x="267" y="962"/>
                  </a:lnTo>
                  <a:lnTo>
                    <a:pt x="275" y="971"/>
                  </a:lnTo>
                  <a:lnTo>
                    <a:pt x="284" y="962"/>
                  </a:lnTo>
                  <a:lnTo>
                    <a:pt x="284" y="955"/>
                  </a:lnTo>
                  <a:lnTo>
                    <a:pt x="275" y="955"/>
                  </a:lnTo>
                  <a:lnTo>
                    <a:pt x="284" y="947"/>
                  </a:lnTo>
                  <a:lnTo>
                    <a:pt x="275" y="931"/>
                  </a:lnTo>
                  <a:lnTo>
                    <a:pt x="259" y="931"/>
                  </a:lnTo>
                  <a:lnTo>
                    <a:pt x="250" y="915"/>
                  </a:lnTo>
                  <a:lnTo>
                    <a:pt x="259" y="874"/>
                  </a:lnTo>
                  <a:lnTo>
                    <a:pt x="275" y="890"/>
                  </a:lnTo>
                  <a:lnTo>
                    <a:pt x="284" y="890"/>
                  </a:lnTo>
                  <a:lnTo>
                    <a:pt x="275" y="874"/>
                  </a:lnTo>
                  <a:lnTo>
                    <a:pt x="299" y="850"/>
                  </a:lnTo>
                  <a:lnTo>
                    <a:pt x="315" y="859"/>
                  </a:lnTo>
                  <a:lnTo>
                    <a:pt x="324" y="850"/>
                  </a:lnTo>
                  <a:lnTo>
                    <a:pt x="340" y="859"/>
                  </a:lnTo>
                  <a:lnTo>
                    <a:pt x="364" y="874"/>
                  </a:lnTo>
                  <a:lnTo>
                    <a:pt x="381" y="865"/>
                  </a:lnTo>
                  <a:lnTo>
                    <a:pt x="398" y="865"/>
                  </a:lnTo>
                  <a:lnTo>
                    <a:pt x="405" y="874"/>
                  </a:lnTo>
                  <a:lnTo>
                    <a:pt x="438" y="874"/>
                  </a:lnTo>
                  <a:lnTo>
                    <a:pt x="446" y="859"/>
                  </a:lnTo>
                  <a:lnTo>
                    <a:pt x="421" y="850"/>
                  </a:lnTo>
                  <a:lnTo>
                    <a:pt x="438" y="841"/>
                  </a:lnTo>
                  <a:lnTo>
                    <a:pt x="429" y="834"/>
                  </a:lnTo>
                  <a:lnTo>
                    <a:pt x="438" y="825"/>
                  </a:lnTo>
                  <a:lnTo>
                    <a:pt x="438" y="800"/>
                  </a:lnTo>
                  <a:lnTo>
                    <a:pt x="454" y="810"/>
                  </a:lnTo>
                  <a:lnTo>
                    <a:pt x="526" y="785"/>
                  </a:lnTo>
                  <a:lnTo>
                    <a:pt x="526" y="778"/>
                  </a:lnTo>
                  <a:lnTo>
                    <a:pt x="535" y="778"/>
                  </a:lnTo>
                  <a:lnTo>
                    <a:pt x="560" y="778"/>
                  </a:lnTo>
                  <a:lnTo>
                    <a:pt x="567" y="794"/>
                  </a:lnTo>
                  <a:lnTo>
                    <a:pt x="567" y="800"/>
                  </a:lnTo>
                  <a:lnTo>
                    <a:pt x="576" y="800"/>
                  </a:lnTo>
                  <a:lnTo>
                    <a:pt x="591" y="810"/>
                  </a:lnTo>
                  <a:lnTo>
                    <a:pt x="591" y="818"/>
                  </a:lnTo>
                  <a:lnTo>
                    <a:pt x="608" y="818"/>
                  </a:lnTo>
                  <a:lnTo>
                    <a:pt x="625" y="800"/>
                  </a:lnTo>
                  <a:lnTo>
                    <a:pt x="640" y="794"/>
                  </a:lnTo>
                  <a:lnTo>
                    <a:pt x="648" y="818"/>
                  </a:lnTo>
                  <a:lnTo>
                    <a:pt x="682" y="874"/>
                  </a:lnTo>
                  <a:lnTo>
                    <a:pt x="688" y="859"/>
                  </a:lnTo>
                  <a:lnTo>
                    <a:pt x="697" y="874"/>
                  </a:lnTo>
                  <a:lnTo>
                    <a:pt x="722" y="865"/>
                  </a:lnTo>
                  <a:lnTo>
                    <a:pt x="747" y="890"/>
                  </a:lnTo>
                  <a:lnTo>
                    <a:pt x="762" y="899"/>
                  </a:lnTo>
                  <a:lnTo>
                    <a:pt x="762" y="890"/>
                  </a:lnTo>
                  <a:lnTo>
                    <a:pt x="778" y="907"/>
                  </a:lnTo>
                  <a:lnTo>
                    <a:pt x="787" y="899"/>
                  </a:lnTo>
                  <a:lnTo>
                    <a:pt x="827" y="874"/>
                  </a:lnTo>
                  <a:lnTo>
                    <a:pt x="859" y="882"/>
                  </a:lnTo>
                  <a:lnTo>
                    <a:pt x="875" y="890"/>
                  </a:lnTo>
                  <a:lnTo>
                    <a:pt x="908" y="890"/>
                  </a:lnTo>
                  <a:lnTo>
                    <a:pt x="908" y="859"/>
                  </a:lnTo>
                  <a:lnTo>
                    <a:pt x="924" y="850"/>
                  </a:lnTo>
                  <a:lnTo>
                    <a:pt x="958" y="859"/>
                  </a:lnTo>
                  <a:lnTo>
                    <a:pt x="973" y="882"/>
                  </a:lnTo>
                  <a:lnTo>
                    <a:pt x="983" y="882"/>
                  </a:lnTo>
                  <a:lnTo>
                    <a:pt x="998" y="874"/>
                  </a:lnTo>
                  <a:lnTo>
                    <a:pt x="1046" y="899"/>
                  </a:lnTo>
                  <a:lnTo>
                    <a:pt x="1070" y="907"/>
                  </a:lnTo>
                  <a:lnTo>
                    <a:pt x="1103" y="899"/>
                  </a:lnTo>
                  <a:lnTo>
                    <a:pt x="1120" y="882"/>
                  </a:lnTo>
                  <a:lnTo>
                    <a:pt x="1144" y="890"/>
                  </a:lnTo>
                  <a:lnTo>
                    <a:pt x="1160" y="899"/>
                  </a:lnTo>
                  <a:lnTo>
                    <a:pt x="1185" y="890"/>
                  </a:lnTo>
                  <a:lnTo>
                    <a:pt x="1192" y="859"/>
                  </a:lnTo>
                  <a:lnTo>
                    <a:pt x="1200" y="850"/>
                  </a:lnTo>
                  <a:lnTo>
                    <a:pt x="1200" y="841"/>
                  </a:lnTo>
                  <a:lnTo>
                    <a:pt x="1192" y="841"/>
                  </a:lnTo>
                  <a:lnTo>
                    <a:pt x="1200" y="825"/>
                  </a:lnTo>
                  <a:lnTo>
                    <a:pt x="1232" y="818"/>
                  </a:lnTo>
                  <a:lnTo>
                    <a:pt x="1257" y="825"/>
                  </a:lnTo>
                  <a:lnTo>
                    <a:pt x="1272" y="841"/>
                  </a:lnTo>
                  <a:lnTo>
                    <a:pt x="1290" y="899"/>
                  </a:lnTo>
                  <a:lnTo>
                    <a:pt x="1306" y="899"/>
                  </a:lnTo>
                  <a:lnTo>
                    <a:pt x="1331" y="915"/>
                  </a:lnTo>
                  <a:lnTo>
                    <a:pt x="1331" y="931"/>
                  </a:lnTo>
                  <a:lnTo>
                    <a:pt x="1347" y="931"/>
                  </a:lnTo>
                  <a:lnTo>
                    <a:pt x="1379" y="922"/>
                  </a:lnTo>
                  <a:lnTo>
                    <a:pt x="1379" y="939"/>
                  </a:lnTo>
                  <a:lnTo>
                    <a:pt x="1356" y="987"/>
                  </a:lnTo>
                  <a:lnTo>
                    <a:pt x="1347" y="980"/>
                  </a:lnTo>
                  <a:lnTo>
                    <a:pt x="1331" y="987"/>
                  </a:lnTo>
                  <a:lnTo>
                    <a:pt x="1331" y="1027"/>
                  </a:lnTo>
                  <a:lnTo>
                    <a:pt x="1337" y="1012"/>
                  </a:lnTo>
                  <a:lnTo>
                    <a:pt x="1347" y="1012"/>
                  </a:lnTo>
                  <a:lnTo>
                    <a:pt x="1347" y="1021"/>
                  </a:lnTo>
                  <a:lnTo>
                    <a:pt x="1356" y="1027"/>
                  </a:lnTo>
                  <a:lnTo>
                    <a:pt x="1379" y="1012"/>
                  </a:lnTo>
                  <a:lnTo>
                    <a:pt x="1452" y="922"/>
                  </a:lnTo>
                  <a:lnTo>
                    <a:pt x="1452" y="865"/>
                  </a:lnTo>
                  <a:lnTo>
                    <a:pt x="1461" y="850"/>
                  </a:lnTo>
                  <a:lnTo>
                    <a:pt x="1461" y="825"/>
                  </a:lnTo>
                  <a:lnTo>
                    <a:pt x="1443" y="800"/>
                  </a:lnTo>
                  <a:lnTo>
                    <a:pt x="1436" y="800"/>
                  </a:lnTo>
                  <a:lnTo>
                    <a:pt x="1428" y="818"/>
                  </a:lnTo>
                  <a:lnTo>
                    <a:pt x="1411" y="818"/>
                  </a:lnTo>
                  <a:lnTo>
                    <a:pt x="1419" y="800"/>
                  </a:lnTo>
                  <a:lnTo>
                    <a:pt x="1411" y="800"/>
                  </a:lnTo>
                  <a:lnTo>
                    <a:pt x="1403" y="794"/>
                  </a:lnTo>
                  <a:lnTo>
                    <a:pt x="1387" y="794"/>
                  </a:lnTo>
                  <a:lnTo>
                    <a:pt x="1387" y="785"/>
                  </a:lnTo>
                  <a:lnTo>
                    <a:pt x="1484" y="688"/>
                  </a:lnTo>
                  <a:lnTo>
                    <a:pt x="1518" y="679"/>
                  </a:lnTo>
                  <a:lnTo>
                    <a:pt x="1524" y="688"/>
                  </a:lnTo>
                  <a:lnTo>
                    <a:pt x="1533" y="679"/>
                  </a:lnTo>
                  <a:lnTo>
                    <a:pt x="1558" y="688"/>
                  </a:lnTo>
                  <a:lnTo>
                    <a:pt x="1565" y="672"/>
                  </a:lnTo>
                  <a:lnTo>
                    <a:pt x="1590" y="679"/>
                  </a:lnTo>
                  <a:lnTo>
                    <a:pt x="1598" y="679"/>
                  </a:lnTo>
                  <a:lnTo>
                    <a:pt x="1590" y="688"/>
                  </a:lnTo>
                  <a:lnTo>
                    <a:pt x="1590" y="695"/>
                  </a:lnTo>
                  <a:lnTo>
                    <a:pt x="1638" y="688"/>
                  </a:lnTo>
                  <a:lnTo>
                    <a:pt x="1630" y="679"/>
                  </a:lnTo>
                  <a:lnTo>
                    <a:pt x="1663" y="623"/>
                  </a:lnTo>
                  <a:lnTo>
                    <a:pt x="1704" y="614"/>
                  </a:lnTo>
                  <a:lnTo>
                    <a:pt x="1704" y="632"/>
                  </a:lnTo>
                  <a:lnTo>
                    <a:pt x="1704" y="648"/>
                  </a:lnTo>
                  <a:lnTo>
                    <a:pt x="1744" y="623"/>
                  </a:lnTo>
                  <a:lnTo>
                    <a:pt x="1744" y="598"/>
                  </a:lnTo>
                  <a:lnTo>
                    <a:pt x="1760" y="598"/>
                  </a:lnTo>
                  <a:lnTo>
                    <a:pt x="1754" y="608"/>
                  </a:lnTo>
                  <a:lnTo>
                    <a:pt x="1744" y="648"/>
                  </a:lnTo>
                  <a:lnTo>
                    <a:pt x="1729" y="655"/>
                  </a:lnTo>
                  <a:lnTo>
                    <a:pt x="1679" y="713"/>
                  </a:lnTo>
                  <a:lnTo>
                    <a:pt x="1663" y="720"/>
                  </a:lnTo>
                  <a:lnTo>
                    <a:pt x="1646" y="778"/>
                  </a:lnTo>
                  <a:lnTo>
                    <a:pt x="1663" y="874"/>
                  </a:lnTo>
                  <a:lnTo>
                    <a:pt x="1679" y="859"/>
                  </a:lnTo>
                  <a:lnTo>
                    <a:pt x="1704" y="825"/>
                  </a:lnTo>
                  <a:lnTo>
                    <a:pt x="1704" y="800"/>
                  </a:lnTo>
                  <a:lnTo>
                    <a:pt x="1711" y="800"/>
                  </a:lnTo>
                  <a:lnTo>
                    <a:pt x="1729" y="794"/>
                  </a:lnTo>
                  <a:lnTo>
                    <a:pt x="1729" y="769"/>
                  </a:lnTo>
                  <a:lnTo>
                    <a:pt x="1735" y="760"/>
                  </a:lnTo>
                  <a:lnTo>
                    <a:pt x="1744" y="760"/>
                  </a:lnTo>
                  <a:lnTo>
                    <a:pt x="1744" y="745"/>
                  </a:lnTo>
                  <a:lnTo>
                    <a:pt x="1744" y="728"/>
                  </a:lnTo>
                  <a:lnTo>
                    <a:pt x="1729" y="713"/>
                  </a:lnTo>
                  <a:lnTo>
                    <a:pt x="1744" y="688"/>
                  </a:lnTo>
                  <a:lnTo>
                    <a:pt x="1744" y="672"/>
                  </a:lnTo>
                  <a:lnTo>
                    <a:pt x="1760" y="672"/>
                  </a:lnTo>
                  <a:lnTo>
                    <a:pt x="1785" y="655"/>
                  </a:lnTo>
                  <a:lnTo>
                    <a:pt x="1785" y="672"/>
                  </a:lnTo>
                  <a:lnTo>
                    <a:pt x="1794" y="663"/>
                  </a:lnTo>
                  <a:lnTo>
                    <a:pt x="1817" y="655"/>
                  </a:lnTo>
                  <a:lnTo>
                    <a:pt x="1834" y="672"/>
                  </a:lnTo>
                  <a:lnTo>
                    <a:pt x="1841" y="655"/>
                  </a:lnTo>
                  <a:lnTo>
                    <a:pt x="1922" y="598"/>
                  </a:lnTo>
                  <a:lnTo>
                    <a:pt x="1946" y="608"/>
                  </a:lnTo>
                  <a:lnTo>
                    <a:pt x="1956" y="598"/>
                  </a:lnTo>
                  <a:lnTo>
                    <a:pt x="1938" y="551"/>
                  </a:lnTo>
                  <a:lnTo>
                    <a:pt x="1931" y="551"/>
                  </a:lnTo>
                  <a:lnTo>
                    <a:pt x="1931" y="533"/>
                  </a:lnTo>
                  <a:lnTo>
                    <a:pt x="1938" y="533"/>
                  </a:lnTo>
                  <a:lnTo>
                    <a:pt x="1956" y="526"/>
                  </a:lnTo>
                  <a:lnTo>
                    <a:pt x="1971" y="509"/>
                  </a:lnTo>
                  <a:lnTo>
                    <a:pt x="1963" y="493"/>
                  </a:lnTo>
                  <a:lnTo>
                    <a:pt x="1971" y="486"/>
                  </a:lnTo>
                  <a:lnTo>
                    <a:pt x="1980" y="509"/>
                  </a:lnTo>
                  <a:lnTo>
                    <a:pt x="1996" y="509"/>
                  </a:lnTo>
                  <a:lnTo>
                    <a:pt x="2011" y="526"/>
                  </a:lnTo>
                  <a:lnTo>
                    <a:pt x="2053" y="551"/>
                  </a:lnTo>
                  <a:lnTo>
                    <a:pt x="2061" y="526"/>
                  </a:lnTo>
                  <a:lnTo>
                    <a:pt x="2061" y="509"/>
                  </a:lnTo>
                  <a:lnTo>
                    <a:pt x="2077" y="509"/>
                  </a:lnTo>
                  <a:lnTo>
                    <a:pt x="2093" y="493"/>
                  </a:lnTo>
                  <a:lnTo>
                    <a:pt x="2068" y="469"/>
                  </a:lnTo>
                  <a:lnTo>
                    <a:pt x="2028" y="461"/>
                  </a:lnTo>
                  <a:lnTo>
                    <a:pt x="1956" y="396"/>
                  </a:lnTo>
                  <a:lnTo>
                    <a:pt x="1906" y="364"/>
                  </a:lnTo>
                  <a:lnTo>
                    <a:pt x="1841" y="356"/>
                  </a:lnTo>
                  <a:lnTo>
                    <a:pt x="1841" y="396"/>
                  </a:lnTo>
                  <a:lnTo>
                    <a:pt x="1825" y="405"/>
                  </a:lnTo>
                  <a:lnTo>
                    <a:pt x="1809" y="387"/>
                  </a:lnTo>
                  <a:lnTo>
                    <a:pt x="1809" y="372"/>
                  </a:lnTo>
                  <a:lnTo>
                    <a:pt x="1817" y="372"/>
                  </a:lnTo>
                  <a:lnTo>
                    <a:pt x="1825" y="364"/>
                  </a:lnTo>
                  <a:lnTo>
                    <a:pt x="1809" y="364"/>
                  </a:lnTo>
                  <a:lnTo>
                    <a:pt x="1794" y="380"/>
                  </a:lnTo>
                  <a:lnTo>
                    <a:pt x="1754" y="372"/>
                  </a:lnTo>
                  <a:lnTo>
                    <a:pt x="1711" y="372"/>
                  </a:lnTo>
                  <a:lnTo>
                    <a:pt x="1695" y="364"/>
                  </a:lnTo>
                  <a:lnTo>
                    <a:pt x="1704" y="349"/>
                  </a:lnTo>
                  <a:lnTo>
                    <a:pt x="1688" y="324"/>
                  </a:lnTo>
                  <a:lnTo>
                    <a:pt x="1655" y="315"/>
                  </a:lnTo>
                  <a:lnTo>
                    <a:pt x="1605" y="331"/>
                  </a:lnTo>
                  <a:lnTo>
                    <a:pt x="1598" y="307"/>
                  </a:lnTo>
                  <a:lnTo>
                    <a:pt x="1583" y="307"/>
                  </a:lnTo>
                  <a:lnTo>
                    <a:pt x="1573" y="299"/>
                  </a:lnTo>
                  <a:lnTo>
                    <a:pt x="1573" y="275"/>
                  </a:lnTo>
                  <a:lnTo>
                    <a:pt x="1518" y="259"/>
                  </a:lnTo>
                  <a:lnTo>
                    <a:pt x="1452" y="243"/>
                  </a:lnTo>
                  <a:lnTo>
                    <a:pt x="1436" y="275"/>
                  </a:lnTo>
                  <a:lnTo>
                    <a:pt x="1452" y="299"/>
                  </a:lnTo>
                  <a:lnTo>
                    <a:pt x="1396" y="299"/>
                  </a:lnTo>
                  <a:lnTo>
                    <a:pt x="1379" y="307"/>
                  </a:lnTo>
                  <a:lnTo>
                    <a:pt x="1356" y="284"/>
                  </a:lnTo>
                  <a:lnTo>
                    <a:pt x="1337" y="331"/>
                  </a:lnTo>
                  <a:lnTo>
                    <a:pt x="1322" y="324"/>
                  </a:lnTo>
                  <a:lnTo>
                    <a:pt x="1306" y="290"/>
                  </a:lnTo>
                  <a:lnTo>
                    <a:pt x="1315" y="250"/>
                  </a:lnTo>
                  <a:lnTo>
                    <a:pt x="1297" y="225"/>
                  </a:lnTo>
                  <a:lnTo>
                    <a:pt x="1250" y="210"/>
                  </a:lnTo>
                  <a:lnTo>
                    <a:pt x="1232" y="210"/>
                  </a:lnTo>
                  <a:lnTo>
                    <a:pt x="1225" y="225"/>
                  </a:lnTo>
                  <a:lnTo>
                    <a:pt x="1232" y="243"/>
                  </a:lnTo>
                  <a:lnTo>
                    <a:pt x="1167" y="235"/>
                  </a:lnTo>
                  <a:lnTo>
                    <a:pt x="1175" y="210"/>
                  </a:lnTo>
                  <a:lnTo>
                    <a:pt x="1135" y="201"/>
                  </a:lnTo>
                  <a:lnTo>
                    <a:pt x="1111" y="218"/>
                  </a:lnTo>
                  <a:lnTo>
                    <a:pt x="1063" y="194"/>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43" name="Freeform 71"/>
            <p:cNvSpPr>
              <a:spLocks/>
            </p:cNvSpPr>
            <p:nvPr/>
          </p:nvSpPr>
          <p:spPr bwMode="auto">
            <a:xfrm>
              <a:off x="2799" y="1580"/>
              <a:ext cx="323" cy="318"/>
            </a:xfrm>
            <a:custGeom>
              <a:avLst/>
              <a:gdLst/>
              <a:ahLst/>
              <a:cxnLst>
                <a:cxn ang="0">
                  <a:pos x="81" y="373"/>
                </a:cxn>
                <a:cxn ang="0">
                  <a:pos x="74" y="373"/>
                </a:cxn>
                <a:cxn ang="0">
                  <a:pos x="40" y="398"/>
                </a:cxn>
                <a:cxn ang="0">
                  <a:pos x="9" y="388"/>
                </a:cxn>
                <a:cxn ang="0">
                  <a:pos x="0" y="324"/>
                </a:cxn>
                <a:cxn ang="0">
                  <a:pos x="0" y="299"/>
                </a:cxn>
                <a:cxn ang="0">
                  <a:pos x="40" y="268"/>
                </a:cxn>
                <a:cxn ang="0">
                  <a:pos x="81" y="218"/>
                </a:cxn>
                <a:cxn ang="0">
                  <a:pos x="114" y="162"/>
                </a:cxn>
                <a:cxn ang="0">
                  <a:pos x="146" y="106"/>
                </a:cxn>
                <a:cxn ang="0">
                  <a:pos x="106" y="122"/>
                </a:cxn>
                <a:cxn ang="0">
                  <a:pos x="122" y="90"/>
                </a:cxn>
                <a:cxn ang="0">
                  <a:pos x="146" y="90"/>
                </a:cxn>
                <a:cxn ang="0">
                  <a:pos x="156" y="65"/>
                </a:cxn>
                <a:cxn ang="0">
                  <a:pos x="179" y="41"/>
                </a:cxn>
                <a:cxn ang="0">
                  <a:pos x="211" y="34"/>
                </a:cxn>
                <a:cxn ang="0">
                  <a:pos x="251" y="16"/>
                </a:cxn>
                <a:cxn ang="0">
                  <a:pos x="293" y="0"/>
                </a:cxn>
                <a:cxn ang="0">
                  <a:pos x="342" y="34"/>
                </a:cxn>
                <a:cxn ang="0">
                  <a:pos x="308" y="41"/>
                </a:cxn>
                <a:cxn ang="0">
                  <a:pos x="333" y="57"/>
                </a:cxn>
                <a:cxn ang="0">
                  <a:pos x="317" y="57"/>
                </a:cxn>
                <a:cxn ang="0">
                  <a:pos x="276" y="49"/>
                </a:cxn>
                <a:cxn ang="0">
                  <a:pos x="261" y="90"/>
                </a:cxn>
                <a:cxn ang="0">
                  <a:pos x="211" y="72"/>
                </a:cxn>
                <a:cxn ang="0">
                  <a:pos x="196" y="81"/>
                </a:cxn>
                <a:cxn ang="0">
                  <a:pos x="179" y="97"/>
                </a:cxn>
                <a:cxn ang="0">
                  <a:pos x="171" y="112"/>
                </a:cxn>
                <a:cxn ang="0">
                  <a:pos x="156" y="122"/>
                </a:cxn>
                <a:cxn ang="0">
                  <a:pos x="146" y="154"/>
                </a:cxn>
                <a:cxn ang="0">
                  <a:pos x="122" y="203"/>
                </a:cxn>
                <a:cxn ang="0">
                  <a:pos x="122" y="236"/>
                </a:cxn>
                <a:cxn ang="0">
                  <a:pos x="99" y="251"/>
                </a:cxn>
                <a:cxn ang="0">
                  <a:pos x="99" y="317"/>
                </a:cxn>
                <a:cxn ang="0">
                  <a:pos x="90" y="357"/>
                </a:cxn>
                <a:cxn ang="0">
                  <a:pos x="81" y="380"/>
                </a:cxn>
              </a:cxnLst>
              <a:rect l="0" t="0" r="r" b="b"/>
              <a:pathLst>
                <a:path w="343" h="399">
                  <a:moveTo>
                    <a:pt x="81" y="380"/>
                  </a:moveTo>
                  <a:lnTo>
                    <a:pt x="81" y="373"/>
                  </a:lnTo>
                  <a:lnTo>
                    <a:pt x="74" y="364"/>
                  </a:lnTo>
                  <a:lnTo>
                    <a:pt x="74" y="373"/>
                  </a:lnTo>
                  <a:lnTo>
                    <a:pt x="65" y="373"/>
                  </a:lnTo>
                  <a:lnTo>
                    <a:pt x="40" y="398"/>
                  </a:lnTo>
                  <a:lnTo>
                    <a:pt x="25" y="398"/>
                  </a:lnTo>
                  <a:lnTo>
                    <a:pt x="9" y="388"/>
                  </a:lnTo>
                  <a:lnTo>
                    <a:pt x="9" y="340"/>
                  </a:lnTo>
                  <a:lnTo>
                    <a:pt x="0" y="324"/>
                  </a:lnTo>
                  <a:lnTo>
                    <a:pt x="9" y="308"/>
                  </a:lnTo>
                  <a:lnTo>
                    <a:pt x="0" y="299"/>
                  </a:lnTo>
                  <a:lnTo>
                    <a:pt x="34" y="276"/>
                  </a:lnTo>
                  <a:lnTo>
                    <a:pt x="40" y="268"/>
                  </a:lnTo>
                  <a:lnTo>
                    <a:pt x="59" y="259"/>
                  </a:lnTo>
                  <a:lnTo>
                    <a:pt x="81" y="218"/>
                  </a:lnTo>
                  <a:lnTo>
                    <a:pt x="99" y="203"/>
                  </a:lnTo>
                  <a:lnTo>
                    <a:pt x="114" y="162"/>
                  </a:lnTo>
                  <a:lnTo>
                    <a:pt x="131" y="122"/>
                  </a:lnTo>
                  <a:lnTo>
                    <a:pt x="146" y="106"/>
                  </a:lnTo>
                  <a:lnTo>
                    <a:pt x="122" y="112"/>
                  </a:lnTo>
                  <a:lnTo>
                    <a:pt x="106" y="122"/>
                  </a:lnTo>
                  <a:lnTo>
                    <a:pt x="114" y="106"/>
                  </a:lnTo>
                  <a:lnTo>
                    <a:pt x="122" y="90"/>
                  </a:lnTo>
                  <a:lnTo>
                    <a:pt x="146" y="72"/>
                  </a:lnTo>
                  <a:lnTo>
                    <a:pt x="146" y="90"/>
                  </a:lnTo>
                  <a:lnTo>
                    <a:pt x="156" y="81"/>
                  </a:lnTo>
                  <a:lnTo>
                    <a:pt x="156" y="65"/>
                  </a:lnTo>
                  <a:lnTo>
                    <a:pt x="171" y="57"/>
                  </a:lnTo>
                  <a:lnTo>
                    <a:pt x="179" y="41"/>
                  </a:lnTo>
                  <a:lnTo>
                    <a:pt x="196" y="41"/>
                  </a:lnTo>
                  <a:lnTo>
                    <a:pt x="211" y="34"/>
                  </a:lnTo>
                  <a:lnTo>
                    <a:pt x="236" y="9"/>
                  </a:lnTo>
                  <a:lnTo>
                    <a:pt x="251" y="16"/>
                  </a:lnTo>
                  <a:lnTo>
                    <a:pt x="268" y="0"/>
                  </a:lnTo>
                  <a:lnTo>
                    <a:pt x="293" y="0"/>
                  </a:lnTo>
                  <a:lnTo>
                    <a:pt x="308" y="9"/>
                  </a:lnTo>
                  <a:lnTo>
                    <a:pt x="342" y="34"/>
                  </a:lnTo>
                  <a:lnTo>
                    <a:pt x="326" y="41"/>
                  </a:lnTo>
                  <a:lnTo>
                    <a:pt x="308" y="41"/>
                  </a:lnTo>
                  <a:lnTo>
                    <a:pt x="326" y="49"/>
                  </a:lnTo>
                  <a:lnTo>
                    <a:pt x="333" y="57"/>
                  </a:lnTo>
                  <a:lnTo>
                    <a:pt x="308" y="81"/>
                  </a:lnTo>
                  <a:lnTo>
                    <a:pt x="317" y="57"/>
                  </a:lnTo>
                  <a:lnTo>
                    <a:pt x="293" y="41"/>
                  </a:lnTo>
                  <a:lnTo>
                    <a:pt x="276" y="49"/>
                  </a:lnTo>
                  <a:lnTo>
                    <a:pt x="268" y="81"/>
                  </a:lnTo>
                  <a:lnTo>
                    <a:pt x="261" y="90"/>
                  </a:lnTo>
                  <a:lnTo>
                    <a:pt x="227" y="90"/>
                  </a:lnTo>
                  <a:lnTo>
                    <a:pt x="211" y="72"/>
                  </a:lnTo>
                  <a:lnTo>
                    <a:pt x="202" y="81"/>
                  </a:lnTo>
                  <a:lnTo>
                    <a:pt x="196" y="81"/>
                  </a:lnTo>
                  <a:lnTo>
                    <a:pt x="196" y="97"/>
                  </a:lnTo>
                  <a:lnTo>
                    <a:pt x="179" y="97"/>
                  </a:lnTo>
                  <a:lnTo>
                    <a:pt x="171" y="97"/>
                  </a:lnTo>
                  <a:lnTo>
                    <a:pt x="171" y="112"/>
                  </a:lnTo>
                  <a:lnTo>
                    <a:pt x="162" y="112"/>
                  </a:lnTo>
                  <a:lnTo>
                    <a:pt x="156" y="122"/>
                  </a:lnTo>
                  <a:lnTo>
                    <a:pt x="146" y="137"/>
                  </a:lnTo>
                  <a:lnTo>
                    <a:pt x="146" y="154"/>
                  </a:lnTo>
                  <a:lnTo>
                    <a:pt x="131" y="178"/>
                  </a:lnTo>
                  <a:lnTo>
                    <a:pt x="122" y="203"/>
                  </a:lnTo>
                  <a:lnTo>
                    <a:pt x="114" y="218"/>
                  </a:lnTo>
                  <a:lnTo>
                    <a:pt x="122" y="236"/>
                  </a:lnTo>
                  <a:lnTo>
                    <a:pt x="106" y="243"/>
                  </a:lnTo>
                  <a:lnTo>
                    <a:pt x="99" y="251"/>
                  </a:lnTo>
                  <a:lnTo>
                    <a:pt x="90" y="283"/>
                  </a:lnTo>
                  <a:lnTo>
                    <a:pt x="99" y="317"/>
                  </a:lnTo>
                  <a:lnTo>
                    <a:pt x="99" y="348"/>
                  </a:lnTo>
                  <a:lnTo>
                    <a:pt x="90" y="357"/>
                  </a:lnTo>
                  <a:lnTo>
                    <a:pt x="90" y="380"/>
                  </a:lnTo>
                  <a:lnTo>
                    <a:pt x="81" y="38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44" name="Freeform 72"/>
            <p:cNvSpPr>
              <a:spLocks/>
            </p:cNvSpPr>
            <p:nvPr/>
          </p:nvSpPr>
          <p:spPr bwMode="auto">
            <a:xfrm>
              <a:off x="3052" y="2155"/>
              <a:ext cx="230" cy="78"/>
            </a:xfrm>
            <a:custGeom>
              <a:avLst/>
              <a:gdLst/>
              <a:ahLst/>
              <a:cxnLst>
                <a:cxn ang="0">
                  <a:pos x="244" y="32"/>
                </a:cxn>
                <a:cxn ang="0">
                  <a:pos x="236" y="32"/>
                </a:cxn>
                <a:cxn ang="0">
                  <a:pos x="227" y="8"/>
                </a:cxn>
                <a:cxn ang="0">
                  <a:pos x="204" y="8"/>
                </a:cxn>
                <a:cxn ang="0">
                  <a:pos x="179" y="16"/>
                </a:cxn>
                <a:cxn ang="0">
                  <a:pos x="145" y="16"/>
                </a:cxn>
                <a:cxn ang="0">
                  <a:pos x="122" y="0"/>
                </a:cxn>
                <a:cxn ang="0">
                  <a:pos x="98" y="0"/>
                </a:cxn>
                <a:cxn ang="0">
                  <a:pos x="74" y="16"/>
                </a:cxn>
                <a:cxn ang="0">
                  <a:pos x="58" y="16"/>
                </a:cxn>
                <a:cxn ang="0">
                  <a:pos x="40" y="16"/>
                </a:cxn>
                <a:cxn ang="0">
                  <a:pos x="33" y="0"/>
                </a:cxn>
                <a:cxn ang="0">
                  <a:pos x="17" y="0"/>
                </a:cxn>
                <a:cxn ang="0">
                  <a:pos x="8" y="8"/>
                </a:cxn>
                <a:cxn ang="0">
                  <a:pos x="0" y="25"/>
                </a:cxn>
                <a:cxn ang="0">
                  <a:pos x="8" y="25"/>
                </a:cxn>
                <a:cxn ang="0">
                  <a:pos x="8" y="32"/>
                </a:cxn>
                <a:cxn ang="0">
                  <a:pos x="25" y="16"/>
                </a:cxn>
                <a:cxn ang="0">
                  <a:pos x="40" y="16"/>
                </a:cxn>
                <a:cxn ang="0">
                  <a:pos x="49" y="25"/>
                </a:cxn>
                <a:cxn ang="0">
                  <a:pos x="40" y="25"/>
                </a:cxn>
                <a:cxn ang="0">
                  <a:pos x="40" y="32"/>
                </a:cxn>
                <a:cxn ang="0">
                  <a:pos x="17" y="32"/>
                </a:cxn>
                <a:cxn ang="0">
                  <a:pos x="8" y="41"/>
                </a:cxn>
                <a:cxn ang="0">
                  <a:pos x="8" y="48"/>
                </a:cxn>
                <a:cxn ang="0">
                  <a:pos x="17" y="41"/>
                </a:cxn>
                <a:cxn ang="0">
                  <a:pos x="17" y="48"/>
                </a:cxn>
                <a:cxn ang="0">
                  <a:pos x="8" y="57"/>
                </a:cxn>
                <a:cxn ang="0">
                  <a:pos x="8" y="65"/>
                </a:cxn>
                <a:cxn ang="0">
                  <a:pos x="17" y="73"/>
                </a:cxn>
                <a:cxn ang="0">
                  <a:pos x="25" y="81"/>
                </a:cxn>
                <a:cxn ang="0">
                  <a:pos x="33" y="81"/>
                </a:cxn>
                <a:cxn ang="0">
                  <a:pos x="33" y="90"/>
                </a:cxn>
                <a:cxn ang="0">
                  <a:pos x="49" y="97"/>
                </a:cxn>
                <a:cxn ang="0">
                  <a:pos x="65" y="90"/>
                </a:cxn>
                <a:cxn ang="0">
                  <a:pos x="74" y="90"/>
                </a:cxn>
                <a:cxn ang="0">
                  <a:pos x="90" y="97"/>
                </a:cxn>
                <a:cxn ang="0">
                  <a:pos x="98" y="97"/>
                </a:cxn>
                <a:cxn ang="0">
                  <a:pos x="114" y="90"/>
                </a:cxn>
                <a:cxn ang="0">
                  <a:pos x="130" y="90"/>
                </a:cxn>
                <a:cxn ang="0">
                  <a:pos x="130" y="97"/>
                </a:cxn>
                <a:cxn ang="0">
                  <a:pos x="139" y="97"/>
                </a:cxn>
                <a:cxn ang="0">
                  <a:pos x="139" y="90"/>
                </a:cxn>
                <a:cxn ang="0">
                  <a:pos x="164" y="81"/>
                </a:cxn>
                <a:cxn ang="0">
                  <a:pos x="170" y="90"/>
                </a:cxn>
                <a:cxn ang="0">
                  <a:pos x="195" y="81"/>
                </a:cxn>
                <a:cxn ang="0">
                  <a:pos x="219" y="81"/>
                </a:cxn>
                <a:cxn ang="0">
                  <a:pos x="219" y="73"/>
                </a:cxn>
                <a:cxn ang="0">
                  <a:pos x="244" y="81"/>
                </a:cxn>
                <a:cxn ang="0">
                  <a:pos x="236" y="41"/>
                </a:cxn>
                <a:cxn ang="0">
                  <a:pos x="244" y="32"/>
                </a:cxn>
              </a:cxnLst>
              <a:rect l="0" t="0" r="r" b="b"/>
              <a:pathLst>
                <a:path w="245" h="98">
                  <a:moveTo>
                    <a:pt x="244" y="32"/>
                  </a:moveTo>
                  <a:lnTo>
                    <a:pt x="236" y="32"/>
                  </a:lnTo>
                  <a:lnTo>
                    <a:pt x="227" y="8"/>
                  </a:lnTo>
                  <a:lnTo>
                    <a:pt x="204" y="8"/>
                  </a:lnTo>
                  <a:lnTo>
                    <a:pt x="179" y="16"/>
                  </a:lnTo>
                  <a:lnTo>
                    <a:pt x="145" y="16"/>
                  </a:lnTo>
                  <a:lnTo>
                    <a:pt x="122" y="0"/>
                  </a:lnTo>
                  <a:lnTo>
                    <a:pt x="98" y="0"/>
                  </a:lnTo>
                  <a:lnTo>
                    <a:pt x="74" y="16"/>
                  </a:lnTo>
                  <a:lnTo>
                    <a:pt x="58" y="16"/>
                  </a:lnTo>
                  <a:lnTo>
                    <a:pt x="40" y="16"/>
                  </a:lnTo>
                  <a:lnTo>
                    <a:pt x="33" y="0"/>
                  </a:lnTo>
                  <a:lnTo>
                    <a:pt x="17" y="0"/>
                  </a:lnTo>
                  <a:lnTo>
                    <a:pt x="8" y="8"/>
                  </a:lnTo>
                  <a:lnTo>
                    <a:pt x="0" y="25"/>
                  </a:lnTo>
                  <a:lnTo>
                    <a:pt x="8" y="25"/>
                  </a:lnTo>
                  <a:lnTo>
                    <a:pt x="8" y="32"/>
                  </a:lnTo>
                  <a:lnTo>
                    <a:pt x="25" y="16"/>
                  </a:lnTo>
                  <a:lnTo>
                    <a:pt x="40" y="16"/>
                  </a:lnTo>
                  <a:lnTo>
                    <a:pt x="49" y="25"/>
                  </a:lnTo>
                  <a:lnTo>
                    <a:pt x="40" y="25"/>
                  </a:lnTo>
                  <a:lnTo>
                    <a:pt x="40" y="32"/>
                  </a:lnTo>
                  <a:lnTo>
                    <a:pt x="17" y="32"/>
                  </a:lnTo>
                  <a:lnTo>
                    <a:pt x="8" y="41"/>
                  </a:lnTo>
                  <a:lnTo>
                    <a:pt x="8" y="48"/>
                  </a:lnTo>
                  <a:lnTo>
                    <a:pt x="17" y="41"/>
                  </a:lnTo>
                  <a:lnTo>
                    <a:pt x="17" y="48"/>
                  </a:lnTo>
                  <a:lnTo>
                    <a:pt x="8" y="57"/>
                  </a:lnTo>
                  <a:lnTo>
                    <a:pt x="8" y="65"/>
                  </a:lnTo>
                  <a:lnTo>
                    <a:pt x="17" y="73"/>
                  </a:lnTo>
                  <a:lnTo>
                    <a:pt x="25" y="81"/>
                  </a:lnTo>
                  <a:lnTo>
                    <a:pt x="33" y="81"/>
                  </a:lnTo>
                  <a:lnTo>
                    <a:pt x="33" y="90"/>
                  </a:lnTo>
                  <a:lnTo>
                    <a:pt x="49" y="97"/>
                  </a:lnTo>
                  <a:lnTo>
                    <a:pt x="65" y="90"/>
                  </a:lnTo>
                  <a:lnTo>
                    <a:pt x="74" y="90"/>
                  </a:lnTo>
                  <a:lnTo>
                    <a:pt x="90" y="97"/>
                  </a:lnTo>
                  <a:lnTo>
                    <a:pt x="98" y="97"/>
                  </a:lnTo>
                  <a:lnTo>
                    <a:pt x="114" y="90"/>
                  </a:lnTo>
                  <a:lnTo>
                    <a:pt x="130" y="90"/>
                  </a:lnTo>
                  <a:lnTo>
                    <a:pt x="130" y="97"/>
                  </a:lnTo>
                  <a:lnTo>
                    <a:pt x="139" y="97"/>
                  </a:lnTo>
                  <a:lnTo>
                    <a:pt x="139" y="90"/>
                  </a:lnTo>
                  <a:lnTo>
                    <a:pt x="164" y="81"/>
                  </a:lnTo>
                  <a:lnTo>
                    <a:pt x="170" y="90"/>
                  </a:lnTo>
                  <a:lnTo>
                    <a:pt x="195" y="81"/>
                  </a:lnTo>
                  <a:lnTo>
                    <a:pt x="219" y="81"/>
                  </a:lnTo>
                  <a:lnTo>
                    <a:pt x="219" y="73"/>
                  </a:lnTo>
                  <a:lnTo>
                    <a:pt x="244" y="81"/>
                  </a:lnTo>
                  <a:lnTo>
                    <a:pt x="236" y="41"/>
                  </a:lnTo>
                  <a:lnTo>
                    <a:pt x="244" y="32"/>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45" name="Freeform 73"/>
            <p:cNvSpPr>
              <a:spLocks/>
            </p:cNvSpPr>
            <p:nvPr/>
          </p:nvSpPr>
          <p:spPr bwMode="auto">
            <a:xfrm>
              <a:off x="1827" y="2807"/>
              <a:ext cx="101" cy="465"/>
            </a:xfrm>
            <a:custGeom>
              <a:avLst/>
              <a:gdLst/>
              <a:ahLst/>
              <a:cxnLst>
                <a:cxn ang="0">
                  <a:pos x="82" y="0"/>
                </a:cxn>
                <a:cxn ang="0">
                  <a:pos x="89" y="32"/>
                </a:cxn>
                <a:cxn ang="0">
                  <a:pos x="106" y="72"/>
                </a:cxn>
                <a:cxn ang="0">
                  <a:pos x="89" y="97"/>
                </a:cxn>
                <a:cxn ang="0">
                  <a:pos x="82" y="146"/>
                </a:cxn>
                <a:cxn ang="0">
                  <a:pos x="72" y="227"/>
                </a:cxn>
                <a:cxn ang="0">
                  <a:pos x="66" y="268"/>
                </a:cxn>
                <a:cxn ang="0">
                  <a:pos x="57" y="308"/>
                </a:cxn>
                <a:cxn ang="0">
                  <a:pos x="48" y="357"/>
                </a:cxn>
                <a:cxn ang="0">
                  <a:pos x="48" y="405"/>
                </a:cxn>
                <a:cxn ang="0">
                  <a:pos x="57" y="414"/>
                </a:cxn>
                <a:cxn ang="0">
                  <a:pos x="41" y="460"/>
                </a:cxn>
                <a:cxn ang="0">
                  <a:pos x="32" y="502"/>
                </a:cxn>
                <a:cxn ang="0">
                  <a:pos x="32" y="526"/>
                </a:cxn>
                <a:cxn ang="0">
                  <a:pos x="41" y="542"/>
                </a:cxn>
                <a:cxn ang="0">
                  <a:pos x="72" y="551"/>
                </a:cxn>
                <a:cxn ang="0">
                  <a:pos x="89" y="559"/>
                </a:cxn>
                <a:cxn ang="0">
                  <a:pos x="66" y="566"/>
                </a:cxn>
                <a:cxn ang="0">
                  <a:pos x="57" y="582"/>
                </a:cxn>
                <a:cxn ang="0">
                  <a:pos x="57" y="575"/>
                </a:cxn>
                <a:cxn ang="0">
                  <a:pos x="41" y="575"/>
                </a:cxn>
                <a:cxn ang="0">
                  <a:pos x="32" y="559"/>
                </a:cxn>
                <a:cxn ang="0">
                  <a:pos x="17" y="551"/>
                </a:cxn>
                <a:cxn ang="0">
                  <a:pos x="8" y="551"/>
                </a:cxn>
                <a:cxn ang="0">
                  <a:pos x="17" y="534"/>
                </a:cxn>
                <a:cxn ang="0">
                  <a:pos x="17" y="534"/>
                </a:cxn>
                <a:cxn ang="0">
                  <a:pos x="17" y="534"/>
                </a:cxn>
                <a:cxn ang="0">
                  <a:pos x="17" y="510"/>
                </a:cxn>
                <a:cxn ang="0">
                  <a:pos x="0" y="502"/>
                </a:cxn>
                <a:cxn ang="0">
                  <a:pos x="8" y="470"/>
                </a:cxn>
                <a:cxn ang="0">
                  <a:pos x="17" y="477"/>
                </a:cxn>
                <a:cxn ang="0">
                  <a:pos x="8" y="445"/>
                </a:cxn>
                <a:cxn ang="0">
                  <a:pos x="8" y="429"/>
                </a:cxn>
                <a:cxn ang="0">
                  <a:pos x="17" y="405"/>
                </a:cxn>
                <a:cxn ang="0">
                  <a:pos x="23" y="414"/>
                </a:cxn>
                <a:cxn ang="0">
                  <a:pos x="41" y="357"/>
                </a:cxn>
                <a:cxn ang="0">
                  <a:pos x="23" y="348"/>
                </a:cxn>
                <a:cxn ang="0">
                  <a:pos x="32" y="315"/>
                </a:cxn>
                <a:cxn ang="0">
                  <a:pos x="32" y="283"/>
                </a:cxn>
                <a:cxn ang="0">
                  <a:pos x="48" y="186"/>
                </a:cxn>
                <a:cxn ang="0">
                  <a:pos x="57" y="153"/>
                </a:cxn>
                <a:cxn ang="0">
                  <a:pos x="66" y="72"/>
                </a:cxn>
                <a:cxn ang="0">
                  <a:pos x="66" y="7"/>
                </a:cxn>
              </a:cxnLst>
              <a:rect l="0" t="0" r="r" b="b"/>
              <a:pathLst>
                <a:path w="107" h="583">
                  <a:moveTo>
                    <a:pt x="66" y="7"/>
                  </a:moveTo>
                  <a:lnTo>
                    <a:pt x="82" y="0"/>
                  </a:lnTo>
                  <a:lnTo>
                    <a:pt x="89" y="24"/>
                  </a:lnTo>
                  <a:lnTo>
                    <a:pt x="89" y="32"/>
                  </a:lnTo>
                  <a:lnTo>
                    <a:pt x="97" y="72"/>
                  </a:lnTo>
                  <a:lnTo>
                    <a:pt x="106" y="72"/>
                  </a:lnTo>
                  <a:lnTo>
                    <a:pt x="106" y="90"/>
                  </a:lnTo>
                  <a:lnTo>
                    <a:pt x="89" y="97"/>
                  </a:lnTo>
                  <a:lnTo>
                    <a:pt x="97" y="121"/>
                  </a:lnTo>
                  <a:lnTo>
                    <a:pt x="82" y="146"/>
                  </a:lnTo>
                  <a:lnTo>
                    <a:pt x="66" y="193"/>
                  </a:lnTo>
                  <a:lnTo>
                    <a:pt x="72" y="227"/>
                  </a:lnTo>
                  <a:lnTo>
                    <a:pt x="66" y="252"/>
                  </a:lnTo>
                  <a:lnTo>
                    <a:pt x="66" y="268"/>
                  </a:lnTo>
                  <a:lnTo>
                    <a:pt x="57" y="275"/>
                  </a:lnTo>
                  <a:lnTo>
                    <a:pt x="57" y="308"/>
                  </a:lnTo>
                  <a:lnTo>
                    <a:pt x="48" y="323"/>
                  </a:lnTo>
                  <a:lnTo>
                    <a:pt x="48" y="357"/>
                  </a:lnTo>
                  <a:lnTo>
                    <a:pt x="48" y="373"/>
                  </a:lnTo>
                  <a:lnTo>
                    <a:pt x="48" y="405"/>
                  </a:lnTo>
                  <a:lnTo>
                    <a:pt x="57" y="405"/>
                  </a:lnTo>
                  <a:lnTo>
                    <a:pt x="57" y="414"/>
                  </a:lnTo>
                  <a:lnTo>
                    <a:pt x="48" y="445"/>
                  </a:lnTo>
                  <a:lnTo>
                    <a:pt x="41" y="460"/>
                  </a:lnTo>
                  <a:lnTo>
                    <a:pt x="41" y="477"/>
                  </a:lnTo>
                  <a:lnTo>
                    <a:pt x="32" y="502"/>
                  </a:lnTo>
                  <a:lnTo>
                    <a:pt x="32" y="519"/>
                  </a:lnTo>
                  <a:lnTo>
                    <a:pt x="32" y="526"/>
                  </a:lnTo>
                  <a:lnTo>
                    <a:pt x="41" y="519"/>
                  </a:lnTo>
                  <a:lnTo>
                    <a:pt x="41" y="542"/>
                  </a:lnTo>
                  <a:lnTo>
                    <a:pt x="48" y="551"/>
                  </a:lnTo>
                  <a:lnTo>
                    <a:pt x="72" y="551"/>
                  </a:lnTo>
                  <a:lnTo>
                    <a:pt x="89" y="551"/>
                  </a:lnTo>
                  <a:lnTo>
                    <a:pt x="89" y="559"/>
                  </a:lnTo>
                  <a:lnTo>
                    <a:pt x="82" y="559"/>
                  </a:lnTo>
                  <a:lnTo>
                    <a:pt x="66" y="566"/>
                  </a:lnTo>
                  <a:lnTo>
                    <a:pt x="66" y="582"/>
                  </a:lnTo>
                  <a:lnTo>
                    <a:pt x="57" y="582"/>
                  </a:lnTo>
                  <a:lnTo>
                    <a:pt x="48" y="575"/>
                  </a:lnTo>
                  <a:lnTo>
                    <a:pt x="57" y="575"/>
                  </a:lnTo>
                  <a:lnTo>
                    <a:pt x="57" y="566"/>
                  </a:lnTo>
                  <a:lnTo>
                    <a:pt x="41" y="575"/>
                  </a:lnTo>
                  <a:lnTo>
                    <a:pt x="32" y="566"/>
                  </a:lnTo>
                  <a:lnTo>
                    <a:pt x="32" y="559"/>
                  </a:lnTo>
                  <a:lnTo>
                    <a:pt x="23" y="559"/>
                  </a:lnTo>
                  <a:lnTo>
                    <a:pt x="17" y="551"/>
                  </a:lnTo>
                  <a:lnTo>
                    <a:pt x="17" y="559"/>
                  </a:lnTo>
                  <a:lnTo>
                    <a:pt x="8" y="551"/>
                  </a:lnTo>
                  <a:lnTo>
                    <a:pt x="8" y="542"/>
                  </a:lnTo>
                  <a:lnTo>
                    <a:pt x="17" y="534"/>
                  </a:lnTo>
                  <a:lnTo>
                    <a:pt x="17" y="526"/>
                  </a:lnTo>
                  <a:lnTo>
                    <a:pt x="17" y="534"/>
                  </a:lnTo>
                  <a:lnTo>
                    <a:pt x="8" y="542"/>
                  </a:lnTo>
                  <a:lnTo>
                    <a:pt x="17" y="534"/>
                  </a:lnTo>
                  <a:lnTo>
                    <a:pt x="17" y="526"/>
                  </a:lnTo>
                  <a:lnTo>
                    <a:pt x="17" y="510"/>
                  </a:lnTo>
                  <a:lnTo>
                    <a:pt x="8" y="510"/>
                  </a:lnTo>
                  <a:lnTo>
                    <a:pt x="0" y="502"/>
                  </a:lnTo>
                  <a:lnTo>
                    <a:pt x="0" y="494"/>
                  </a:lnTo>
                  <a:lnTo>
                    <a:pt x="8" y="470"/>
                  </a:lnTo>
                  <a:lnTo>
                    <a:pt x="8" y="460"/>
                  </a:lnTo>
                  <a:lnTo>
                    <a:pt x="17" y="477"/>
                  </a:lnTo>
                  <a:lnTo>
                    <a:pt x="23" y="454"/>
                  </a:lnTo>
                  <a:lnTo>
                    <a:pt x="8" y="445"/>
                  </a:lnTo>
                  <a:lnTo>
                    <a:pt x="0" y="445"/>
                  </a:lnTo>
                  <a:lnTo>
                    <a:pt x="8" y="429"/>
                  </a:lnTo>
                  <a:lnTo>
                    <a:pt x="17" y="429"/>
                  </a:lnTo>
                  <a:lnTo>
                    <a:pt x="17" y="405"/>
                  </a:lnTo>
                  <a:lnTo>
                    <a:pt x="23" y="395"/>
                  </a:lnTo>
                  <a:lnTo>
                    <a:pt x="23" y="414"/>
                  </a:lnTo>
                  <a:lnTo>
                    <a:pt x="41" y="364"/>
                  </a:lnTo>
                  <a:lnTo>
                    <a:pt x="41" y="357"/>
                  </a:lnTo>
                  <a:lnTo>
                    <a:pt x="32" y="357"/>
                  </a:lnTo>
                  <a:lnTo>
                    <a:pt x="23" y="348"/>
                  </a:lnTo>
                  <a:lnTo>
                    <a:pt x="23" y="323"/>
                  </a:lnTo>
                  <a:lnTo>
                    <a:pt x="32" y="315"/>
                  </a:lnTo>
                  <a:lnTo>
                    <a:pt x="23" y="292"/>
                  </a:lnTo>
                  <a:lnTo>
                    <a:pt x="32" y="283"/>
                  </a:lnTo>
                  <a:lnTo>
                    <a:pt x="57" y="209"/>
                  </a:lnTo>
                  <a:lnTo>
                    <a:pt x="48" y="186"/>
                  </a:lnTo>
                  <a:lnTo>
                    <a:pt x="57" y="171"/>
                  </a:lnTo>
                  <a:lnTo>
                    <a:pt x="57" y="153"/>
                  </a:lnTo>
                  <a:lnTo>
                    <a:pt x="66" y="121"/>
                  </a:lnTo>
                  <a:lnTo>
                    <a:pt x="66" y="72"/>
                  </a:lnTo>
                  <a:lnTo>
                    <a:pt x="72" y="49"/>
                  </a:lnTo>
                  <a:lnTo>
                    <a:pt x="66" y="7"/>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46" name="Freeform 74"/>
            <p:cNvSpPr>
              <a:spLocks/>
            </p:cNvSpPr>
            <p:nvPr/>
          </p:nvSpPr>
          <p:spPr bwMode="auto">
            <a:xfrm>
              <a:off x="1849" y="3253"/>
              <a:ext cx="64" cy="51"/>
            </a:xfrm>
            <a:custGeom>
              <a:avLst/>
              <a:gdLst/>
              <a:ahLst/>
              <a:cxnLst>
                <a:cxn ang="0">
                  <a:pos x="66" y="48"/>
                </a:cxn>
                <a:cxn ang="0">
                  <a:pos x="66" y="0"/>
                </a:cxn>
                <a:cxn ang="0">
                  <a:pos x="49" y="7"/>
                </a:cxn>
                <a:cxn ang="0">
                  <a:pos x="49" y="23"/>
                </a:cxn>
                <a:cxn ang="0">
                  <a:pos x="43" y="32"/>
                </a:cxn>
                <a:cxn ang="0">
                  <a:pos x="34" y="32"/>
                </a:cxn>
                <a:cxn ang="0">
                  <a:pos x="9" y="16"/>
                </a:cxn>
                <a:cxn ang="0">
                  <a:pos x="0" y="23"/>
                </a:cxn>
                <a:cxn ang="0">
                  <a:pos x="9" y="32"/>
                </a:cxn>
                <a:cxn ang="0">
                  <a:pos x="18" y="32"/>
                </a:cxn>
                <a:cxn ang="0">
                  <a:pos x="18" y="40"/>
                </a:cxn>
                <a:cxn ang="0">
                  <a:pos x="25" y="40"/>
                </a:cxn>
                <a:cxn ang="0">
                  <a:pos x="25" y="48"/>
                </a:cxn>
                <a:cxn ang="0">
                  <a:pos x="43" y="57"/>
                </a:cxn>
                <a:cxn ang="0">
                  <a:pos x="49" y="57"/>
                </a:cxn>
                <a:cxn ang="0">
                  <a:pos x="59" y="63"/>
                </a:cxn>
                <a:cxn ang="0">
                  <a:pos x="66" y="48"/>
                </a:cxn>
              </a:cxnLst>
              <a:rect l="0" t="0" r="r" b="b"/>
              <a:pathLst>
                <a:path w="67" h="64">
                  <a:moveTo>
                    <a:pt x="66" y="48"/>
                  </a:moveTo>
                  <a:lnTo>
                    <a:pt x="66" y="0"/>
                  </a:lnTo>
                  <a:lnTo>
                    <a:pt x="49" y="7"/>
                  </a:lnTo>
                  <a:lnTo>
                    <a:pt x="49" y="23"/>
                  </a:lnTo>
                  <a:lnTo>
                    <a:pt x="43" y="32"/>
                  </a:lnTo>
                  <a:lnTo>
                    <a:pt x="34" y="32"/>
                  </a:lnTo>
                  <a:lnTo>
                    <a:pt x="9" y="16"/>
                  </a:lnTo>
                  <a:lnTo>
                    <a:pt x="0" y="23"/>
                  </a:lnTo>
                  <a:lnTo>
                    <a:pt x="9" y="32"/>
                  </a:lnTo>
                  <a:lnTo>
                    <a:pt x="18" y="32"/>
                  </a:lnTo>
                  <a:lnTo>
                    <a:pt x="18" y="40"/>
                  </a:lnTo>
                  <a:lnTo>
                    <a:pt x="25" y="40"/>
                  </a:lnTo>
                  <a:lnTo>
                    <a:pt x="25" y="48"/>
                  </a:lnTo>
                  <a:lnTo>
                    <a:pt x="43" y="57"/>
                  </a:lnTo>
                  <a:lnTo>
                    <a:pt x="49" y="57"/>
                  </a:lnTo>
                  <a:lnTo>
                    <a:pt x="59" y="63"/>
                  </a:lnTo>
                  <a:lnTo>
                    <a:pt x="66" y="4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47" name="Freeform 75"/>
            <p:cNvSpPr>
              <a:spLocks/>
            </p:cNvSpPr>
            <p:nvPr/>
          </p:nvSpPr>
          <p:spPr bwMode="auto">
            <a:xfrm>
              <a:off x="1911" y="3253"/>
              <a:ext cx="47" cy="58"/>
            </a:xfrm>
            <a:custGeom>
              <a:avLst/>
              <a:gdLst/>
              <a:ahLst/>
              <a:cxnLst>
                <a:cxn ang="0">
                  <a:pos x="0" y="48"/>
                </a:cxn>
                <a:cxn ang="0">
                  <a:pos x="0" y="0"/>
                </a:cxn>
                <a:cxn ang="0">
                  <a:pos x="8" y="23"/>
                </a:cxn>
                <a:cxn ang="0">
                  <a:pos x="33" y="40"/>
                </a:cxn>
                <a:cxn ang="0">
                  <a:pos x="49" y="48"/>
                </a:cxn>
                <a:cxn ang="0">
                  <a:pos x="42" y="57"/>
                </a:cxn>
                <a:cxn ang="0">
                  <a:pos x="17" y="63"/>
                </a:cxn>
                <a:cxn ang="0">
                  <a:pos x="8" y="72"/>
                </a:cxn>
                <a:cxn ang="0">
                  <a:pos x="0" y="48"/>
                </a:cxn>
              </a:cxnLst>
              <a:rect l="0" t="0" r="r" b="b"/>
              <a:pathLst>
                <a:path w="50" h="73">
                  <a:moveTo>
                    <a:pt x="0" y="48"/>
                  </a:moveTo>
                  <a:lnTo>
                    <a:pt x="0" y="0"/>
                  </a:lnTo>
                  <a:lnTo>
                    <a:pt x="8" y="23"/>
                  </a:lnTo>
                  <a:lnTo>
                    <a:pt x="33" y="40"/>
                  </a:lnTo>
                  <a:lnTo>
                    <a:pt x="49" y="48"/>
                  </a:lnTo>
                  <a:lnTo>
                    <a:pt x="42" y="57"/>
                  </a:lnTo>
                  <a:lnTo>
                    <a:pt x="17" y="63"/>
                  </a:lnTo>
                  <a:lnTo>
                    <a:pt x="8" y="72"/>
                  </a:lnTo>
                  <a:lnTo>
                    <a:pt x="0" y="4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48" name="Freeform 76"/>
            <p:cNvSpPr>
              <a:spLocks/>
            </p:cNvSpPr>
            <p:nvPr/>
          </p:nvSpPr>
          <p:spPr bwMode="auto">
            <a:xfrm>
              <a:off x="1857" y="2851"/>
              <a:ext cx="239" cy="396"/>
            </a:xfrm>
            <a:custGeom>
              <a:avLst/>
              <a:gdLst/>
              <a:ahLst/>
              <a:cxnLst>
                <a:cxn ang="0">
                  <a:pos x="202" y="122"/>
                </a:cxn>
                <a:cxn ang="0">
                  <a:pos x="252" y="74"/>
                </a:cxn>
                <a:cxn ang="0">
                  <a:pos x="236" y="50"/>
                </a:cxn>
                <a:cxn ang="0">
                  <a:pos x="221" y="74"/>
                </a:cxn>
                <a:cxn ang="0">
                  <a:pos x="187" y="74"/>
                </a:cxn>
                <a:cxn ang="0">
                  <a:pos x="196" y="50"/>
                </a:cxn>
                <a:cxn ang="0">
                  <a:pos x="155" y="34"/>
                </a:cxn>
                <a:cxn ang="0">
                  <a:pos x="122" y="0"/>
                </a:cxn>
                <a:cxn ang="0">
                  <a:pos x="90" y="0"/>
                </a:cxn>
                <a:cxn ang="0">
                  <a:pos x="74" y="34"/>
                </a:cxn>
                <a:cxn ang="0">
                  <a:pos x="65" y="65"/>
                </a:cxn>
                <a:cxn ang="0">
                  <a:pos x="34" y="137"/>
                </a:cxn>
                <a:cxn ang="0">
                  <a:pos x="34" y="196"/>
                </a:cxn>
                <a:cxn ang="0">
                  <a:pos x="25" y="219"/>
                </a:cxn>
                <a:cxn ang="0">
                  <a:pos x="16" y="267"/>
                </a:cxn>
                <a:cxn ang="0">
                  <a:pos x="16" y="317"/>
                </a:cxn>
                <a:cxn ang="0">
                  <a:pos x="25" y="349"/>
                </a:cxn>
                <a:cxn ang="0">
                  <a:pos x="16" y="389"/>
                </a:cxn>
                <a:cxn ang="0">
                  <a:pos x="9" y="421"/>
                </a:cxn>
                <a:cxn ang="0">
                  <a:pos x="0" y="463"/>
                </a:cxn>
                <a:cxn ang="0">
                  <a:pos x="9" y="463"/>
                </a:cxn>
                <a:cxn ang="0">
                  <a:pos x="16" y="495"/>
                </a:cxn>
                <a:cxn ang="0">
                  <a:pos x="57" y="495"/>
                </a:cxn>
                <a:cxn ang="0">
                  <a:pos x="57" y="463"/>
                </a:cxn>
                <a:cxn ang="0">
                  <a:pos x="74" y="429"/>
                </a:cxn>
                <a:cxn ang="0">
                  <a:pos x="99" y="398"/>
                </a:cxn>
                <a:cxn ang="0">
                  <a:pos x="74" y="381"/>
                </a:cxn>
                <a:cxn ang="0">
                  <a:pos x="82" y="364"/>
                </a:cxn>
                <a:cxn ang="0">
                  <a:pos x="99" y="349"/>
                </a:cxn>
                <a:cxn ang="0">
                  <a:pos x="106" y="333"/>
                </a:cxn>
                <a:cxn ang="0">
                  <a:pos x="115" y="317"/>
                </a:cxn>
                <a:cxn ang="0">
                  <a:pos x="122" y="308"/>
                </a:cxn>
                <a:cxn ang="0">
                  <a:pos x="106" y="284"/>
                </a:cxn>
                <a:cxn ang="0">
                  <a:pos x="139" y="284"/>
                </a:cxn>
                <a:cxn ang="0">
                  <a:pos x="139" y="252"/>
                </a:cxn>
                <a:cxn ang="0">
                  <a:pos x="162" y="252"/>
                </a:cxn>
                <a:cxn ang="0">
                  <a:pos x="211" y="219"/>
                </a:cxn>
                <a:cxn ang="0">
                  <a:pos x="202" y="202"/>
                </a:cxn>
                <a:cxn ang="0">
                  <a:pos x="187" y="187"/>
                </a:cxn>
              </a:cxnLst>
              <a:rect l="0" t="0" r="r" b="b"/>
              <a:pathLst>
                <a:path w="253" h="496">
                  <a:moveTo>
                    <a:pt x="187" y="178"/>
                  </a:moveTo>
                  <a:lnTo>
                    <a:pt x="202" y="122"/>
                  </a:lnTo>
                  <a:lnTo>
                    <a:pt x="236" y="81"/>
                  </a:lnTo>
                  <a:lnTo>
                    <a:pt x="252" y="74"/>
                  </a:lnTo>
                  <a:lnTo>
                    <a:pt x="244" y="50"/>
                  </a:lnTo>
                  <a:lnTo>
                    <a:pt x="236" y="50"/>
                  </a:lnTo>
                  <a:lnTo>
                    <a:pt x="236" y="65"/>
                  </a:lnTo>
                  <a:lnTo>
                    <a:pt x="221" y="74"/>
                  </a:lnTo>
                  <a:lnTo>
                    <a:pt x="211" y="81"/>
                  </a:lnTo>
                  <a:lnTo>
                    <a:pt x="187" y="74"/>
                  </a:lnTo>
                  <a:lnTo>
                    <a:pt x="196" y="57"/>
                  </a:lnTo>
                  <a:lnTo>
                    <a:pt x="196" y="50"/>
                  </a:lnTo>
                  <a:lnTo>
                    <a:pt x="179" y="34"/>
                  </a:lnTo>
                  <a:lnTo>
                    <a:pt x="155" y="34"/>
                  </a:lnTo>
                  <a:lnTo>
                    <a:pt x="139" y="10"/>
                  </a:lnTo>
                  <a:lnTo>
                    <a:pt x="122" y="0"/>
                  </a:lnTo>
                  <a:lnTo>
                    <a:pt x="115" y="10"/>
                  </a:lnTo>
                  <a:lnTo>
                    <a:pt x="90" y="0"/>
                  </a:lnTo>
                  <a:lnTo>
                    <a:pt x="74" y="16"/>
                  </a:lnTo>
                  <a:lnTo>
                    <a:pt x="74" y="34"/>
                  </a:lnTo>
                  <a:lnTo>
                    <a:pt x="57" y="41"/>
                  </a:lnTo>
                  <a:lnTo>
                    <a:pt x="65" y="65"/>
                  </a:lnTo>
                  <a:lnTo>
                    <a:pt x="50" y="90"/>
                  </a:lnTo>
                  <a:lnTo>
                    <a:pt x="34" y="137"/>
                  </a:lnTo>
                  <a:lnTo>
                    <a:pt x="40" y="171"/>
                  </a:lnTo>
                  <a:lnTo>
                    <a:pt x="34" y="196"/>
                  </a:lnTo>
                  <a:lnTo>
                    <a:pt x="34" y="212"/>
                  </a:lnTo>
                  <a:lnTo>
                    <a:pt x="25" y="219"/>
                  </a:lnTo>
                  <a:lnTo>
                    <a:pt x="25" y="252"/>
                  </a:lnTo>
                  <a:lnTo>
                    <a:pt x="16" y="267"/>
                  </a:lnTo>
                  <a:lnTo>
                    <a:pt x="16" y="301"/>
                  </a:lnTo>
                  <a:lnTo>
                    <a:pt x="16" y="317"/>
                  </a:lnTo>
                  <a:lnTo>
                    <a:pt x="16" y="349"/>
                  </a:lnTo>
                  <a:lnTo>
                    <a:pt x="25" y="349"/>
                  </a:lnTo>
                  <a:lnTo>
                    <a:pt x="25" y="358"/>
                  </a:lnTo>
                  <a:lnTo>
                    <a:pt x="16" y="389"/>
                  </a:lnTo>
                  <a:lnTo>
                    <a:pt x="9" y="404"/>
                  </a:lnTo>
                  <a:lnTo>
                    <a:pt x="9" y="421"/>
                  </a:lnTo>
                  <a:lnTo>
                    <a:pt x="0" y="446"/>
                  </a:lnTo>
                  <a:lnTo>
                    <a:pt x="0" y="463"/>
                  </a:lnTo>
                  <a:lnTo>
                    <a:pt x="0" y="470"/>
                  </a:lnTo>
                  <a:lnTo>
                    <a:pt x="9" y="463"/>
                  </a:lnTo>
                  <a:lnTo>
                    <a:pt x="9" y="486"/>
                  </a:lnTo>
                  <a:lnTo>
                    <a:pt x="16" y="495"/>
                  </a:lnTo>
                  <a:lnTo>
                    <a:pt x="40" y="495"/>
                  </a:lnTo>
                  <a:lnTo>
                    <a:pt x="57" y="495"/>
                  </a:lnTo>
                  <a:lnTo>
                    <a:pt x="50" y="470"/>
                  </a:lnTo>
                  <a:lnTo>
                    <a:pt x="57" y="463"/>
                  </a:lnTo>
                  <a:lnTo>
                    <a:pt x="65" y="454"/>
                  </a:lnTo>
                  <a:lnTo>
                    <a:pt x="74" y="429"/>
                  </a:lnTo>
                  <a:lnTo>
                    <a:pt x="99" y="414"/>
                  </a:lnTo>
                  <a:lnTo>
                    <a:pt x="99" y="398"/>
                  </a:lnTo>
                  <a:lnTo>
                    <a:pt x="90" y="398"/>
                  </a:lnTo>
                  <a:lnTo>
                    <a:pt x="74" y="381"/>
                  </a:lnTo>
                  <a:lnTo>
                    <a:pt x="74" y="373"/>
                  </a:lnTo>
                  <a:lnTo>
                    <a:pt x="82" y="364"/>
                  </a:lnTo>
                  <a:lnTo>
                    <a:pt x="99" y="358"/>
                  </a:lnTo>
                  <a:lnTo>
                    <a:pt x="99" y="349"/>
                  </a:lnTo>
                  <a:lnTo>
                    <a:pt x="106" y="349"/>
                  </a:lnTo>
                  <a:lnTo>
                    <a:pt x="106" y="333"/>
                  </a:lnTo>
                  <a:lnTo>
                    <a:pt x="115" y="324"/>
                  </a:lnTo>
                  <a:lnTo>
                    <a:pt x="115" y="317"/>
                  </a:lnTo>
                  <a:lnTo>
                    <a:pt x="122" y="317"/>
                  </a:lnTo>
                  <a:lnTo>
                    <a:pt x="122" y="308"/>
                  </a:lnTo>
                  <a:lnTo>
                    <a:pt x="106" y="308"/>
                  </a:lnTo>
                  <a:lnTo>
                    <a:pt x="106" y="284"/>
                  </a:lnTo>
                  <a:lnTo>
                    <a:pt x="122" y="292"/>
                  </a:lnTo>
                  <a:lnTo>
                    <a:pt x="139" y="284"/>
                  </a:lnTo>
                  <a:lnTo>
                    <a:pt x="147" y="259"/>
                  </a:lnTo>
                  <a:lnTo>
                    <a:pt x="139" y="252"/>
                  </a:lnTo>
                  <a:lnTo>
                    <a:pt x="147" y="252"/>
                  </a:lnTo>
                  <a:lnTo>
                    <a:pt x="162" y="252"/>
                  </a:lnTo>
                  <a:lnTo>
                    <a:pt x="202" y="243"/>
                  </a:lnTo>
                  <a:lnTo>
                    <a:pt x="211" y="219"/>
                  </a:lnTo>
                  <a:lnTo>
                    <a:pt x="211" y="212"/>
                  </a:lnTo>
                  <a:lnTo>
                    <a:pt x="202" y="202"/>
                  </a:lnTo>
                  <a:lnTo>
                    <a:pt x="202" y="196"/>
                  </a:lnTo>
                  <a:lnTo>
                    <a:pt x="187" y="187"/>
                  </a:lnTo>
                  <a:lnTo>
                    <a:pt x="187" y="17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49" name="Freeform 77"/>
            <p:cNvSpPr>
              <a:spLocks/>
            </p:cNvSpPr>
            <p:nvPr/>
          </p:nvSpPr>
          <p:spPr bwMode="auto">
            <a:xfrm>
              <a:off x="2003" y="3233"/>
              <a:ext cx="41" cy="21"/>
            </a:xfrm>
            <a:custGeom>
              <a:avLst/>
              <a:gdLst/>
              <a:ahLst/>
              <a:cxnLst>
                <a:cxn ang="0">
                  <a:pos x="0" y="8"/>
                </a:cxn>
                <a:cxn ang="0">
                  <a:pos x="16" y="17"/>
                </a:cxn>
                <a:cxn ang="0">
                  <a:pos x="24" y="25"/>
                </a:cxn>
                <a:cxn ang="0">
                  <a:pos x="41" y="8"/>
                </a:cxn>
                <a:cxn ang="0">
                  <a:pos x="41" y="0"/>
                </a:cxn>
                <a:cxn ang="0">
                  <a:pos x="16" y="0"/>
                </a:cxn>
                <a:cxn ang="0">
                  <a:pos x="7" y="0"/>
                </a:cxn>
                <a:cxn ang="0">
                  <a:pos x="0" y="8"/>
                </a:cxn>
              </a:cxnLst>
              <a:rect l="0" t="0" r="r" b="b"/>
              <a:pathLst>
                <a:path w="42" h="26">
                  <a:moveTo>
                    <a:pt x="0" y="8"/>
                  </a:moveTo>
                  <a:lnTo>
                    <a:pt x="16" y="17"/>
                  </a:lnTo>
                  <a:lnTo>
                    <a:pt x="24" y="25"/>
                  </a:lnTo>
                  <a:lnTo>
                    <a:pt x="41" y="8"/>
                  </a:lnTo>
                  <a:lnTo>
                    <a:pt x="41" y="0"/>
                  </a:lnTo>
                  <a:lnTo>
                    <a:pt x="16" y="0"/>
                  </a:lnTo>
                  <a:lnTo>
                    <a:pt x="7" y="0"/>
                  </a:lnTo>
                  <a:lnTo>
                    <a:pt x="0" y="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50" name="Freeform 78"/>
            <p:cNvSpPr>
              <a:spLocks/>
            </p:cNvSpPr>
            <p:nvPr/>
          </p:nvSpPr>
          <p:spPr bwMode="auto">
            <a:xfrm>
              <a:off x="1857" y="2168"/>
              <a:ext cx="25" cy="13"/>
            </a:xfrm>
            <a:custGeom>
              <a:avLst/>
              <a:gdLst/>
              <a:ahLst/>
              <a:cxnLst>
                <a:cxn ang="0">
                  <a:pos x="0" y="16"/>
                </a:cxn>
                <a:cxn ang="0">
                  <a:pos x="9" y="16"/>
                </a:cxn>
                <a:cxn ang="0">
                  <a:pos x="25" y="0"/>
                </a:cxn>
                <a:cxn ang="0">
                  <a:pos x="16" y="0"/>
                </a:cxn>
                <a:cxn ang="0">
                  <a:pos x="0" y="16"/>
                </a:cxn>
              </a:cxnLst>
              <a:rect l="0" t="0" r="r" b="b"/>
              <a:pathLst>
                <a:path w="26" h="17">
                  <a:moveTo>
                    <a:pt x="0" y="16"/>
                  </a:moveTo>
                  <a:lnTo>
                    <a:pt x="9" y="16"/>
                  </a:lnTo>
                  <a:lnTo>
                    <a:pt x="25" y="0"/>
                  </a:lnTo>
                  <a:lnTo>
                    <a:pt x="16" y="0"/>
                  </a:lnTo>
                  <a:lnTo>
                    <a:pt x="0"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51" name="Freeform 79"/>
            <p:cNvSpPr>
              <a:spLocks/>
            </p:cNvSpPr>
            <p:nvPr/>
          </p:nvSpPr>
          <p:spPr bwMode="auto">
            <a:xfrm>
              <a:off x="1857" y="2168"/>
              <a:ext cx="25" cy="13"/>
            </a:xfrm>
            <a:custGeom>
              <a:avLst/>
              <a:gdLst/>
              <a:ahLst/>
              <a:cxnLst>
                <a:cxn ang="0">
                  <a:pos x="0" y="16"/>
                </a:cxn>
                <a:cxn ang="0">
                  <a:pos x="9" y="16"/>
                </a:cxn>
                <a:cxn ang="0">
                  <a:pos x="25" y="0"/>
                </a:cxn>
                <a:cxn ang="0">
                  <a:pos x="16" y="0"/>
                </a:cxn>
                <a:cxn ang="0">
                  <a:pos x="0" y="16"/>
                </a:cxn>
              </a:cxnLst>
              <a:rect l="0" t="0" r="r" b="b"/>
              <a:pathLst>
                <a:path w="26" h="17">
                  <a:moveTo>
                    <a:pt x="0" y="16"/>
                  </a:moveTo>
                  <a:lnTo>
                    <a:pt x="9" y="16"/>
                  </a:lnTo>
                  <a:lnTo>
                    <a:pt x="25" y="0"/>
                  </a:lnTo>
                  <a:lnTo>
                    <a:pt x="16" y="0"/>
                  </a:lnTo>
                  <a:lnTo>
                    <a:pt x="0" y="1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52" name="Freeform 80"/>
            <p:cNvSpPr>
              <a:spLocks/>
            </p:cNvSpPr>
            <p:nvPr/>
          </p:nvSpPr>
          <p:spPr bwMode="auto">
            <a:xfrm>
              <a:off x="1966" y="2038"/>
              <a:ext cx="31" cy="15"/>
            </a:xfrm>
            <a:custGeom>
              <a:avLst/>
              <a:gdLst/>
              <a:ahLst/>
              <a:cxnLst>
                <a:cxn ang="0">
                  <a:pos x="0" y="0"/>
                </a:cxn>
                <a:cxn ang="0">
                  <a:pos x="16" y="17"/>
                </a:cxn>
                <a:cxn ang="0">
                  <a:pos x="32" y="17"/>
                </a:cxn>
                <a:cxn ang="0">
                  <a:pos x="16" y="9"/>
                </a:cxn>
                <a:cxn ang="0">
                  <a:pos x="0" y="0"/>
                </a:cxn>
              </a:cxnLst>
              <a:rect l="0" t="0" r="r" b="b"/>
              <a:pathLst>
                <a:path w="33" h="18">
                  <a:moveTo>
                    <a:pt x="0" y="0"/>
                  </a:moveTo>
                  <a:lnTo>
                    <a:pt x="16" y="17"/>
                  </a:lnTo>
                  <a:lnTo>
                    <a:pt x="32" y="17"/>
                  </a:lnTo>
                  <a:lnTo>
                    <a:pt x="16" y="9"/>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53" name="Freeform 81"/>
            <p:cNvSpPr>
              <a:spLocks/>
            </p:cNvSpPr>
            <p:nvPr/>
          </p:nvSpPr>
          <p:spPr bwMode="auto">
            <a:xfrm>
              <a:off x="1966" y="2038"/>
              <a:ext cx="31" cy="15"/>
            </a:xfrm>
            <a:custGeom>
              <a:avLst/>
              <a:gdLst/>
              <a:ahLst/>
              <a:cxnLst>
                <a:cxn ang="0">
                  <a:pos x="0" y="0"/>
                </a:cxn>
                <a:cxn ang="0">
                  <a:pos x="16" y="17"/>
                </a:cxn>
                <a:cxn ang="0">
                  <a:pos x="32" y="17"/>
                </a:cxn>
                <a:cxn ang="0">
                  <a:pos x="16" y="9"/>
                </a:cxn>
                <a:cxn ang="0">
                  <a:pos x="0" y="0"/>
                </a:cxn>
              </a:cxnLst>
              <a:rect l="0" t="0" r="r" b="b"/>
              <a:pathLst>
                <a:path w="33" h="18">
                  <a:moveTo>
                    <a:pt x="0" y="0"/>
                  </a:moveTo>
                  <a:lnTo>
                    <a:pt x="16" y="17"/>
                  </a:lnTo>
                  <a:lnTo>
                    <a:pt x="32" y="17"/>
                  </a:lnTo>
                  <a:lnTo>
                    <a:pt x="16" y="9"/>
                  </a:lnTo>
                  <a:lnTo>
                    <a:pt x="0"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54" name="Freeform 82"/>
            <p:cNvSpPr>
              <a:spLocks/>
            </p:cNvSpPr>
            <p:nvPr/>
          </p:nvSpPr>
          <p:spPr bwMode="auto">
            <a:xfrm>
              <a:off x="1966" y="2083"/>
              <a:ext cx="31" cy="20"/>
            </a:xfrm>
            <a:custGeom>
              <a:avLst/>
              <a:gdLst/>
              <a:ahLst/>
              <a:cxnLst>
                <a:cxn ang="0">
                  <a:pos x="0" y="8"/>
                </a:cxn>
                <a:cxn ang="0">
                  <a:pos x="24" y="24"/>
                </a:cxn>
                <a:cxn ang="0">
                  <a:pos x="24" y="15"/>
                </a:cxn>
                <a:cxn ang="0">
                  <a:pos x="32" y="8"/>
                </a:cxn>
                <a:cxn ang="0">
                  <a:pos x="16" y="8"/>
                </a:cxn>
                <a:cxn ang="0">
                  <a:pos x="7" y="0"/>
                </a:cxn>
                <a:cxn ang="0">
                  <a:pos x="0" y="8"/>
                </a:cxn>
              </a:cxnLst>
              <a:rect l="0" t="0" r="r" b="b"/>
              <a:pathLst>
                <a:path w="33" h="25">
                  <a:moveTo>
                    <a:pt x="0" y="8"/>
                  </a:moveTo>
                  <a:lnTo>
                    <a:pt x="24" y="24"/>
                  </a:lnTo>
                  <a:lnTo>
                    <a:pt x="24" y="15"/>
                  </a:lnTo>
                  <a:lnTo>
                    <a:pt x="32" y="8"/>
                  </a:lnTo>
                  <a:lnTo>
                    <a:pt x="16" y="8"/>
                  </a:lnTo>
                  <a:lnTo>
                    <a:pt x="7" y="0"/>
                  </a:lnTo>
                  <a:lnTo>
                    <a:pt x="0" y="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55" name="Freeform 83"/>
            <p:cNvSpPr>
              <a:spLocks/>
            </p:cNvSpPr>
            <p:nvPr/>
          </p:nvSpPr>
          <p:spPr bwMode="auto">
            <a:xfrm>
              <a:off x="1966" y="2083"/>
              <a:ext cx="31" cy="20"/>
            </a:xfrm>
            <a:custGeom>
              <a:avLst/>
              <a:gdLst/>
              <a:ahLst/>
              <a:cxnLst>
                <a:cxn ang="0">
                  <a:pos x="0" y="8"/>
                </a:cxn>
                <a:cxn ang="0">
                  <a:pos x="24" y="24"/>
                </a:cxn>
                <a:cxn ang="0">
                  <a:pos x="24" y="15"/>
                </a:cxn>
                <a:cxn ang="0">
                  <a:pos x="32" y="8"/>
                </a:cxn>
                <a:cxn ang="0">
                  <a:pos x="16" y="8"/>
                </a:cxn>
                <a:cxn ang="0">
                  <a:pos x="7" y="0"/>
                </a:cxn>
                <a:cxn ang="0">
                  <a:pos x="0" y="8"/>
                </a:cxn>
              </a:cxnLst>
              <a:rect l="0" t="0" r="r" b="b"/>
              <a:pathLst>
                <a:path w="33" h="25">
                  <a:moveTo>
                    <a:pt x="0" y="8"/>
                  </a:moveTo>
                  <a:lnTo>
                    <a:pt x="24" y="24"/>
                  </a:lnTo>
                  <a:lnTo>
                    <a:pt x="24" y="15"/>
                  </a:lnTo>
                  <a:lnTo>
                    <a:pt x="32" y="8"/>
                  </a:lnTo>
                  <a:lnTo>
                    <a:pt x="16" y="8"/>
                  </a:lnTo>
                  <a:lnTo>
                    <a:pt x="7" y="0"/>
                  </a:lnTo>
                  <a:lnTo>
                    <a:pt x="0" y="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56" name="Freeform 84"/>
            <p:cNvSpPr>
              <a:spLocks/>
            </p:cNvSpPr>
            <p:nvPr/>
          </p:nvSpPr>
          <p:spPr bwMode="auto">
            <a:xfrm>
              <a:off x="2026" y="2013"/>
              <a:ext cx="78" cy="78"/>
            </a:xfrm>
            <a:custGeom>
              <a:avLst/>
              <a:gdLst/>
              <a:ahLst/>
              <a:cxnLst>
                <a:cxn ang="0">
                  <a:pos x="0" y="72"/>
                </a:cxn>
                <a:cxn ang="0">
                  <a:pos x="0" y="80"/>
                </a:cxn>
                <a:cxn ang="0">
                  <a:pos x="48" y="80"/>
                </a:cxn>
                <a:cxn ang="0">
                  <a:pos x="48" y="88"/>
                </a:cxn>
                <a:cxn ang="0">
                  <a:pos x="57" y="80"/>
                </a:cxn>
                <a:cxn ang="0">
                  <a:pos x="73" y="88"/>
                </a:cxn>
                <a:cxn ang="0">
                  <a:pos x="73" y="96"/>
                </a:cxn>
                <a:cxn ang="0">
                  <a:pos x="82" y="96"/>
                </a:cxn>
                <a:cxn ang="0">
                  <a:pos x="82" y="80"/>
                </a:cxn>
                <a:cxn ang="0">
                  <a:pos x="65" y="72"/>
                </a:cxn>
                <a:cxn ang="0">
                  <a:pos x="73" y="63"/>
                </a:cxn>
                <a:cxn ang="0">
                  <a:pos x="65" y="56"/>
                </a:cxn>
                <a:cxn ang="0">
                  <a:pos x="73" y="48"/>
                </a:cxn>
                <a:cxn ang="0">
                  <a:pos x="48" y="48"/>
                </a:cxn>
                <a:cxn ang="0">
                  <a:pos x="42" y="40"/>
                </a:cxn>
                <a:cxn ang="0">
                  <a:pos x="48" y="31"/>
                </a:cxn>
                <a:cxn ang="0">
                  <a:pos x="42" y="31"/>
                </a:cxn>
                <a:cxn ang="0">
                  <a:pos x="48" y="0"/>
                </a:cxn>
                <a:cxn ang="0">
                  <a:pos x="32" y="6"/>
                </a:cxn>
                <a:cxn ang="0">
                  <a:pos x="8" y="56"/>
                </a:cxn>
                <a:cxn ang="0">
                  <a:pos x="8" y="63"/>
                </a:cxn>
                <a:cxn ang="0">
                  <a:pos x="0" y="72"/>
                </a:cxn>
              </a:cxnLst>
              <a:rect l="0" t="0" r="r" b="b"/>
              <a:pathLst>
                <a:path w="83" h="97">
                  <a:moveTo>
                    <a:pt x="0" y="72"/>
                  </a:moveTo>
                  <a:lnTo>
                    <a:pt x="0" y="80"/>
                  </a:lnTo>
                  <a:lnTo>
                    <a:pt x="48" y="80"/>
                  </a:lnTo>
                  <a:lnTo>
                    <a:pt x="48" y="88"/>
                  </a:lnTo>
                  <a:lnTo>
                    <a:pt x="57" y="80"/>
                  </a:lnTo>
                  <a:lnTo>
                    <a:pt x="73" y="88"/>
                  </a:lnTo>
                  <a:lnTo>
                    <a:pt x="73" y="96"/>
                  </a:lnTo>
                  <a:lnTo>
                    <a:pt x="82" y="96"/>
                  </a:lnTo>
                  <a:lnTo>
                    <a:pt x="82" y="80"/>
                  </a:lnTo>
                  <a:lnTo>
                    <a:pt x="65" y="72"/>
                  </a:lnTo>
                  <a:lnTo>
                    <a:pt x="73" y="63"/>
                  </a:lnTo>
                  <a:lnTo>
                    <a:pt x="65" y="56"/>
                  </a:lnTo>
                  <a:lnTo>
                    <a:pt x="73" y="48"/>
                  </a:lnTo>
                  <a:lnTo>
                    <a:pt x="48" y="48"/>
                  </a:lnTo>
                  <a:lnTo>
                    <a:pt x="42" y="40"/>
                  </a:lnTo>
                  <a:lnTo>
                    <a:pt x="48" y="31"/>
                  </a:lnTo>
                  <a:lnTo>
                    <a:pt x="42" y="31"/>
                  </a:lnTo>
                  <a:lnTo>
                    <a:pt x="48" y="0"/>
                  </a:lnTo>
                  <a:lnTo>
                    <a:pt x="32" y="6"/>
                  </a:lnTo>
                  <a:lnTo>
                    <a:pt x="8" y="56"/>
                  </a:lnTo>
                  <a:lnTo>
                    <a:pt x="8" y="63"/>
                  </a:lnTo>
                  <a:lnTo>
                    <a:pt x="0" y="72"/>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57" name="Freeform 85"/>
            <p:cNvSpPr>
              <a:spLocks/>
            </p:cNvSpPr>
            <p:nvPr/>
          </p:nvSpPr>
          <p:spPr bwMode="auto">
            <a:xfrm>
              <a:off x="3817" y="2328"/>
              <a:ext cx="38" cy="14"/>
            </a:xfrm>
            <a:custGeom>
              <a:avLst/>
              <a:gdLst/>
              <a:ahLst/>
              <a:cxnLst>
                <a:cxn ang="0">
                  <a:pos x="33" y="0"/>
                </a:cxn>
                <a:cxn ang="0">
                  <a:pos x="8" y="0"/>
                </a:cxn>
                <a:cxn ang="0">
                  <a:pos x="0" y="9"/>
                </a:cxn>
                <a:cxn ang="0">
                  <a:pos x="0" y="16"/>
                </a:cxn>
                <a:cxn ang="0">
                  <a:pos x="33" y="16"/>
                </a:cxn>
                <a:cxn ang="0">
                  <a:pos x="40" y="16"/>
                </a:cxn>
                <a:cxn ang="0">
                  <a:pos x="33" y="0"/>
                </a:cxn>
              </a:cxnLst>
              <a:rect l="0" t="0" r="r" b="b"/>
              <a:pathLst>
                <a:path w="41" h="17">
                  <a:moveTo>
                    <a:pt x="33" y="0"/>
                  </a:moveTo>
                  <a:lnTo>
                    <a:pt x="8" y="0"/>
                  </a:lnTo>
                  <a:lnTo>
                    <a:pt x="0" y="9"/>
                  </a:lnTo>
                  <a:lnTo>
                    <a:pt x="0" y="16"/>
                  </a:lnTo>
                  <a:lnTo>
                    <a:pt x="33" y="16"/>
                  </a:lnTo>
                  <a:lnTo>
                    <a:pt x="40" y="16"/>
                  </a:lnTo>
                  <a:lnTo>
                    <a:pt x="33"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58" name="Freeform 86"/>
            <p:cNvSpPr>
              <a:spLocks/>
            </p:cNvSpPr>
            <p:nvPr/>
          </p:nvSpPr>
          <p:spPr bwMode="auto">
            <a:xfrm>
              <a:off x="3817" y="2328"/>
              <a:ext cx="38" cy="14"/>
            </a:xfrm>
            <a:custGeom>
              <a:avLst/>
              <a:gdLst/>
              <a:ahLst/>
              <a:cxnLst>
                <a:cxn ang="0">
                  <a:pos x="33" y="0"/>
                </a:cxn>
                <a:cxn ang="0">
                  <a:pos x="8" y="0"/>
                </a:cxn>
                <a:cxn ang="0">
                  <a:pos x="0" y="9"/>
                </a:cxn>
                <a:cxn ang="0">
                  <a:pos x="0" y="16"/>
                </a:cxn>
                <a:cxn ang="0">
                  <a:pos x="33" y="16"/>
                </a:cxn>
                <a:cxn ang="0">
                  <a:pos x="40" y="16"/>
                </a:cxn>
                <a:cxn ang="0">
                  <a:pos x="33" y="0"/>
                </a:cxn>
              </a:cxnLst>
              <a:rect l="0" t="0" r="r" b="b"/>
              <a:pathLst>
                <a:path w="41" h="17">
                  <a:moveTo>
                    <a:pt x="33" y="0"/>
                  </a:moveTo>
                  <a:lnTo>
                    <a:pt x="8" y="0"/>
                  </a:lnTo>
                  <a:lnTo>
                    <a:pt x="0" y="9"/>
                  </a:lnTo>
                  <a:lnTo>
                    <a:pt x="0" y="16"/>
                  </a:lnTo>
                  <a:lnTo>
                    <a:pt x="33" y="16"/>
                  </a:lnTo>
                  <a:lnTo>
                    <a:pt x="40" y="16"/>
                  </a:lnTo>
                  <a:lnTo>
                    <a:pt x="33"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59" name="Freeform 87"/>
            <p:cNvSpPr>
              <a:spLocks/>
            </p:cNvSpPr>
            <p:nvPr/>
          </p:nvSpPr>
          <p:spPr bwMode="auto">
            <a:xfrm>
              <a:off x="3564" y="2232"/>
              <a:ext cx="353" cy="311"/>
            </a:xfrm>
            <a:custGeom>
              <a:avLst/>
              <a:gdLst/>
              <a:ahLst/>
              <a:cxnLst>
                <a:cxn ang="0">
                  <a:pos x="358" y="105"/>
                </a:cxn>
                <a:cxn ang="0">
                  <a:pos x="373" y="137"/>
                </a:cxn>
                <a:cxn ang="0">
                  <a:pos x="349" y="146"/>
                </a:cxn>
                <a:cxn ang="0">
                  <a:pos x="326" y="187"/>
                </a:cxn>
                <a:cxn ang="0">
                  <a:pos x="318" y="211"/>
                </a:cxn>
                <a:cxn ang="0">
                  <a:pos x="308" y="178"/>
                </a:cxn>
                <a:cxn ang="0">
                  <a:pos x="293" y="187"/>
                </a:cxn>
                <a:cxn ang="0">
                  <a:pos x="308" y="162"/>
                </a:cxn>
                <a:cxn ang="0">
                  <a:pos x="276" y="146"/>
                </a:cxn>
                <a:cxn ang="0">
                  <a:pos x="261" y="146"/>
                </a:cxn>
                <a:cxn ang="0">
                  <a:pos x="252" y="170"/>
                </a:cxn>
                <a:cxn ang="0">
                  <a:pos x="268" y="211"/>
                </a:cxn>
                <a:cxn ang="0">
                  <a:pos x="261" y="202"/>
                </a:cxn>
                <a:cxn ang="0">
                  <a:pos x="236" y="236"/>
                </a:cxn>
                <a:cxn ang="0">
                  <a:pos x="180" y="276"/>
                </a:cxn>
                <a:cxn ang="0">
                  <a:pos x="171" y="283"/>
                </a:cxn>
                <a:cxn ang="0">
                  <a:pos x="156" y="292"/>
                </a:cxn>
                <a:cxn ang="0">
                  <a:pos x="156" y="324"/>
                </a:cxn>
                <a:cxn ang="0">
                  <a:pos x="147" y="364"/>
                </a:cxn>
                <a:cxn ang="0">
                  <a:pos x="131" y="380"/>
                </a:cxn>
                <a:cxn ang="0">
                  <a:pos x="106" y="380"/>
                </a:cxn>
                <a:cxn ang="0">
                  <a:pos x="65" y="283"/>
                </a:cxn>
                <a:cxn ang="0">
                  <a:pos x="59" y="202"/>
                </a:cxn>
                <a:cxn ang="0">
                  <a:pos x="34" y="227"/>
                </a:cxn>
                <a:cxn ang="0">
                  <a:pos x="25" y="202"/>
                </a:cxn>
                <a:cxn ang="0">
                  <a:pos x="19" y="195"/>
                </a:cxn>
                <a:cxn ang="0">
                  <a:pos x="9" y="178"/>
                </a:cxn>
                <a:cxn ang="0">
                  <a:pos x="34" y="170"/>
                </a:cxn>
                <a:cxn ang="0">
                  <a:pos x="25" y="153"/>
                </a:cxn>
                <a:cxn ang="0">
                  <a:pos x="19" y="146"/>
                </a:cxn>
                <a:cxn ang="0">
                  <a:pos x="25" y="121"/>
                </a:cxn>
                <a:cxn ang="0">
                  <a:pos x="50" y="121"/>
                </a:cxn>
                <a:cxn ang="0">
                  <a:pos x="82" y="65"/>
                </a:cxn>
                <a:cxn ang="0">
                  <a:pos x="90" y="56"/>
                </a:cxn>
                <a:cxn ang="0">
                  <a:pos x="82" y="33"/>
                </a:cxn>
                <a:cxn ang="0">
                  <a:pos x="82" y="16"/>
                </a:cxn>
                <a:cxn ang="0">
                  <a:pos x="114" y="16"/>
                </a:cxn>
                <a:cxn ang="0">
                  <a:pos x="147" y="0"/>
                </a:cxn>
                <a:cxn ang="0">
                  <a:pos x="156" y="25"/>
                </a:cxn>
                <a:cxn ang="0">
                  <a:pos x="147" y="56"/>
                </a:cxn>
                <a:cxn ang="0">
                  <a:pos x="139" y="81"/>
                </a:cxn>
                <a:cxn ang="0">
                  <a:pos x="156" y="113"/>
                </a:cxn>
                <a:cxn ang="0">
                  <a:pos x="243" y="146"/>
                </a:cxn>
                <a:cxn ang="0">
                  <a:pos x="252" y="137"/>
                </a:cxn>
                <a:cxn ang="0">
                  <a:pos x="261" y="121"/>
                </a:cxn>
                <a:cxn ang="0">
                  <a:pos x="268" y="137"/>
                </a:cxn>
                <a:cxn ang="0">
                  <a:pos x="308" y="137"/>
                </a:cxn>
                <a:cxn ang="0">
                  <a:pos x="342" y="105"/>
                </a:cxn>
              </a:cxnLst>
              <a:rect l="0" t="0" r="r" b="b"/>
              <a:pathLst>
                <a:path w="374" h="390">
                  <a:moveTo>
                    <a:pt x="342" y="105"/>
                  </a:moveTo>
                  <a:lnTo>
                    <a:pt x="358" y="105"/>
                  </a:lnTo>
                  <a:lnTo>
                    <a:pt x="373" y="121"/>
                  </a:lnTo>
                  <a:lnTo>
                    <a:pt x="373" y="137"/>
                  </a:lnTo>
                  <a:lnTo>
                    <a:pt x="358" y="137"/>
                  </a:lnTo>
                  <a:lnTo>
                    <a:pt x="349" y="146"/>
                  </a:lnTo>
                  <a:lnTo>
                    <a:pt x="333" y="178"/>
                  </a:lnTo>
                  <a:lnTo>
                    <a:pt x="326" y="187"/>
                  </a:lnTo>
                  <a:lnTo>
                    <a:pt x="318" y="202"/>
                  </a:lnTo>
                  <a:lnTo>
                    <a:pt x="318" y="211"/>
                  </a:lnTo>
                  <a:lnTo>
                    <a:pt x="308" y="187"/>
                  </a:lnTo>
                  <a:lnTo>
                    <a:pt x="308" y="178"/>
                  </a:lnTo>
                  <a:lnTo>
                    <a:pt x="301" y="187"/>
                  </a:lnTo>
                  <a:lnTo>
                    <a:pt x="293" y="187"/>
                  </a:lnTo>
                  <a:lnTo>
                    <a:pt x="293" y="178"/>
                  </a:lnTo>
                  <a:lnTo>
                    <a:pt x="308" y="162"/>
                  </a:lnTo>
                  <a:lnTo>
                    <a:pt x="276" y="162"/>
                  </a:lnTo>
                  <a:lnTo>
                    <a:pt x="276" y="146"/>
                  </a:lnTo>
                  <a:lnTo>
                    <a:pt x="268" y="146"/>
                  </a:lnTo>
                  <a:lnTo>
                    <a:pt x="261" y="146"/>
                  </a:lnTo>
                  <a:lnTo>
                    <a:pt x="261" y="153"/>
                  </a:lnTo>
                  <a:lnTo>
                    <a:pt x="252" y="170"/>
                  </a:lnTo>
                  <a:lnTo>
                    <a:pt x="261" y="170"/>
                  </a:lnTo>
                  <a:lnTo>
                    <a:pt x="268" y="211"/>
                  </a:lnTo>
                  <a:lnTo>
                    <a:pt x="261" y="211"/>
                  </a:lnTo>
                  <a:lnTo>
                    <a:pt x="261" y="202"/>
                  </a:lnTo>
                  <a:lnTo>
                    <a:pt x="243" y="211"/>
                  </a:lnTo>
                  <a:lnTo>
                    <a:pt x="236" y="236"/>
                  </a:lnTo>
                  <a:lnTo>
                    <a:pt x="221" y="242"/>
                  </a:lnTo>
                  <a:lnTo>
                    <a:pt x="180" y="276"/>
                  </a:lnTo>
                  <a:lnTo>
                    <a:pt x="180" y="283"/>
                  </a:lnTo>
                  <a:lnTo>
                    <a:pt x="171" y="283"/>
                  </a:lnTo>
                  <a:lnTo>
                    <a:pt x="162" y="292"/>
                  </a:lnTo>
                  <a:lnTo>
                    <a:pt x="156" y="292"/>
                  </a:lnTo>
                  <a:lnTo>
                    <a:pt x="156" y="299"/>
                  </a:lnTo>
                  <a:lnTo>
                    <a:pt x="156" y="324"/>
                  </a:lnTo>
                  <a:lnTo>
                    <a:pt x="147" y="339"/>
                  </a:lnTo>
                  <a:lnTo>
                    <a:pt x="147" y="364"/>
                  </a:lnTo>
                  <a:lnTo>
                    <a:pt x="139" y="373"/>
                  </a:lnTo>
                  <a:lnTo>
                    <a:pt x="131" y="380"/>
                  </a:lnTo>
                  <a:lnTo>
                    <a:pt x="122" y="389"/>
                  </a:lnTo>
                  <a:lnTo>
                    <a:pt x="106" y="380"/>
                  </a:lnTo>
                  <a:lnTo>
                    <a:pt x="82" y="307"/>
                  </a:lnTo>
                  <a:lnTo>
                    <a:pt x="65" y="283"/>
                  </a:lnTo>
                  <a:lnTo>
                    <a:pt x="59" y="236"/>
                  </a:lnTo>
                  <a:lnTo>
                    <a:pt x="59" y="202"/>
                  </a:lnTo>
                  <a:lnTo>
                    <a:pt x="50" y="218"/>
                  </a:lnTo>
                  <a:lnTo>
                    <a:pt x="34" y="227"/>
                  </a:lnTo>
                  <a:lnTo>
                    <a:pt x="9" y="202"/>
                  </a:lnTo>
                  <a:lnTo>
                    <a:pt x="25" y="202"/>
                  </a:lnTo>
                  <a:lnTo>
                    <a:pt x="25" y="195"/>
                  </a:lnTo>
                  <a:lnTo>
                    <a:pt x="19" y="195"/>
                  </a:lnTo>
                  <a:lnTo>
                    <a:pt x="0" y="187"/>
                  </a:lnTo>
                  <a:lnTo>
                    <a:pt x="9" y="178"/>
                  </a:lnTo>
                  <a:lnTo>
                    <a:pt x="34" y="178"/>
                  </a:lnTo>
                  <a:lnTo>
                    <a:pt x="34" y="170"/>
                  </a:lnTo>
                  <a:lnTo>
                    <a:pt x="34" y="153"/>
                  </a:lnTo>
                  <a:lnTo>
                    <a:pt x="25" y="153"/>
                  </a:lnTo>
                  <a:lnTo>
                    <a:pt x="25" y="146"/>
                  </a:lnTo>
                  <a:lnTo>
                    <a:pt x="19" y="146"/>
                  </a:lnTo>
                  <a:lnTo>
                    <a:pt x="19" y="130"/>
                  </a:lnTo>
                  <a:lnTo>
                    <a:pt x="25" y="121"/>
                  </a:lnTo>
                  <a:lnTo>
                    <a:pt x="34" y="130"/>
                  </a:lnTo>
                  <a:lnTo>
                    <a:pt x="50" y="121"/>
                  </a:lnTo>
                  <a:lnTo>
                    <a:pt x="90" y="74"/>
                  </a:lnTo>
                  <a:lnTo>
                    <a:pt x="82" y="65"/>
                  </a:lnTo>
                  <a:lnTo>
                    <a:pt x="90" y="65"/>
                  </a:lnTo>
                  <a:lnTo>
                    <a:pt x="90" y="56"/>
                  </a:lnTo>
                  <a:lnTo>
                    <a:pt x="74" y="50"/>
                  </a:lnTo>
                  <a:lnTo>
                    <a:pt x="82" y="33"/>
                  </a:lnTo>
                  <a:lnTo>
                    <a:pt x="74" y="25"/>
                  </a:lnTo>
                  <a:lnTo>
                    <a:pt x="82" y="16"/>
                  </a:lnTo>
                  <a:lnTo>
                    <a:pt x="99" y="25"/>
                  </a:lnTo>
                  <a:lnTo>
                    <a:pt x="114" y="16"/>
                  </a:lnTo>
                  <a:lnTo>
                    <a:pt x="122" y="8"/>
                  </a:lnTo>
                  <a:lnTo>
                    <a:pt x="147" y="0"/>
                  </a:lnTo>
                  <a:lnTo>
                    <a:pt x="156" y="8"/>
                  </a:lnTo>
                  <a:lnTo>
                    <a:pt x="156" y="25"/>
                  </a:lnTo>
                  <a:lnTo>
                    <a:pt x="139" y="40"/>
                  </a:lnTo>
                  <a:lnTo>
                    <a:pt x="147" y="56"/>
                  </a:lnTo>
                  <a:lnTo>
                    <a:pt x="131" y="56"/>
                  </a:lnTo>
                  <a:lnTo>
                    <a:pt x="139" y="81"/>
                  </a:lnTo>
                  <a:lnTo>
                    <a:pt x="162" y="90"/>
                  </a:lnTo>
                  <a:lnTo>
                    <a:pt x="156" y="113"/>
                  </a:lnTo>
                  <a:lnTo>
                    <a:pt x="171" y="121"/>
                  </a:lnTo>
                  <a:lnTo>
                    <a:pt x="243" y="146"/>
                  </a:lnTo>
                  <a:lnTo>
                    <a:pt x="252" y="146"/>
                  </a:lnTo>
                  <a:lnTo>
                    <a:pt x="252" y="137"/>
                  </a:lnTo>
                  <a:lnTo>
                    <a:pt x="252" y="121"/>
                  </a:lnTo>
                  <a:lnTo>
                    <a:pt x="261" y="121"/>
                  </a:lnTo>
                  <a:lnTo>
                    <a:pt x="268" y="130"/>
                  </a:lnTo>
                  <a:lnTo>
                    <a:pt x="268" y="137"/>
                  </a:lnTo>
                  <a:lnTo>
                    <a:pt x="301" y="137"/>
                  </a:lnTo>
                  <a:lnTo>
                    <a:pt x="308" y="137"/>
                  </a:lnTo>
                  <a:lnTo>
                    <a:pt x="301" y="121"/>
                  </a:lnTo>
                  <a:lnTo>
                    <a:pt x="342" y="105"/>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60" name="Freeform 88"/>
            <p:cNvSpPr>
              <a:spLocks/>
            </p:cNvSpPr>
            <p:nvPr/>
          </p:nvSpPr>
          <p:spPr bwMode="auto">
            <a:xfrm>
              <a:off x="3802" y="2006"/>
              <a:ext cx="385" cy="156"/>
            </a:xfrm>
            <a:custGeom>
              <a:avLst/>
              <a:gdLst/>
              <a:ahLst/>
              <a:cxnLst>
                <a:cxn ang="0">
                  <a:pos x="268" y="49"/>
                </a:cxn>
                <a:cxn ang="0">
                  <a:pos x="220" y="24"/>
                </a:cxn>
                <a:cxn ang="0">
                  <a:pos x="205" y="32"/>
                </a:cxn>
                <a:cxn ang="0">
                  <a:pos x="195" y="32"/>
                </a:cxn>
                <a:cxn ang="0">
                  <a:pos x="180" y="9"/>
                </a:cxn>
                <a:cxn ang="0">
                  <a:pos x="146" y="0"/>
                </a:cxn>
                <a:cxn ang="0">
                  <a:pos x="130" y="9"/>
                </a:cxn>
                <a:cxn ang="0">
                  <a:pos x="130" y="24"/>
                </a:cxn>
                <a:cxn ang="0">
                  <a:pos x="130" y="40"/>
                </a:cxn>
                <a:cxn ang="0">
                  <a:pos x="97" y="40"/>
                </a:cxn>
                <a:cxn ang="0">
                  <a:pos x="81" y="32"/>
                </a:cxn>
                <a:cxn ang="0">
                  <a:pos x="49" y="24"/>
                </a:cxn>
                <a:cxn ang="0">
                  <a:pos x="9" y="49"/>
                </a:cxn>
                <a:cxn ang="0">
                  <a:pos x="0" y="57"/>
                </a:cxn>
                <a:cxn ang="0">
                  <a:pos x="16" y="81"/>
                </a:cxn>
                <a:cxn ang="0">
                  <a:pos x="34" y="81"/>
                </a:cxn>
                <a:cxn ang="0">
                  <a:pos x="41" y="97"/>
                </a:cxn>
                <a:cxn ang="0">
                  <a:pos x="41" y="130"/>
                </a:cxn>
                <a:cxn ang="0">
                  <a:pos x="90" y="146"/>
                </a:cxn>
                <a:cxn ang="0">
                  <a:pos x="115" y="171"/>
                </a:cxn>
                <a:cxn ang="0">
                  <a:pos x="162" y="171"/>
                </a:cxn>
                <a:cxn ang="0">
                  <a:pos x="186" y="186"/>
                </a:cxn>
                <a:cxn ang="0">
                  <a:pos x="220" y="194"/>
                </a:cxn>
                <a:cxn ang="0">
                  <a:pos x="252" y="177"/>
                </a:cxn>
                <a:cxn ang="0">
                  <a:pos x="285" y="177"/>
                </a:cxn>
                <a:cxn ang="0">
                  <a:pos x="308" y="152"/>
                </a:cxn>
                <a:cxn ang="0">
                  <a:pos x="302" y="146"/>
                </a:cxn>
                <a:cxn ang="0">
                  <a:pos x="317" y="130"/>
                </a:cxn>
                <a:cxn ang="0">
                  <a:pos x="333" y="137"/>
                </a:cxn>
                <a:cxn ang="0">
                  <a:pos x="357" y="121"/>
                </a:cxn>
                <a:cxn ang="0">
                  <a:pos x="373" y="105"/>
                </a:cxn>
                <a:cxn ang="0">
                  <a:pos x="407" y="105"/>
                </a:cxn>
                <a:cxn ang="0">
                  <a:pos x="397" y="89"/>
                </a:cxn>
                <a:cxn ang="0">
                  <a:pos x="389" y="81"/>
                </a:cxn>
                <a:cxn ang="0">
                  <a:pos x="373" y="89"/>
                </a:cxn>
                <a:cxn ang="0">
                  <a:pos x="357" y="89"/>
                </a:cxn>
                <a:cxn ang="0">
                  <a:pos x="357" y="57"/>
                </a:cxn>
                <a:cxn ang="0">
                  <a:pos x="366" y="40"/>
                </a:cxn>
                <a:cxn ang="0">
                  <a:pos x="342" y="32"/>
                </a:cxn>
                <a:cxn ang="0">
                  <a:pos x="325" y="49"/>
                </a:cxn>
                <a:cxn ang="0">
                  <a:pos x="292" y="57"/>
                </a:cxn>
                <a:cxn ang="0">
                  <a:pos x="268" y="49"/>
                </a:cxn>
              </a:cxnLst>
              <a:rect l="0" t="0" r="r" b="b"/>
              <a:pathLst>
                <a:path w="408" h="195">
                  <a:moveTo>
                    <a:pt x="268" y="49"/>
                  </a:moveTo>
                  <a:lnTo>
                    <a:pt x="220" y="24"/>
                  </a:lnTo>
                  <a:lnTo>
                    <a:pt x="205" y="32"/>
                  </a:lnTo>
                  <a:lnTo>
                    <a:pt x="195" y="32"/>
                  </a:lnTo>
                  <a:lnTo>
                    <a:pt x="180" y="9"/>
                  </a:lnTo>
                  <a:lnTo>
                    <a:pt x="146" y="0"/>
                  </a:lnTo>
                  <a:lnTo>
                    <a:pt x="130" y="9"/>
                  </a:lnTo>
                  <a:lnTo>
                    <a:pt x="130" y="24"/>
                  </a:lnTo>
                  <a:lnTo>
                    <a:pt x="130" y="40"/>
                  </a:lnTo>
                  <a:lnTo>
                    <a:pt x="97" y="40"/>
                  </a:lnTo>
                  <a:lnTo>
                    <a:pt x="81" y="32"/>
                  </a:lnTo>
                  <a:lnTo>
                    <a:pt x="49" y="24"/>
                  </a:lnTo>
                  <a:lnTo>
                    <a:pt x="9" y="49"/>
                  </a:lnTo>
                  <a:lnTo>
                    <a:pt x="0" y="57"/>
                  </a:lnTo>
                  <a:lnTo>
                    <a:pt x="16" y="81"/>
                  </a:lnTo>
                  <a:lnTo>
                    <a:pt x="34" y="81"/>
                  </a:lnTo>
                  <a:lnTo>
                    <a:pt x="41" y="97"/>
                  </a:lnTo>
                  <a:lnTo>
                    <a:pt x="41" y="130"/>
                  </a:lnTo>
                  <a:lnTo>
                    <a:pt x="90" y="146"/>
                  </a:lnTo>
                  <a:lnTo>
                    <a:pt x="115" y="171"/>
                  </a:lnTo>
                  <a:lnTo>
                    <a:pt x="162" y="171"/>
                  </a:lnTo>
                  <a:lnTo>
                    <a:pt x="186" y="186"/>
                  </a:lnTo>
                  <a:lnTo>
                    <a:pt x="220" y="194"/>
                  </a:lnTo>
                  <a:lnTo>
                    <a:pt x="252" y="177"/>
                  </a:lnTo>
                  <a:lnTo>
                    <a:pt x="285" y="177"/>
                  </a:lnTo>
                  <a:lnTo>
                    <a:pt x="308" y="152"/>
                  </a:lnTo>
                  <a:lnTo>
                    <a:pt x="302" y="146"/>
                  </a:lnTo>
                  <a:lnTo>
                    <a:pt x="317" y="130"/>
                  </a:lnTo>
                  <a:lnTo>
                    <a:pt x="333" y="137"/>
                  </a:lnTo>
                  <a:lnTo>
                    <a:pt x="357" y="121"/>
                  </a:lnTo>
                  <a:lnTo>
                    <a:pt x="373" y="105"/>
                  </a:lnTo>
                  <a:lnTo>
                    <a:pt x="407" y="105"/>
                  </a:lnTo>
                  <a:lnTo>
                    <a:pt x="397" y="89"/>
                  </a:lnTo>
                  <a:lnTo>
                    <a:pt x="389" y="81"/>
                  </a:lnTo>
                  <a:lnTo>
                    <a:pt x="373" y="89"/>
                  </a:lnTo>
                  <a:lnTo>
                    <a:pt x="357" y="89"/>
                  </a:lnTo>
                  <a:lnTo>
                    <a:pt x="357" y="57"/>
                  </a:lnTo>
                  <a:lnTo>
                    <a:pt x="366" y="40"/>
                  </a:lnTo>
                  <a:lnTo>
                    <a:pt x="342" y="32"/>
                  </a:lnTo>
                  <a:lnTo>
                    <a:pt x="325" y="49"/>
                  </a:lnTo>
                  <a:lnTo>
                    <a:pt x="292" y="57"/>
                  </a:lnTo>
                  <a:lnTo>
                    <a:pt x="268" y="49"/>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61" name="Freeform 89"/>
            <p:cNvSpPr>
              <a:spLocks/>
            </p:cNvSpPr>
            <p:nvPr/>
          </p:nvSpPr>
          <p:spPr bwMode="auto">
            <a:xfrm>
              <a:off x="2990" y="1612"/>
              <a:ext cx="132" cy="246"/>
            </a:xfrm>
            <a:custGeom>
              <a:avLst/>
              <a:gdLst/>
              <a:ahLst/>
              <a:cxnLst>
                <a:cxn ang="0">
                  <a:pos x="106" y="40"/>
                </a:cxn>
                <a:cxn ang="0">
                  <a:pos x="106" y="65"/>
                </a:cxn>
                <a:cxn ang="0">
                  <a:pos x="124" y="81"/>
                </a:cxn>
                <a:cxn ang="0">
                  <a:pos x="115" y="105"/>
                </a:cxn>
                <a:cxn ang="0">
                  <a:pos x="124" y="145"/>
                </a:cxn>
                <a:cxn ang="0">
                  <a:pos x="115" y="170"/>
                </a:cxn>
                <a:cxn ang="0">
                  <a:pos x="131" y="195"/>
                </a:cxn>
                <a:cxn ang="0">
                  <a:pos x="124" y="210"/>
                </a:cxn>
                <a:cxn ang="0">
                  <a:pos x="140" y="227"/>
                </a:cxn>
                <a:cxn ang="0">
                  <a:pos x="140" y="235"/>
                </a:cxn>
                <a:cxn ang="0">
                  <a:pos x="115" y="276"/>
                </a:cxn>
                <a:cxn ang="0">
                  <a:pos x="91" y="292"/>
                </a:cxn>
                <a:cxn ang="0">
                  <a:pos x="83" y="292"/>
                </a:cxn>
                <a:cxn ang="0">
                  <a:pos x="41" y="307"/>
                </a:cxn>
                <a:cxn ang="0">
                  <a:pos x="9" y="292"/>
                </a:cxn>
                <a:cxn ang="0">
                  <a:pos x="18" y="267"/>
                </a:cxn>
                <a:cxn ang="0">
                  <a:pos x="9" y="242"/>
                </a:cxn>
                <a:cxn ang="0">
                  <a:pos x="18" y="227"/>
                </a:cxn>
                <a:cxn ang="0">
                  <a:pos x="49" y="177"/>
                </a:cxn>
                <a:cxn ang="0">
                  <a:pos x="59" y="170"/>
                </a:cxn>
                <a:cxn ang="0">
                  <a:pos x="59" y="153"/>
                </a:cxn>
                <a:cxn ang="0">
                  <a:pos x="49" y="145"/>
                </a:cxn>
                <a:cxn ang="0">
                  <a:pos x="41" y="145"/>
                </a:cxn>
                <a:cxn ang="0">
                  <a:pos x="34" y="71"/>
                </a:cxn>
                <a:cxn ang="0">
                  <a:pos x="0" y="40"/>
                </a:cxn>
                <a:cxn ang="0">
                  <a:pos x="9" y="31"/>
                </a:cxn>
                <a:cxn ang="0">
                  <a:pos x="25" y="49"/>
                </a:cxn>
                <a:cxn ang="0">
                  <a:pos x="59" y="49"/>
                </a:cxn>
                <a:cxn ang="0">
                  <a:pos x="66" y="40"/>
                </a:cxn>
                <a:cxn ang="0">
                  <a:pos x="74" y="8"/>
                </a:cxn>
                <a:cxn ang="0">
                  <a:pos x="91" y="0"/>
                </a:cxn>
                <a:cxn ang="0">
                  <a:pos x="115" y="16"/>
                </a:cxn>
                <a:cxn ang="0">
                  <a:pos x="106" y="40"/>
                </a:cxn>
              </a:cxnLst>
              <a:rect l="0" t="0" r="r" b="b"/>
              <a:pathLst>
                <a:path w="141" h="308">
                  <a:moveTo>
                    <a:pt x="106" y="40"/>
                  </a:moveTo>
                  <a:lnTo>
                    <a:pt x="106" y="65"/>
                  </a:lnTo>
                  <a:lnTo>
                    <a:pt x="124" y="81"/>
                  </a:lnTo>
                  <a:lnTo>
                    <a:pt x="115" y="105"/>
                  </a:lnTo>
                  <a:lnTo>
                    <a:pt x="124" y="145"/>
                  </a:lnTo>
                  <a:lnTo>
                    <a:pt x="115" y="170"/>
                  </a:lnTo>
                  <a:lnTo>
                    <a:pt x="131" y="195"/>
                  </a:lnTo>
                  <a:lnTo>
                    <a:pt x="124" y="210"/>
                  </a:lnTo>
                  <a:lnTo>
                    <a:pt x="140" y="227"/>
                  </a:lnTo>
                  <a:lnTo>
                    <a:pt x="140" y="235"/>
                  </a:lnTo>
                  <a:lnTo>
                    <a:pt x="115" y="276"/>
                  </a:lnTo>
                  <a:lnTo>
                    <a:pt x="91" y="292"/>
                  </a:lnTo>
                  <a:lnTo>
                    <a:pt x="83" y="292"/>
                  </a:lnTo>
                  <a:lnTo>
                    <a:pt x="41" y="307"/>
                  </a:lnTo>
                  <a:lnTo>
                    <a:pt x="9" y="292"/>
                  </a:lnTo>
                  <a:lnTo>
                    <a:pt x="18" y="267"/>
                  </a:lnTo>
                  <a:lnTo>
                    <a:pt x="9" y="242"/>
                  </a:lnTo>
                  <a:lnTo>
                    <a:pt x="18" y="227"/>
                  </a:lnTo>
                  <a:lnTo>
                    <a:pt x="49" y="177"/>
                  </a:lnTo>
                  <a:lnTo>
                    <a:pt x="59" y="170"/>
                  </a:lnTo>
                  <a:lnTo>
                    <a:pt x="59" y="153"/>
                  </a:lnTo>
                  <a:lnTo>
                    <a:pt x="49" y="145"/>
                  </a:lnTo>
                  <a:lnTo>
                    <a:pt x="41" y="145"/>
                  </a:lnTo>
                  <a:lnTo>
                    <a:pt x="34" y="71"/>
                  </a:lnTo>
                  <a:lnTo>
                    <a:pt x="0" y="40"/>
                  </a:lnTo>
                  <a:lnTo>
                    <a:pt x="9" y="31"/>
                  </a:lnTo>
                  <a:lnTo>
                    <a:pt x="25" y="49"/>
                  </a:lnTo>
                  <a:lnTo>
                    <a:pt x="59" y="49"/>
                  </a:lnTo>
                  <a:lnTo>
                    <a:pt x="66" y="40"/>
                  </a:lnTo>
                  <a:lnTo>
                    <a:pt x="74" y="8"/>
                  </a:lnTo>
                  <a:lnTo>
                    <a:pt x="91" y="0"/>
                  </a:lnTo>
                  <a:lnTo>
                    <a:pt x="115" y="16"/>
                  </a:lnTo>
                  <a:lnTo>
                    <a:pt x="106" y="4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62" name="Freeform 90"/>
            <p:cNvSpPr>
              <a:spLocks/>
            </p:cNvSpPr>
            <p:nvPr/>
          </p:nvSpPr>
          <p:spPr bwMode="auto">
            <a:xfrm>
              <a:off x="1330" y="2277"/>
              <a:ext cx="362" cy="201"/>
            </a:xfrm>
            <a:custGeom>
              <a:avLst/>
              <a:gdLst/>
              <a:ahLst/>
              <a:cxnLst>
                <a:cxn ang="0">
                  <a:pos x="243" y="114"/>
                </a:cxn>
                <a:cxn ang="0">
                  <a:pos x="251" y="155"/>
                </a:cxn>
                <a:cxn ang="0">
                  <a:pos x="268" y="196"/>
                </a:cxn>
                <a:cxn ang="0">
                  <a:pos x="317" y="196"/>
                </a:cxn>
                <a:cxn ang="0">
                  <a:pos x="323" y="196"/>
                </a:cxn>
                <a:cxn ang="0">
                  <a:pos x="341" y="162"/>
                </a:cxn>
                <a:cxn ang="0">
                  <a:pos x="373" y="155"/>
                </a:cxn>
                <a:cxn ang="0">
                  <a:pos x="373" y="196"/>
                </a:cxn>
                <a:cxn ang="0">
                  <a:pos x="364" y="196"/>
                </a:cxn>
                <a:cxn ang="0">
                  <a:pos x="332" y="203"/>
                </a:cxn>
                <a:cxn ang="0">
                  <a:pos x="341" y="227"/>
                </a:cxn>
                <a:cxn ang="0">
                  <a:pos x="317" y="251"/>
                </a:cxn>
                <a:cxn ang="0">
                  <a:pos x="276" y="227"/>
                </a:cxn>
                <a:cxn ang="0">
                  <a:pos x="243" y="227"/>
                </a:cxn>
                <a:cxn ang="0">
                  <a:pos x="195" y="203"/>
                </a:cxn>
                <a:cxn ang="0">
                  <a:pos x="155" y="186"/>
                </a:cxn>
                <a:cxn ang="0">
                  <a:pos x="155" y="162"/>
                </a:cxn>
                <a:cxn ang="0">
                  <a:pos x="114" y="106"/>
                </a:cxn>
                <a:cxn ang="0">
                  <a:pos x="96" y="90"/>
                </a:cxn>
                <a:cxn ang="0">
                  <a:pos x="81" y="65"/>
                </a:cxn>
                <a:cxn ang="0">
                  <a:pos x="64" y="49"/>
                </a:cxn>
                <a:cxn ang="0">
                  <a:pos x="40" y="18"/>
                </a:cxn>
                <a:cxn ang="0">
                  <a:pos x="32" y="34"/>
                </a:cxn>
                <a:cxn ang="0">
                  <a:pos x="81" y="122"/>
                </a:cxn>
                <a:cxn ang="0">
                  <a:pos x="96" y="131"/>
                </a:cxn>
                <a:cxn ang="0">
                  <a:pos x="81" y="131"/>
                </a:cxn>
                <a:cxn ang="0">
                  <a:pos x="64" y="106"/>
                </a:cxn>
                <a:cxn ang="0">
                  <a:pos x="32" y="81"/>
                </a:cxn>
                <a:cxn ang="0">
                  <a:pos x="32" y="74"/>
                </a:cxn>
                <a:cxn ang="0">
                  <a:pos x="16" y="41"/>
                </a:cxn>
                <a:cxn ang="0">
                  <a:pos x="24" y="0"/>
                </a:cxn>
                <a:cxn ang="0">
                  <a:pos x="137" y="9"/>
                </a:cxn>
                <a:cxn ang="0">
                  <a:pos x="155" y="41"/>
                </a:cxn>
                <a:cxn ang="0">
                  <a:pos x="179" y="49"/>
                </a:cxn>
                <a:cxn ang="0">
                  <a:pos x="195" y="41"/>
                </a:cxn>
                <a:cxn ang="0">
                  <a:pos x="251" y="97"/>
                </a:cxn>
              </a:cxnLst>
              <a:rect l="0" t="0" r="r" b="b"/>
              <a:pathLst>
                <a:path w="383" h="252">
                  <a:moveTo>
                    <a:pt x="251" y="97"/>
                  </a:moveTo>
                  <a:lnTo>
                    <a:pt x="243" y="114"/>
                  </a:lnTo>
                  <a:lnTo>
                    <a:pt x="243" y="146"/>
                  </a:lnTo>
                  <a:lnTo>
                    <a:pt x="251" y="155"/>
                  </a:lnTo>
                  <a:lnTo>
                    <a:pt x="251" y="162"/>
                  </a:lnTo>
                  <a:lnTo>
                    <a:pt x="268" y="196"/>
                  </a:lnTo>
                  <a:lnTo>
                    <a:pt x="292" y="203"/>
                  </a:lnTo>
                  <a:lnTo>
                    <a:pt x="317" y="196"/>
                  </a:lnTo>
                  <a:lnTo>
                    <a:pt x="332" y="196"/>
                  </a:lnTo>
                  <a:lnTo>
                    <a:pt x="323" y="196"/>
                  </a:lnTo>
                  <a:lnTo>
                    <a:pt x="332" y="186"/>
                  </a:lnTo>
                  <a:lnTo>
                    <a:pt x="341" y="162"/>
                  </a:lnTo>
                  <a:lnTo>
                    <a:pt x="348" y="162"/>
                  </a:lnTo>
                  <a:lnTo>
                    <a:pt x="373" y="155"/>
                  </a:lnTo>
                  <a:lnTo>
                    <a:pt x="382" y="162"/>
                  </a:lnTo>
                  <a:lnTo>
                    <a:pt x="373" y="196"/>
                  </a:lnTo>
                  <a:lnTo>
                    <a:pt x="373" y="203"/>
                  </a:lnTo>
                  <a:lnTo>
                    <a:pt x="364" y="196"/>
                  </a:lnTo>
                  <a:lnTo>
                    <a:pt x="357" y="203"/>
                  </a:lnTo>
                  <a:lnTo>
                    <a:pt x="332" y="203"/>
                  </a:lnTo>
                  <a:lnTo>
                    <a:pt x="323" y="211"/>
                  </a:lnTo>
                  <a:lnTo>
                    <a:pt x="341" y="227"/>
                  </a:lnTo>
                  <a:lnTo>
                    <a:pt x="323" y="227"/>
                  </a:lnTo>
                  <a:lnTo>
                    <a:pt x="317" y="251"/>
                  </a:lnTo>
                  <a:lnTo>
                    <a:pt x="292" y="227"/>
                  </a:lnTo>
                  <a:lnTo>
                    <a:pt x="276" y="227"/>
                  </a:lnTo>
                  <a:lnTo>
                    <a:pt x="268" y="236"/>
                  </a:lnTo>
                  <a:lnTo>
                    <a:pt x="243" y="227"/>
                  </a:lnTo>
                  <a:lnTo>
                    <a:pt x="202" y="211"/>
                  </a:lnTo>
                  <a:lnTo>
                    <a:pt x="195" y="203"/>
                  </a:lnTo>
                  <a:lnTo>
                    <a:pt x="171" y="203"/>
                  </a:lnTo>
                  <a:lnTo>
                    <a:pt x="155" y="186"/>
                  </a:lnTo>
                  <a:lnTo>
                    <a:pt x="146" y="171"/>
                  </a:lnTo>
                  <a:lnTo>
                    <a:pt x="155" y="162"/>
                  </a:lnTo>
                  <a:lnTo>
                    <a:pt x="146" y="146"/>
                  </a:lnTo>
                  <a:lnTo>
                    <a:pt x="114" y="106"/>
                  </a:lnTo>
                  <a:lnTo>
                    <a:pt x="96" y="97"/>
                  </a:lnTo>
                  <a:lnTo>
                    <a:pt x="96" y="90"/>
                  </a:lnTo>
                  <a:lnTo>
                    <a:pt x="81" y="74"/>
                  </a:lnTo>
                  <a:lnTo>
                    <a:pt x="81" y="65"/>
                  </a:lnTo>
                  <a:lnTo>
                    <a:pt x="72" y="65"/>
                  </a:lnTo>
                  <a:lnTo>
                    <a:pt x="64" y="49"/>
                  </a:lnTo>
                  <a:lnTo>
                    <a:pt x="49" y="18"/>
                  </a:lnTo>
                  <a:lnTo>
                    <a:pt x="40" y="18"/>
                  </a:lnTo>
                  <a:lnTo>
                    <a:pt x="24" y="9"/>
                  </a:lnTo>
                  <a:lnTo>
                    <a:pt x="32" y="34"/>
                  </a:lnTo>
                  <a:lnTo>
                    <a:pt x="72" y="90"/>
                  </a:lnTo>
                  <a:lnTo>
                    <a:pt x="81" y="122"/>
                  </a:lnTo>
                  <a:lnTo>
                    <a:pt x="89" y="122"/>
                  </a:lnTo>
                  <a:lnTo>
                    <a:pt x="96" y="131"/>
                  </a:lnTo>
                  <a:lnTo>
                    <a:pt x="89" y="139"/>
                  </a:lnTo>
                  <a:lnTo>
                    <a:pt x="81" y="131"/>
                  </a:lnTo>
                  <a:lnTo>
                    <a:pt x="56" y="114"/>
                  </a:lnTo>
                  <a:lnTo>
                    <a:pt x="64" y="106"/>
                  </a:lnTo>
                  <a:lnTo>
                    <a:pt x="56" y="90"/>
                  </a:lnTo>
                  <a:lnTo>
                    <a:pt x="32" y="81"/>
                  </a:lnTo>
                  <a:lnTo>
                    <a:pt x="24" y="65"/>
                  </a:lnTo>
                  <a:lnTo>
                    <a:pt x="32" y="74"/>
                  </a:lnTo>
                  <a:lnTo>
                    <a:pt x="40" y="57"/>
                  </a:lnTo>
                  <a:lnTo>
                    <a:pt x="16" y="41"/>
                  </a:lnTo>
                  <a:lnTo>
                    <a:pt x="0" y="0"/>
                  </a:lnTo>
                  <a:lnTo>
                    <a:pt x="24" y="0"/>
                  </a:lnTo>
                  <a:lnTo>
                    <a:pt x="72" y="18"/>
                  </a:lnTo>
                  <a:lnTo>
                    <a:pt x="137" y="9"/>
                  </a:lnTo>
                  <a:lnTo>
                    <a:pt x="155" y="25"/>
                  </a:lnTo>
                  <a:lnTo>
                    <a:pt x="155" y="41"/>
                  </a:lnTo>
                  <a:lnTo>
                    <a:pt x="171" y="49"/>
                  </a:lnTo>
                  <a:lnTo>
                    <a:pt x="179" y="49"/>
                  </a:lnTo>
                  <a:lnTo>
                    <a:pt x="186" y="41"/>
                  </a:lnTo>
                  <a:lnTo>
                    <a:pt x="195" y="41"/>
                  </a:lnTo>
                  <a:lnTo>
                    <a:pt x="226" y="90"/>
                  </a:lnTo>
                  <a:lnTo>
                    <a:pt x="251" y="97"/>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63" name="Freeform 91"/>
            <p:cNvSpPr>
              <a:spLocks/>
            </p:cNvSpPr>
            <p:nvPr/>
          </p:nvSpPr>
          <p:spPr bwMode="auto">
            <a:xfrm>
              <a:off x="1667" y="2433"/>
              <a:ext cx="16" cy="25"/>
            </a:xfrm>
            <a:custGeom>
              <a:avLst/>
              <a:gdLst/>
              <a:ahLst/>
              <a:cxnLst>
                <a:cxn ang="0">
                  <a:pos x="0" y="31"/>
                </a:cxn>
                <a:cxn ang="0">
                  <a:pos x="16" y="31"/>
                </a:cxn>
                <a:cxn ang="0">
                  <a:pos x="16" y="0"/>
                </a:cxn>
                <a:cxn ang="0">
                  <a:pos x="0" y="7"/>
                </a:cxn>
                <a:cxn ang="0">
                  <a:pos x="0" y="31"/>
                </a:cxn>
              </a:cxnLst>
              <a:rect l="0" t="0" r="r" b="b"/>
              <a:pathLst>
                <a:path w="17" h="32">
                  <a:moveTo>
                    <a:pt x="0" y="31"/>
                  </a:moveTo>
                  <a:lnTo>
                    <a:pt x="16" y="31"/>
                  </a:lnTo>
                  <a:lnTo>
                    <a:pt x="16" y="0"/>
                  </a:lnTo>
                  <a:lnTo>
                    <a:pt x="0" y="7"/>
                  </a:lnTo>
                  <a:lnTo>
                    <a:pt x="0" y="31"/>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64" name="Freeform 92"/>
            <p:cNvSpPr>
              <a:spLocks/>
            </p:cNvSpPr>
            <p:nvPr/>
          </p:nvSpPr>
          <p:spPr bwMode="auto">
            <a:xfrm>
              <a:off x="1629" y="2438"/>
              <a:ext cx="45" cy="48"/>
            </a:xfrm>
            <a:custGeom>
              <a:avLst/>
              <a:gdLst/>
              <a:ahLst/>
              <a:cxnLst>
                <a:cxn ang="0">
                  <a:pos x="40" y="24"/>
                </a:cxn>
                <a:cxn ang="0">
                  <a:pos x="47" y="33"/>
                </a:cxn>
                <a:cxn ang="0">
                  <a:pos x="31" y="48"/>
                </a:cxn>
                <a:cxn ang="0">
                  <a:pos x="24" y="58"/>
                </a:cxn>
                <a:cxn ang="0">
                  <a:pos x="0" y="48"/>
                </a:cxn>
                <a:cxn ang="0">
                  <a:pos x="6" y="24"/>
                </a:cxn>
                <a:cxn ang="0">
                  <a:pos x="24" y="24"/>
                </a:cxn>
                <a:cxn ang="0">
                  <a:pos x="6" y="8"/>
                </a:cxn>
                <a:cxn ang="0">
                  <a:pos x="15" y="0"/>
                </a:cxn>
                <a:cxn ang="0">
                  <a:pos x="40" y="0"/>
                </a:cxn>
                <a:cxn ang="0">
                  <a:pos x="40" y="24"/>
                </a:cxn>
              </a:cxnLst>
              <a:rect l="0" t="0" r="r" b="b"/>
              <a:pathLst>
                <a:path w="48" h="59">
                  <a:moveTo>
                    <a:pt x="40" y="24"/>
                  </a:moveTo>
                  <a:lnTo>
                    <a:pt x="47" y="33"/>
                  </a:lnTo>
                  <a:lnTo>
                    <a:pt x="31" y="48"/>
                  </a:lnTo>
                  <a:lnTo>
                    <a:pt x="24" y="58"/>
                  </a:lnTo>
                  <a:lnTo>
                    <a:pt x="0" y="48"/>
                  </a:lnTo>
                  <a:lnTo>
                    <a:pt x="6" y="24"/>
                  </a:lnTo>
                  <a:lnTo>
                    <a:pt x="24" y="24"/>
                  </a:lnTo>
                  <a:lnTo>
                    <a:pt x="6" y="8"/>
                  </a:lnTo>
                  <a:lnTo>
                    <a:pt x="15" y="0"/>
                  </a:lnTo>
                  <a:lnTo>
                    <a:pt x="40" y="0"/>
                  </a:lnTo>
                  <a:lnTo>
                    <a:pt x="40" y="24"/>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65" name="Freeform 93"/>
            <p:cNvSpPr>
              <a:spLocks/>
            </p:cNvSpPr>
            <p:nvPr/>
          </p:nvSpPr>
          <p:spPr bwMode="auto">
            <a:xfrm>
              <a:off x="1658" y="2465"/>
              <a:ext cx="78" cy="26"/>
            </a:xfrm>
            <a:custGeom>
              <a:avLst/>
              <a:gdLst/>
              <a:ahLst/>
              <a:cxnLst>
                <a:cxn ang="0">
                  <a:pos x="16" y="0"/>
                </a:cxn>
                <a:cxn ang="0">
                  <a:pos x="59" y="0"/>
                </a:cxn>
                <a:cxn ang="0">
                  <a:pos x="81" y="7"/>
                </a:cxn>
                <a:cxn ang="0">
                  <a:pos x="65" y="15"/>
                </a:cxn>
                <a:cxn ang="0">
                  <a:pos x="34" y="32"/>
                </a:cxn>
                <a:cxn ang="0">
                  <a:pos x="25" y="32"/>
                </a:cxn>
                <a:cxn ang="0">
                  <a:pos x="25" y="25"/>
                </a:cxn>
                <a:cxn ang="0">
                  <a:pos x="0" y="15"/>
                </a:cxn>
                <a:cxn ang="0">
                  <a:pos x="16" y="0"/>
                </a:cxn>
              </a:cxnLst>
              <a:rect l="0" t="0" r="r" b="b"/>
              <a:pathLst>
                <a:path w="82" h="33">
                  <a:moveTo>
                    <a:pt x="16" y="0"/>
                  </a:moveTo>
                  <a:lnTo>
                    <a:pt x="59" y="0"/>
                  </a:lnTo>
                  <a:lnTo>
                    <a:pt x="81" y="7"/>
                  </a:lnTo>
                  <a:lnTo>
                    <a:pt x="65" y="15"/>
                  </a:lnTo>
                  <a:lnTo>
                    <a:pt x="34" y="32"/>
                  </a:lnTo>
                  <a:lnTo>
                    <a:pt x="25" y="32"/>
                  </a:lnTo>
                  <a:lnTo>
                    <a:pt x="25" y="25"/>
                  </a:lnTo>
                  <a:lnTo>
                    <a:pt x="0" y="15"/>
                  </a:lnTo>
                  <a:lnTo>
                    <a:pt x="16"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66" name="Freeform 94"/>
            <p:cNvSpPr>
              <a:spLocks/>
            </p:cNvSpPr>
            <p:nvPr/>
          </p:nvSpPr>
          <p:spPr bwMode="auto">
            <a:xfrm>
              <a:off x="1652" y="2477"/>
              <a:ext cx="31" cy="14"/>
            </a:xfrm>
            <a:custGeom>
              <a:avLst/>
              <a:gdLst/>
              <a:ahLst/>
              <a:cxnLst>
                <a:cxn ang="0">
                  <a:pos x="7" y="0"/>
                </a:cxn>
                <a:cxn ang="0">
                  <a:pos x="0" y="10"/>
                </a:cxn>
                <a:cxn ang="0">
                  <a:pos x="7" y="17"/>
                </a:cxn>
                <a:cxn ang="0">
                  <a:pos x="32" y="17"/>
                </a:cxn>
                <a:cxn ang="0">
                  <a:pos x="32" y="10"/>
                </a:cxn>
                <a:cxn ang="0">
                  <a:pos x="7" y="0"/>
                </a:cxn>
              </a:cxnLst>
              <a:rect l="0" t="0" r="r" b="b"/>
              <a:pathLst>
                <a:path w="33" h="18">
                  <a:moveTo>
                    <a:pt x="7" y="0"/>
                  </a:moveTo>
                  <a:lnTo>
                    <a:pt x="0" y="10"/>
                  </a:lnTo>
                  <a:lnTo>
                    <a:pt x="7" y="17"/>
                  </a:lnTo>
                  <a:lnTo>
                    <a:pt x="32" y="17"/>
                  </a:lnTo>
                  <a:lnTo>
                    <a:pt x="32" y="10"/>
                  </a:lnTo>
                  <a:lnTo>
                    <a:pt x="7"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67" name="Freeform 95"/>
            <p:cNvSpPr>
              <a:spLocks/>
            </p:cNvSpPr>
            <p:nvPr/>
          </p:nvSpPr>
          <p:spPr bwMode="auto">
            <a:xfrm>
              <a:off x="1691" y="2470"/>
              <a:ext cx="45" cy="48"/>
            </a:xfrm>
            <a:custGeom>
              <a:avLst/>
              <a:gdLst/>
              <a:ahLst/>
              <a:cxnLst>
                <a:cxn ang="0">
                  <a:pos x="47" y="0"/>
                </a:cxn>
                <a:cxn ang="0">
                  <a:pos x="47" y="8"/>
                </a:cxn>
                <a:cxn ang="0">
                  <a:pos x="40" y="50"/>
                </a:cxn>
                <a:cxn ang="0">
                  <a:pos x="47" y="58"/>
                </a:cxn>
                <a:cxn ang="0">
                  <a:pos x="40" y="58"/>
                </a:cxn>
                <a:cxn ang="0">
                  <a:pos x="15" y="50"/>
                </a:cxn>
                <a:cxn ang="0">
                  <a:pos x="0" y="33"/>
                </a:cxn>
                <a:cxn ang="0">
                  <a:pos x="0" y="25"/>
                </a:cxn>
                <a:cxn ang="0">
                  <a:pos x="31" y="8"/>
                </a:cxn>
                <a:cxn ang="0">
                  <a:pos x="47" y="0"/>
                </a:cxn>
              </a:cxnLst>
              <a:rect l="0" t="0" r="r" b="b"/>
              <a:pathLst>
                <a:path w="48" h="59">
                  <a:moveTo>
                    <a:pt x="47" y="0"/>
                  </a:moveTo>
                  <a:lnTo>
                    <a:pt x="47" y="8"/>
                  </a:lnTo>
                  <a:lnTo>
                    <a:pt x="40" y="50"/>
                  </a:lnTo>
                  <a:lnTo>
                    <a:pt x="47" y="58"/>
                  </a:lnTo>
                  <a:lnTo>
                    <a:pt x="40" y="58"/>
                  </a:lnTo>
                  <a:lnTo>
                    <a:pt x="15" y="50"/>
                  </a:lnTo>
                  <a:lnTo>
                    <a:pt x="0" y="33"/>
                  </a:lnTo>
                  <a:lnTo>
                    <a:pt x="0" y="25"/>
                  </a:lnTo>
                  <a:lnTo>
                    <a:pt x="31" y="8"/>
                  </a:lnTo>
                  <a:lnTo>
                    <a:pt x="47"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68" name="Freeform 96"/>
            <p:cNvSpPr>
              <a:spLocks/>
            </p:cNvSpPr>
            <p:nvPr/>
          </p:nvSpPr>
          <p:spPr bwMode="auto">
            <a:xfrm>
              <a:off x="1705" y="2510"/>
              <a:ext cx="39" cy="33"/>
            </a:xfrm>
            <a:custGeom>
              <a:avLst/>
              <a:gdLst/>
              <a:ahLst/>
              <a:cxnLst>
                <a:cxn ang="0">
                  <a:pos x="41" y="40"/>
                </a:cxn>
                <a:cxn ang="0">
                  <a:pos x="41" y="24"/>
                </a:cxn>
                <a:cxn ang="0">
                  <a:pos x="32" y="15"/>
                </a:cxn>
                <a:cxn ang="0">
                  <a:pos x="32" y="8"/>
                </a:cxn>
                <a:cxn ang="0">
                  <a:pos x="25" y="8"/>
                </a:cxn>
                <a:cxn ang="0">
                  <a:pos x="0" y="0"/>
                </a:cxn>
                <a:cxn ang="0">
                  <a:pos x="0" y="15"/>
                </a:cxn>
                <a:cxn ang="0">
                  <a:pos x="10" y="24"/>
                </a:cxn>
                <a:cxn ang="0">
                  <a:pos x="16" y="15"/>
                </a:cxn>
                <a:cxn ang="0">
                  <a:pos x="25" y="31"/>
                </a:cxn>
                <a:cxn ang="0">
                  <a:pos x="41" y="40"/>
                </a:cxn>
              </a:cxnLst>
              <a:rect l="0" t="0" r="r" b="b"/>
              <a:pathLst>
                <a:path w="42" h="41">
                  <a:moveTo>
                    <a:pt x="41" y="40"/>
                  </a:moveTo>
                  <a:lnTo>
                    <a:pt x="41" y="24"/>
                  </a:lnTo>
                  <a:lnTo>
                    <a:pt x="32" y="15"/>
                  </a:lnTo>
                  <a:lnTo>
                    <a:pt x="32" y="8"/>
                  </a:lnTo>
                  <a:lnTo>
                    <a:pt x="25" y="8"/>
                  </a:lnTo>
                  <a:lnTo>
                    <a:pt x="0" y="0"/>
                  </a:lnTo>
                  <a:lnTo>
                    <a:pt x="0" y="15"/>
                  </a:lnTo>
                  <a:lnTo>
                    <a:pt x="10" y="24"/>
                  </a:lnTo>
                  <a:lnTo>
                    <a:pt x="16" y="15"/>
                  </a:lnTo>
                  <a:lnTo>
                    <a:pt x="25" y="31"/>
                  </a:lnTo>
                  <a:lnTo>
                    <a:pt x="41" y="4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69" name="Freeform 97"/>
            <p:cNvSpPr>
              <a:spLocks/>
            </p:cNvSpPr>
            <p:nvPr/>
          </p:nvSpPr>
          <p:spPr bwMode="auto">
            <a:xfrm>
              <a:off x="1744" y="2529"/>
              <a:ext cx="39" cy="26"/>
            </a:xfrm>
            <a:custGeom>
              <a:avLst/>
              <a:gdLst/>
              <a:ahLst/>
              <a:cxnLst>
                <a:cxn ang="0">
                  <a:pos x="0" y="16"/>
                </a:cxn>
                <a:cxn ang="0">
                  <a:pos x="24" y="25"/>
                </a:cxn>
                <a:cxn ang="0">
                  <a:pos x="24" y="31"/>
                </a:cxn>
                <a:cxn ang="0">
                  <a:pos x="32" y="25"/>
                </a:cxn>
                <a:cxn ang="0">
                  <a:pos x="24" y="16"/>
                </a:cxn>
                <a:cxn ang="0">
                  <a:pos x="41" y="7"/>
                </a:cxn>
                <a:cxn ang="0">
                  <a:pos x="32" y="0"/>
                </a:cxn>
                <a:cxn ang="0">
                  <a:pos x="16" y="7"/>
                </a:cxn>
                <a:cxn ang="0">
                  <a:pos x="9" y="7"/>
                </a:cxn>
                <a:cxn ang="0">
                  <a:pos x="0" y="0"/>
                </a:cxn>
                <a:cxn ang="0">
                  <a:pos x="0" y="16"/>
                </a:cxn>
              </a:cxnLst>
              <a:rect l="0" t="0" r="r" b="b"/>
              <a:pathLst>
                <a:path w="42" h="32">
                  <a:moveTo>
                    <a:pt x="0" y="16"/>
                  </a:moveTo>
                  <a:lnTo>
                    <a:pt x="24" y="25"/>
                  </a:lnTo>
                  <a:lnTo>
                    <a:pt x="24" y="31"/>
                  </a:lnTo>
                  <a:lnTo>
                    <a:pt x="32" y="25"/>
                  </a:lnTo>
                  <a:lnTo>
                    <a:pt x="24" y="16"/>
                  </a:lnTo>
                  <a:lnTo>
                    <a:pt x="41" y="7"/>
                  </a:lnTo>
                  <a:lnTo>
                    <a:pt x="32" y="0"/>
                  </a:lnTo>
                  <a:lnTo>
                    <a:pt x="16" y="7"/>
                  </a:lnTo>
                  <a:lnTo>
                    <a:pt x="9" y="7"/>
                  </a:lnTo>
                  <a:lnTo>
                    <a:pt x="0" y="0"/>
                  </a:lnTo>
                  <a:lnTo>
                    <a:pt x="0"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70" name="Freeform 98"/>
            <p:cNvSpPr>
              <a:spLocks/>
            </p:cNvSpPr>
            <p:nvPr/>
          </p:nvSpPr>
          <p:spPr bwMode="auto">
            <a:xfrm>
              <a:off x="1782" y="2529"/>
              <a:ext cx="30" cy="26"/>
            </a:xfrm>
            <a:custGeom>
              <a:avLst/>
              <a:gdLst/>
              <a:ahLst/>
              <a:cxnLst>
                <a:cxn ang="0">
                  <a:pos x="24" y="7"/>
                </a:cxn>
                <a:cxn ang="0">
                  <a:pos x="31" y="16"/>
                </a:cxn>
                <a:cxn ang="0">
                  <a:pos x="24" y="25"/>
                </a:cxn>
                <a:cxn ang="0">
                  <a:pos x="24" y="31"/>
                </a:cxn>
                <a:cxn ang="0">
                  <a:pos x="15" y="16"/>
                </a:cxn>
                <a:cxn ang="0">
                  <a:pos x="0" y="7"/>
                </a:cxn>
                <a:cxn ang="0">
                  <a:pos x="0" y="0"/>
                </a:cxn>
                <a:cxn ang="0">
                  <a:pos x="8" y="0"/>
                </a:cxn>
                <a:cxn ang="0">
                  <a:pos x="15" y="0"/>
                </a:cxn>
                <a:cxn ang="0">
                  <a:pos x="24" y="7"/>
                </a:cxn>
              </a:cxnLst>
              <a:rect l="0" t="0" r="r" b="b"/>
              <a:pathLst>
                <a:path w="32" h="32">
                  <a:moveTo>
                    <a:pt x="24" y="7"/>
                  </a:moveTo>
                  <a:lnTo>
                    <a:pt x="31" y="16"/>
                  </a:lnTo>
                  <a:lnTo>
                    <a:pt x="24" y="25"/>
                  </a:lnTo>
                  <a:lnTo>
                    <a:pt x="24" y="31"/>
                  </a:lnTo>
                  <a:lnTo>
                    <a:pt x="15" y="16"/>
                  </a:lnTo>
                  <a:lnTo>
                    <a:pt x="0" y="7"/>
                  </a:lnTo>
                  <a:lnTo>
                    <a:pt x="0" y="0"/>
                  </a:lnTo>
                  <a:lnTo>
                    <a:pt x="8" y="0"/>
                  </a:lnTo>
                  <a:lnTo>
                    <a:pt x="15" y="0"/>
                  </a:lnTo>
                  <a:lnTo>
                    <a:pt x="24" y="7"/>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71" name="Freeform 99"/>
            <p:cNvSpPr>
              <a:spLocks/>
            </p:cNvSpPr>
            <p:nvPr/>
          </p:nvSpPr>
          <p:spPr bwMode="auto">
            <a:xfrm>
              <a:off x="1782" y="2529"/>
              <a:ext cx="30" cy="26"/>
            </a:xfrm>
            <a:custGeom>
              <a:avLst/>
              <a:gdLst/>
              <a:ahLst/>
              <a:cxnLst>
                <a:cxn ang="0">
                  <a:pos x="24" y="7"/>
                </a:cxn>
                <a:cxn ang="0">
                  <a:pos x="31" y="16"/>
                </a:cxn>
                <a:cxn ang="0">
                  <a:pos x="24" y="25"/>
                </a:cxn>
                <a:cxn ang="0">
                  <a:pos x="24" y="31"/>
                </a:cxn>
                <a:cxn ang="0">
                  <a:pos x="15" y="16"/>
                </a:cxn>
                <a:cxn ang="0">
                  <a:pos x="0" y="7"/>
                </a:cxn>
                <a:cxn ang="0">
                  <a:pos x="0" y="0"/>
                </a:cxn>
                <a:cxn ang="0">
                  <a:pos x="8" y="0"/>
                </a:cxn>
                <a:cxn ang="0">
                  <a:pos x="15" y="0"/>
                </a:cxn>
                <a:cxn ang="0">
                  <a:pos x="24" y="7"/>
                </a:cxn>
              </a:cxnLst>
              <a:rect l="0" t="0" r="r" b="b"/>
              <a:pathLst>
                <a:path w="32" h="32">
                  <a:moveTo>
                    <a:pt x="24" y="7"/>
                  </a:moveTo>
                  <a:lnTo>
                    <a:pt x="31" y="16"/>
                  </a:lnTo>
                  <a:lnTo>
                    <a:pt x="24" y="25"/>
                  </a:lnTo>
                  <a:lnTo>
                    <a:pt x="24" y="31"/>
                  </a:lnTo>
                  <a:lnTo>
                    <a:pt x="15" y="16"/>
                  </a:lnTo>
                  <a:lnTo>
                    <a:pt x="0" y="7"/>
                  </a:lnTo>
                  <a:lnTo>
                    <a:pt x="0" y="0"/>
                  </a:lnTo>
                  <a:lnTo>
                    <a:pt x="8" y="0"/>
                  </a:lnTo>
                  <a:lnTo>
                    <a:pt x="15" y="0"/>
                  </a:lnTo>
                  <a:lnTo>
                    <a:pt x="24" y="7"/>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72" name="Freeform 100"/>
            <p:cNvSpPr>
              <a:spLocks/>
            </p:cNvSpPr>
            <p:nvPr/>
          </p:nvSpPr>
          <p:spPr bwMode="auto">
            <a:xfrm>
              <a:off x="1774" y="2529"/>
              <a:ext cx="15" cy="14"/>
            </a:xfrm>
            <a:custGeom>
              <a:avLst/>
              <a:gdLst/>
              <a:ahLst/>
              <a:cxnLst>
                <a:cxn ang="0">
                  <a:pos x="16" y="16"/>
                </a:cxn>
                <a:cxn ang="0">
                  <a:pos x="16" y="0"/>
                </a:cxn>
                <a:cxn ang="0">
                  <a:pos x="0" y="0"/>
                </a:cxn>
                <a:cxn ang="0">
                  <a:pos x="16" y="16"/>
                </a:cxn>
              </a:cxnLst>
              <a:rect l="0" t="0" r="r" b="b"/>
              <a:pathLst>
                <a:path w="17" h="17">
                  <a:moveTo>
                    <a:pt x="16" y="16"/>
                  </a:moveTo>
                  <a:lnTo>
                    <a:pt x="16" y="0"/>
                  </a:lnTo>
                  <a:lnTo>
                    <a:pt x="0" y="0"/>
                  </a:lnTo>
                  <a:lnTo>
                    <a:pt x="16"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73" name="Freeform 101"/>
            <p:cNvSpPr>
              <a:spLocks/>
            </p:cNvSpPr>
            <p:nvPr/>
          </p:nvSpPr>
          <p:spPr bwMode="auto">
            <a:xfrm>
              <a:off x="1774" y="2529"/>
              <a:ext cx="15" cy="14"/>
            </a:xfrm>
            <a:custGeom>
              <a:avLst/>
              <a:gdLst/>
              <a:ahLst/>
              <a:cxnLst>
                <a:cxn ang="0">
                  <a:pos x="16" y="16"/>
                </a:cxn>
                <a:cxn ang="0">
                  <a:pos x="16" y="0"/>
                </a:cxn>
                <a:cxn ang="0">
                  <a:pos x="0" y="0"/>
                </a:cxn>
                <a:cxn ang="0">
                  <a:pos x="16" y="16"/>
                </a:cxn>
              </a:cxnLst>
              <a:rect l="0" t="0" r="r" b="b"/>
              <a:pathLst>
                <a:path w="17" h="17">
                  <a:moveTo>
                    <a:pt x="16" y="16"/>
                  </a:moveTo>
                  <a:lnTo>
                    <a:pt x="16" y="0"/>
                  </a:lnTo>
                  <a:lnTo>
                    <a:pt x="0" y="0"/>
                  </a:lnTo>
                  <a:lnTo>
                    <a:pt x="16" y="1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74" name="Freeform 102"/>
            <p:cNvSpPr>
              <a:spLocks/>
            </p:cNvSpPr>
            <p:nvPr/>
          </p:nvSpPr>
          <p:spPr bwMode="auto">
            <a:xfrm>
              <a:off x="1774" y="2529"/>
              <a:ext cx="15" cy="14"/>
            </a:xfrm>
            <a:custGeom>
              <a:avLst/>
              <a:gdLst/>
              <a:ahLst/>
              <a:cxnLst>
                <a:cxn ang="0">
                  <a:pos x="16" y="16"/>
                </a:cxn>
                <a:cxn ang="0">
                  <a:pos x="16" y="0"/>
                </a:cxn>
                <a:cxn ang="0">
                  <a:pos x="0" y="0"/>
                </a:cxn>
                <a:cxn ang="0">
                  <a:pos x="16" y="16"/>
                </a:cxn>
              </a:cxnLst>
              <a:rect l="0" t="0" r="r" b="b"/>
              <a:pathLst>
                <a:path w="17" h="17">
                  <a:moveTo>
                    <a:pt x="16" y="16"/>
                  </a:moveTo>
                  <a:lnTo>
                    <a:pt x="16" y="0"/>
                  </a:lnTo>
                  <a:lnTo>
                    <a:pt x="0" y="0"/>
                  </a:lnTo>
                  <a:lnTo>
                    <a:pt x="16"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75" name="Freeform 103"/>
            <p:cNvSpPr>
              <a:spLocks/>
            </p:cNvSpPr>
            <p:nvPr/>
          </p:nvSpPr>
          <p:spPr bwMode="auto">
            <a:xfrm>
              <a:off x="1872" y="2420"/>
              <a:ext cx="48" cy="26"/>
            </a:xfrm>
            <a:custGeom>
              <a:avLst/>
              <a:gdLst/>
              <a:ahLst/>
              <a:cxnLst>
                <a:cxn ang="0">
                  <a:pos x="0" y="23"/>
                </a:cxn>
                <a:cxn ang="0">
                  <a:pos x="0" y="0"/>
                </a:cxn>
                <a:cxn ang="0">
                  <a:pos x="24" y="0"/>
                </a:cxn>
                <a:cxn ang="0">
                  <a:pos x="24" y="6"/>
                </a:cxn>
                <a:cxn ang="0">
                  <a:pos x="34" y="6"/>
                </a:cxn>
                <a:cxn ang="0">
                  <a:pos x="49" y="16"/>
                </a:cxn>
                <a:cxn ang="0">
                  <a:pos x="41" y="23"/>
                </a:cxn>
                <a:cxn ang="0">
                  <a:pos x="41" y="16"/>
                </a:cxn>
                <a:cxn ang="0">
                  <a:pos x="18" y="23"/>
                </a:cxn>
                <a:cxn ang="0">
                  <a:pos x="18" y="16"/>
                </a:cxn>
                <a:cxn ang="0">
                  <a:pos x="9" y="23"/>
                </a:cxn>
                <a:cxn ang="0">
                  <a:pos x="9" y="31"/>
                </a:cxn>
                <a:cxn ang="0">
                  <a:pos x="0" y="23"/>
                </a:cxn>
              </a:cxnLst>
              <a:rect l="0" t="0" r="r" b="b"/>
              <a:pathLst>
                <a:path w="50" h="32">
                  <a:moveTo>
                    <a:pt x="0" y="23"/>
                  </a:moveTo>
                  <a:lnTo>
                    <a:pt x="0" y="0"/>
                  </a:lnTo>
                  <a:lnTo>
                    <a:pt x="24" y="0"/>
                  </a:lnTo>
                  <a:lnTo>
                    <a:pt x="24" y="6"/>
                  </a:lnTo>
                  <a:lnTo>
                    <a:pt x="34" y="6"/>
                  </a:lnTo>
                  <a:lnTo>
                    <a:pt x="49" y="16"/>
                  </a:lnTo>
                  <a:lnTo>
                    <a:pt x="41" y="23"/>
                  </a:lnTo>
                  <a:lnTo>
                    <a:pt x="41" y="16"/>
                  </a:lnTo>
                  <a:lnTo>
                    <a:pt x="18" y="23"/>
                  </a:lnTo>
                  <a:lnTo>
                    <a:pt x="18" y="16"/>
                  </a:lnTo>
                  <a:lnTo>
                    <a:pt x="9" y="23"/>
                  </a:lnTo>
                  <a:lnTo>
                    <a:pt x="9" y="31"/>
                  </a:lnTo>
                  <a:lnTo>
                    <a:pt x="0" y="23"/>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76" name="Freeform 104"/>
            <p:cNvSpPr>
              <a:spLocks/>
            </p:cNvSpPr>
            <p:nvPr/>
          </p:nvSpPr>
          <p:spPr bwMode="auto">
            <a:xfrm>
              <a:off x="1843" y="2420"/>
              <a:ext cx="31" cy="19"/>
            </a:xfrm>
            <a:custGeom>
              <a:avLst/>
              <a:gdLst/>
              <a:ahLst/>
              <a:cxnLst>
                <a:cxn ang="0">
                  <a:pos x="31" y="23"/>
                </a:cxn>
                <a:cxn ang="0">
                  <a:pos x="31" y="0"/>
                </a:cxn>
                <a:cxn ang="0">
                  <a:pos x="15" y="0"/>
                </a:cxn>
                <a:cxn ang="0">
                  <a:pos x="24" y="16"/>
                </a:cxn>
                <a:cxn ang="0">
                  <a:pos x="0" y="23"/>
                </a:cxn>
                <a:cxn ang="0">
                  <a:pos x="6" y="23"/>
                </a:cxn>
                <a:cxn ang="0">
                  <a:pos x="31" y="23"/>
                </a:cxn>
              </a:cxnLst>
              <a:rect l="0" t="0" r="r" b="b"/>
              <a:pathLst>
                <a:path w="32" h="24">
                  <a:moveTo>
                    <a:pt x="31" y="23"/>
                  </a:moveTo>
                  <a:lnTo>
                    <a:pt x="31" y="0"/>
                  </a:lnTo>
                  <a:lnTo>
                    <a:pt x="15" y="0"/>
                  </a:lnTo>
                  <a:lnTo>
                    <a:pt x="24" y="16"/>
                  </a:lnTo>
                  <a:lnTo>
                    <a:pt x="0" y="23"/>
                  </a:lnTo>
                  <a:lnTo>
                    <a:pt x="6" y="23"/>
                  </a:lnTo>
                  <a:lnTo>
                    <a:pt x="31" y="23"/>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77" name="Freeform 105"/>
            <p:cNvSpPr>
              <a:spLocks/>
            </p:cNvSpPr>
            <p:nvPr/>
          </p:nvSpPr>
          <p:spPr bwMode="auto">
            <a:xfrm>
              <a:off x="1789" y="2496"/>
              <a:ext cx="139" cy="170"/>
            </a:xfrm>
            <a:custGeom>
              <a:avLst/>
              <a:gdLst/>
              <a:ahLst/>
              <a:cxnLst>
                <a:cxn ang="0">
                  <a:pos x="112" y="211"/>
                </a:cxn>
                <a:cxn ang="0">
                  <a:pos x="122" y="178"/>
                </a:cxn>
                <a:cxn ang="0">
                  <a:pos x="112" y="154"/>
                </a:cxn>
                <a:cxn ang="0">
                  <a:pos x="122" y="154"/>
                </a:cxn>
                <a:cxn ang="0">
                  <a:pos x="112" y="146"/>
                </a:cxn>
                <a:cxn ang="0">
                  <a:pos x="112" y="137"/>
                </a:cxn>
                <a:cxn ang="0">
                  <a:pos x="146" y="137"/>
                </a:cxn>
                <a:cxn ang="0">
                  <a:pos x="146" y="122"/>
                </a:cxn>
                <a:cxn ang="0">
                  <a:pos x="137" y="106"/>
                </a:cxn>
                <a:cxn ang="0">
                  <a:pos x="146" y="81"/>
                </a:cxn>
                <a:cxn ang="0">
                  <a:pos x="122" y="81"/>
                </a:cxn>
                <a:cxn ang="0">
                  <a:pos x="112" y="72"/>
                </a:cxn>
                <a:cxn ang="0">
                  <a:pos x="88" y="72"/>
                </a:cxn>
                <a:cxn ang="0">
                  <a:pos x="81" y="66"/>
                </a:cxn>
                <a:cxn ang="0">
                  <a:pos x="81" y="57"/>
                </a:cxn>
                <a:cxn ang="0">
                  <a:pos x="72" y="41"/>
                </a:cxn>
                <a:cxn ang="0">
                  <a:pos x="81" y="25"/>
                </a:cxn>
                <a:cxn ang="0">
                  <a:pos x="88" y="17"/>
                </a:cxn>
                <a:cxn ang="0">
                  <a:pos x="97" y="7"/>
                </a:cxn>
                <a:cxn ang="0">
                  <a:pos x="88" y="0"/>
                </a:cxn>
                <a:cxn ang="0">
                  <a:pos x="72" y="17"/>
                </a:cxn>
                <a:cxn ang="0">
                  <a:pos x="48" y="25"/>
                </a:cxn>
                <a:cxn ang="0">
                  <a:pos x="40" y="41"/>
                </a:cxn>
                <a:cxn ang="0">
                  <a:pos x="23" y="48"/>
                </a:cxn>
                <a:cxn ang="0">
                  <a:pos x="23" y="66"/>
                </a:cxn>
                <a:cxn ang="0">
                  <a:pos x="16" y="48"/>
                </a:cxn>
                <a:cxn ang="0">
                  <a:pos x="23" y="57"/>
                </a:cxn>
                <a:cxn ang="0">
                  <a:pos x="16" y="66"/>
                </a:cxn>
                <a:cxn ang="0">
                  <a:pos x="16" y="72"/>
                </a:cxn>
                <a:cxn ang="0">
                  <a:pos x="16" y="81"/>
                </a:cxn>
                <a:cxn ang="0">
                  <a:pos x="16" y="113"/>
                </a:cxn>
                <a:cxn ang="0">
                  <a:pos x="23" y="113"/>
                </a:cxn>
                <a:cxn ang="0">
                  <a:pos x="16" y="131"/>
                </a:cxn>
                <a:cxn ang="0">
                  <a:pos x="7" y="131"/>
                </a:cxn>
                <a:cxn ang="0">
                  <a:pos x="7" y="137"/>
                </a:cxn>
                <a:cxn ang="0">
                  <a:pos x="0" y="137"/>
                </a:cxn>
                <a:cxn ang="0">
                  <a:pos x="0" y="146"/>
                </a:cxn>
                <a:cxn ang="0">
                  <a:pos x="23" y="162"/>
                </a:cxn>
                <a:cxn ang="0">
                  <a:pos x="40" y="154"/>
                </a:cxn>
                <a:cxn ang="0">
                  <a:pos x="48" y="162"/>
                </a:cxn>
                <a:cxn ang="0">
                  <a:pos x="63" y="178"/>
                </a:cxn>
                <a:cxn ang="0">
                  <a:pos x="72" y="194"/>
                </a:cxn>
                <a:cxn ang="0">
                  <a:pos x="106" y="187"/>
                </a:cxn>
                <a:cxn ang="0">
                  <a:pos x="112" y="194"/>
                </a:cxn>
                <a:cxn ang="0">
                  <a:pos x="112" y="203"/>
                </a:cxn>
                <a:cxn ang="0">
                  <a:pos x="106" y="203"/>
                </a:cxn>
                <a:cxn ang="0">
                  <a:pos x="112" y="211"/>
                </a:cxn>
              </a:cxnLst>
              <a:rect l="0" t="0" r="r" b="b"/>
              <a:pathLst>
                <a:path w="147" h="212">
                  <a:moveTo>
                    <a:pt x="112" y="211"/>
                  </a:moveTo>
                  <a:lnTo>
                    <a:pt x="122" y="178"/>
                  </a:lnTo>
                  <a:lnTo>
                    <a:pt x="112" y="154"/>
                  </a:lnTo>
                  <a:lnTo>
                    <a:pt x="122" y="154"/>
                  </a:lnTo>
                  <a:lnTo>
                    <a:pt x="112" y="146"/>
                  </a:lnTo>
                  <a:lnTo>
                    <a:pt x="112" y="137"/>
                  </a:lnTo>
                  <a:lnTo>
                    <a:pt x="146" y="137"/>
                  </a:lnTo>
                  <a:lnTo>
                    <a:pt x="146" y="122"/>
                  </a:lnTo>
                  <a:lnTo>
                    <a:pt x="137" y="106"/>
                  </a:lnTo>
                  <a:lnTo>
                    <a:pt x="146" y="81"/>
                  </a:lnTo>
                  <a:lnTo>
                    <a:pt x="122" y="81"/>
                  </a:lnTo>
                  <a:lnTo>
                    <a:pt x="112" y="72"/>
                  </a:lnTo>
                  <a:lnTo>
                    <a:pt x="88" y="72"/>
                  </a:lnTo>
                  <a:lnTo>
                    <a:pt x="81" y="66"/>
                  </a:lnTo>
                  <a:lnTo>
                    <a:pt x="81" y="57"/>
                  </a:lnTo>
                  <a:lnTo>
                    <a:pt x="72" y="41"/>
                  </a:lnTo>
                  <a:lnTo>
                    <a:pt x="81" y="25"/>
                  </a:lnTo>
                  <a:lnTo>
                    <a:pt x="88" y="17"/>
                  </a:lnTo>
                  <a:lnTo>
                    <a:pt x="97" y="7"/>
                  </a:lnTo>
                  <a:lnTo>
                    <a:pt x="88" y="0"/>
                  </a:lnTo>
                  <a:lnTo>
                    <a:pt x="72" y="17"/>
                  </a:lnTo>
                  <a:lnTo>
                    <a:pt x="48" y="25"/>
                  </a:lnTo>
                  <a:lnTo>
                    <a:pt x="40" y="41"/>
                  </a:lnTo>
                  <a:lnTo>
                    <a:pt x="23" y="48"/>
                  </a:lnTo>
                  <a:lnTo>
                    <a:pt x="23" y="66"/>
                  </a:lnTo>
                  <a:lnTo>
                    <a:pt x="16" y="48"/>
                  </a:lnTo>
                  <a:lnTo>
                    <a:pt x="23" y="57"/>
                  </a:lnTo>
                  <a:lnTo>
                    <a:pt x="16" y="66"/>
                  </a:lnTo>
                  <a:lnTo>
                    <a:pt x="16" y="72"/>
                  </a:lnTo>
                  <a:lnTo>
                    <a:pt x="16" y="81"/>
                  </a:lnTo>
                  <a:lnTo>
                    <a:pt x="16" y="113"/>
                  </a:lnTo>
                  <a:lnTo>
                    <a:pt x="23" y="113"/>
                  </a:lnTo>
                  <a:lnTo>
                    <a:pt x="16" y="131"/>
                  </a:lnTo>
                  <a:lnTo>
                    <a:pt x="7" y="131"/>
                  </a:lnTo>
                  <a:lnTo>
                    <a:pt x="7" y="137"/>
                  </a:lnTo>
                  <a:lnTo>
                    <a:pt x="0" y="137"/>
                  </a:lnTo>
                  <a:lnTo>
                    <a:pt x="0" y="146"/>
                  </a:lnTo>
                  <a:lnTo>
                    <a:pt x="23" y="162"/>
                  </a:lnTo>
                  <a:lnTo>
                    <a:pt x="40" y="154"/>
                  </a:lnTo>
                  <a:lnTo>
                    <a:pt x="48" y="162"/>
                  </a:lnTo>
                  <a:lnTo>
                    <a:pt x="63" y="178"/>
                  </a:lnTo>
                  <a:lnTo>
                    <a:pt x="72" y="194"/>
                  </a:lnTo>
                  <a:lnTo>
                    <a:pt x="106" y="187"/>
                  </a:lnTo>
                  <a:lnTo>
                    <a:pt x="112" y="194"/>
                  </a:lnTo>
                  <a:lnTo>
                    <a:pt x="112" y="203"/>
                  </a:lnTo>
                  <a:lnTo>
                    <a:pt x="106" y="203"/>
                  </a:lnTo>
                  <a:lnTo>
                    <a:pt x="112" y="211"/>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78" name="Freeform 106"/>
            <p:cNvSpPr>
              <a:spLocks/>
            </p:cNvSpPr>
            <p:nvPr/>
          </p:nvSpPr>
          <p:spPr bwMode="auto">
            <a:xfrm>
              <a:off x="1766" y="2613"/>
              <a:ext cx="70" cy="66"/>
            </a:xfrm>
            <a:custGeom>
              <a:avLst/>
              <a:gdLst/>
              <a:ahLst/>
              <a:cxnLst>
                <a:cxn ang="0">
                  <a:pos x="73" y="16"/>
                </a:cxn>
                <a:cxn ang="0">
                  <a:pos x="65" y="8"/>
                </a:cxn>
                <a:cxn ang="0">
                  <a:pos x="48" y="16"/>
                </a:cxn>
                <a:cxn ang="0">
                  <a:pos x="25" y="0"/>
                </a:cxn>
                <a:cxn ang="0">
                  <a:pos x="8" y="8"/>
                </a:cxn>
                <a:cxn ang="0">
                  <a:pos x="8" y="16"/>
                </a:cxn>
                <a:cxn ang="0">
                  <a:pos x="0" y="25"/>
                </a:cxn>
                <a:cxn ang="0">
                  <a:pos x="0" y="41"/>
                </a:cxn>
                <a:cxn ang="0">
                  <a:pos x="8" y="57"/>
                </a:cxn>
                <a:cxn ang="0">
                  <a:pos x="8" y="48"/>
                </a:cxn>
                <a:cxn ang="0">
                  <a:pos x="17" y="48"/>
                </a:cxn>
                <a:cxn ang="0">
                  <a:pos x="8" y="57"/>
                </a:cxn>
                <a:cxn ang="0">
                  <a:pos x="0" y="73"/>
                </a:cxn>
                <a:cxn ang="0">
                  <a:pos x="17" y="81"/>
                </a:cxn>
                <a:cxn ang="0">
                  <a:pos x="41" y="57"/>
                </a:cxn>
                <a:cxn ang="0">
                  <a:pos x="57" y="48"/>
                </a:cxn>
                <a:cxn ang="0">
                  <a:pos x="65" y="41"/>
                </a:cxn>
                <a:cxn ang="0">
                  <a:pos x="73" y="25"/>
                </a:cxn>
                <a:cxn ang="0">
                  <a:pos x="65" y="16"/>
                </a:cxn>
                <a:cxn ang="0">
                  <a:pos x="73" y="16"/>
                </a:cxn>
              </a:cxnLst>
              <a:rect l="0" t="0" r="r" b="b"/>
              <a:pathLst>
                <a:path w="74" h="82">
                  <a:moveTo>
                    <a:pt x="73" y="16"/>
                  </a:moveTo>
                  <a:lnTo>
                    <a:pt x="65" y="8"/>
                  </a:lnTo>
                  <a:lnTo>
                    <a:pt x="48" y="16"/>
                  </a:lnTo>
                  <a:lnTo>
                    <a:pt x="25" y="0"/>
                  </a:lnTo>
                  <a:lnTo>
                    <a:pt x="8" y="8"/>
                  </a:lnTo>
                  <a:lnTo>
                    <a:pt x="8" y="16"/>
                  </a:lnTo>
                  <a:lnTo>
                    <a:pt x="0" y="25"/>
                  </a:lnTo>
                  <a:lnTo>
                    <a:pt x="0" y="41"/>
                  </a:lnTo>
                  <a:lnTo>
                    <a:pt x="8" y="57"/>
                  </a:lnTo>
                  <a:lnTo>
                    <a:pt x="8" y="48"/>
                  </a:lnTo>
                  <a:lnTo>
                    <a:pt x="17" y="48"/>
                  </a:lnTo>
                  <a:lnTo>
                    <a:pt x="8" y="57"/>
                  </a:lnTo>
                  <a:lnTo>
                    <a:pt x="0" y="73"/>
                  </a:lnTo>
                  <a:lnTo>
                    <a:pt x="17" y="81"/>
                  </a:lnTo>
                  <a:lnTo>
                    <a:pt x="41" y="57"/>
                  </a:lnTo>
                  <a:lnTo>
                    <a:pt x="57" y="48"/>
                  </a:lnTo>
                  <a:lnTo>
                    <a:pt x="65" y="41"/>
                  </a:lnTo>
                  <a:lnTo>
                    <a:pt x="73" y="25"/>
                  </a:lnTo>
                  <a:lnTo>
                    <a:pt x="65" y="16"/>
                  </a:lnTo>
                  <a:lnTo>
                    <a:pt x="73" y="1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79" name="Freeform 107"/>
            <p:cNvSpPr>
              <a:spLocks/>
            </p:cNvSpPr>
            <p:nvPr/>
          </p:nvSpPr>
          <p:spPr bwMode="auto">
            <a:xfrm>
              <a:off x="1759" y="2626"/>
              <a:ext cx="154" cy="187"/>
            </a:xfrm>
            <a:custGeom>
              <a:avLst/>
              <a:gdLst/>
              <a:ahLst/>
              <a:cxnLst>
                <a:cxn ang="0">
                  <a:pos x="155" y="137"/>
                </a:cxn>
                <a:cxn ang="0">
                  <a:pos x="139" y="137"/>
                </a:cxn>
                <a:cxn ang="0">
                  <a:pos x="139" y="122"/>
                </a:cxn>
                <a:cxn ang="0">
                  <a:pos x="121" y="131"/>
                </a:cxn>
                <a:cxn ang="0">
                  <a:pos x="105" y="122"/>
                </a:cxn>
                <a:cxn ang="0">
                  <a:pos x="96" y="97"/>
                </a:cxn>
                <a:cxn ang="0">
                  <a:pos x="114" y="65"/>
                </a:cxn>
                <a:cxn ang="0">
                  <a:pos x="145" y="49"/>
                </a:cxn>
                <a:cxn ang="0">
                  <a:pos x="139" y="41"/>
                </a:cxn>
                <a:cxn ang="0">
                  <a:pos x="145" y="41"/>
                </a:cxn>
                <a:cxn ang="0">
                  <a:pos x="145" y="32"/>
                </a:cxn>
                <a:cxn ang="0">
                  <a:pos x="139" y="25"/>
                </a:cxn>
                <a:cxn ang="0">
                  <a:pos x="105" y="32"/>
                </a:cxn>
                <a:cxn ang="0">
                  <a:pos x="96" y="16"/>
                </a:cxn>
                <a:cxn ang="0">
                  <a:pos x="81" y="0"/>
                </a:cxn>
                <a:cxn ang="0">
                  <a:pos x="73" y="0"/>
                </a:cxn>
                <a:cxn ang="0">
                  <a:pos x="81" y="9"/>
                </a:cxn>
                <a:cxn ang="0">
                  <a:pos x="73" y="25"/>
                </a:cxn>
                <a:cxn ang="0">
                  <a:pos x="65" y="32"/>
                </a:cxn>
                <a:cxn ang="0">
                  <a:pos x="49" y="41"/>
                </a:cxn>
                <a:cxn ang="0">
                  <a:pos x="25" y="65"/>
                </a:cxn>
                <a:cxn ang="0">
                  <a:pos x="8" y="57"/>
                </a:cxn>
                <a:cxn ang="0">
                  <a:pos x="16" y="41"/>
                </a:cxn>
                <a:cxn ang="0">
                  <a:pos x="0" y="57"/>
                </a:cxn>
                <a:cxn ang="0">
                  <a:pos x="8" y="72"/>
                </a:cxn>
                <a:cxn ang="0">
                  <a:pos x="0" y="72"/>
                </a:cxn>
                <a:cxn ang="0">
                  <a:pos x="16" y="89"/>
                </a:cxn>
                <a:cxn ang="0">
                  <a:pos x="33" y="106"/>
                </a:cxn>
                <a:cxn ang="0">
                  <a:pos x="73" y="186"/>
                </a:cxn>
                <a:cxn ang="0">
                  <a:pos x="139" y="234"/>
                </a:cxn>
                <a:cxn ang="0">
                  <a:pos x="155" y="227"/>
                </a:cxn>
                <a:cxn ang="0">
                  <a:pos x="162" y="211"/>
                </a:cxn>
                <a:cxn ang="0">
                  <a:pos x="155" y="203"/>
                </a:cxn>
                <a:cxn ang="0">
                  <a:pos x="162" y="154"/>
                </a:cxn>
                <a:cxn ang="0">
                  <a:pos x="155" y="137"/>
                </a:cxn>
              </a:cxnLst>
              <a:rect l="0" t="0" r="r" b="b"/>
              <a:pathLst>
                <a:path w="163" h="235">
                  <a:moveTo>
                    <a:pt x="155" y="137"/>
                  </a:moveTo>
                  <a:lnTo>
                    <a:pt x="139" y="137"/>
                  </a:lnTo>
                  <a:lnTo>
                    <a:pt x="139" y="122"/>
                  </a:lnTo>
                  <a:lnTo>
                    <a:pt x="121" y="131"/>
                  </a:lnTo>
                  <a:lnTo>
                    <a:pt x="105" y="122"/>
                  </a:lnTo>
                  <a:lnTo>
                    <a:pt x="96" y="97"/>
                  </a:lnTo>
                  <a:lnTo>
                    <a:pt x="114" y="65"/>
                  </a:lnTo>
                  <a:lnTo>
                    <a:pt x="145" y="49"/>
                  </a:lnTo>
                  <a:lnTo>
                    <a:pt x="139" y="41"/>
                  </a:lnTo>
                  <a:lnTo>
                    <a:pt x="145" y="41"/>
                  </a:lnTo>
                  <a:lnTo>
                    <a:pt x="145" y="32"/>
                  </a:lnTo>
                  <a:lnTo>
                    <a:pt x="139" y="25"/>
                  </a:lnTo>
                  <a:lnTo>
                    <a:pt x="105" y="32"/>
                  </a:lnTo>
                  <a:lnTo>
                    <a:pt x="96" y="16"/>
                  </a:lnTo>
                  <a:lnTo>
                    <a:pt x="81" y="0"/>
                  </a:lnTo>
                  <a:lnTo>
                    <a:pt x="73" y="0"/>
                  </a:lnTo>
                  <a:lnTo>
                    <a:pt x="81" y="9"/>
                  </a:lnTo>
                  <a:lnTo>
                    <a:pt x="73" y="25"/>
                  </a:lnTo>
                  <a:lnTo>
                    <a:pt x="65" y="32"/>
                  </a:lnTo>
                  <a:lnTo>
                    <a:pt x="49" y="41"/>
                  </a:lnTo>
                  <a:lnTo>
                    <a:pt x="25" y="65"/>
                  </a:lnTo>
                  <a:lnTo>
                    <a:pt x="8" y="57"/>
                  </a:lnTo>
                  <a:lnTo>
                    <a:pt x="16" y="41"/>
                  </a:lnTo>
                  <a:lnTo>
                    <a:pt x="0" y="57"/>
                  </a:lnTo>
                  <a:lnTo>
                    <a:pt x="8" y="72"/>
                  </a:lnTo>
                  <a:lnTo>
                    <a:pt x="0" y="72"/>
                  </a:lnTo>
                  <a:lnTo>
                    <a:pt x="16" y="89"/>
                  </a:lnTo>
                  <a:lnTo>
                    <a:pt x="33" y="106"/>
                  </a:lnTo>
                  <a:lnTo>
                    <a:pt x="73" y="186"/>
                  </a:lnTo>
                  <a:lnTo>
                    <a:pt x="139" y="234"/>
                  </a:lnTo>
                  <a:lnTo>
                    <a:pt x="155" y="227"/>
                  </a:lnTo>
                  <a:lnTo>
                    <a:pt x="162" y="211"/>
                  </a:lnTo>
                  <a:lnTo>
                    <a:pt x="155" y="203"/>
                  </a:lnTo>
                  <a:lnTo>
                    <a:pt x="162" y="154"/>
                  </a:lnTo>
                  <a:lnTo>
                    <a:pt x="155" y="137"/>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80" name="Freeform 108"/>
            <p:cNvSpPr>
              <a:spLocks/>
            </p:cNvSpPr>
            <p:nvPr/>
          </p:nvSpPr>
          <p:spPr bwMode="auto">
            <a:xfrm>
              <a:off x="1905" y="2723"/>
              <a:ext cx="139" cy="142"/>
            </a:xfrm>
            <a:custGeom>
              <a:avLst/>
              <a:gdLst/>
              <a:ahLst/>
              <a:cxnLst>
                <a:cxn ang="0">
                  <a:pos x="146" y="137"/>
                </a:cxn>
                <a:cxn ang="0">
                  <a:pos x="146" y="112"/>
                </a:cxn>
                <a:cxn ang="0">
                  <a:pos x="137" y="96"/>
                </a:cxn>
                <a:cxn ang="0">
                  <a:pos x="137" y="89"/>
                </a:cxn>
                <a:cxn ang="0">
                  <a:pos x="121" y="89"/>
                </a:cxn>
                <a:cxn ang="0">
                  <a:pos x="112" y="72"/>
                </a:cxn>
                <a:cxn ang="0">
                  <a:pos x="112" y="64"/>
                </a:cxn>
                <a:cxn ang="0">
                  <a:pos x="105" y="49"/>
                </a:cxn>
                <a:cxn ang="0">
                  <a:pos x="56" y="32"/>
                </a:cxn>
                <a:cxn ang="0">
                  <a:pos x="49" y="24"/>
                </a:cxn>
                <a:cxn ang="0">
                  <a:pos x="49" y="0"/>
                </a:cxn>
                <a:cxn ang="0">
                  <a:pos x="32" y="0"/>
                </a:cxn>
                <a:cxn ang="0">
                  <a:pos x="15" y="15"/>
                </a:cxn>
                <a:cxn ang="0">
                  <a:pos x="0" y="15"/>
                </a:cxn>
                <a:cxn ang="0">
                  <a:pos x="7" y="32"/>
                </a:cxn>
                <a:cxn ang="0">
                  <a:pos x="0" y="81"/>
                </a:cxn>
                <a:cxn ang="0">
                  <a:pos x="7" y="89"/>
                </a:cxn>
                <a:cxn ang="0">
                  <a:pos x="0" y="105"/>
                </a:cxn>
                <a:cxn ang="0">
                  <a:pos x="7" y="129"/>
                </a:cxn>
                <a:cxn ang="0">
                  <a:pos x="7" y="137"/>
                </a:cxn>
                <a:cxn ang="0">
                  <a:pos x="15" y="177"/>
                </a:cxn>
                <a:cxn ang="0">
                  <a:pos x="24" y="177"/>
                </a:cxn>
                <a:cxn ang="0">
                  <a:pos x="40" y="161"/>
                </a:cxn>
                <a:cxn ang="0">
                  <a:pos x="65" y="171"/>
                </a:cxn>
                <a:cxn ang="0">
                  <a:pos x="72" y="161"/>
                </a:cxn>
                <a:cxn ang="0">
                  <a:pos x="89" y="171"/>
                </a:cxn>
                <a:cxn ang="0">
                  <a:pos x="97" y="129"/>
                </a:cxn>
                <a:cxn ang="0">
                  <a:pos x="129" y="129"/>
                </a:cxn>
                <a:cxn ang="0">
                  <a:pos x="146" y="137"/>
                </a:cxn>
              </a:cxnLst>
              <a:rect l="0" t="0" r="r" b="b"/>
              <a:pathLst>
                <a:path w="147" h="178">
                  <a:moveTo>
                    <a:pt x="146" y="137"/>
                  </a:moveTo>
                  <a:lnTo>
                    <a:pt x="146" y="112"/>
                  </a:lnTo>
                  <a:lnTo>
                    <a:pt x="137" y="96"/>
                  </a:lnTo>
                  <a:lnTo>
                    <a:pt x="137" y="89"/>
                  </a:lnTo>
                  <a:lnTo>
                    <a:pt x="121" y="89"/>
                  </a:lnTo>
                  <a:lnTo>
                    <a:pt x="112" y="72"/>
                  </a:lnTo>
                  <a:lnTo>
                    <a:pt x="112" y="64"/>
                  </a:lnTo>
                  <a:lnTo>
                    <a:pt x="105" y="49"/>
                  </a:lnTo>
                  <a:lnTo>
                    <a:pt x="56" y="32"/>
                  </a:lnTo>
                  <a:lnTo>
                    <a:pt x="49" y="24"/>
                  </a:lnTo>
                  <a:lnTo>
                    <a:pt x="49" y="0"/>
                  </a:lnTo>
                  <a:lnTo>
                    <a:pt x="32" y="0"/>
                  </a:lnTo>
                  <a:lnTo>
                    <a:pt x="15" y="15"/>
                  </a:lnTo>
                  <a:lnTo>
                    <a:pt x="0" y="15"/>
                  </a:lnTo>
                  <a:lnTo>
                    <a:pt x="7" y="32"/>
                  </a:lnTo>
                  <a:lnTo>
                    <a:pt x="0" y="81"/>
                  </a:lnTo>
                  <a:lnTo>
                    <a:pt x="7" y="89"/>
                  </a:lnTo>
                  <a:lnTo>
                    <a:pt x="0" y="105"/>
                  </a:lnTo>
                  <a:lnTo>
                    <a:pt x="7" y="129"/>
                  </a:lnTo>
                  <a:lnTo>
                    <a:pt x="7" y="137"/>
                  </a:lnTo>
                  <a:lnTo>
                    <a:pt x="15" y="177"/>
                  </a:lnTo>
                  <a:lnTo>
                    <a:pt x="24" y="177"/>
                  </a:lnTo>
                  <a:lnTo>
                    <a:pt x="40" y="161"/>
                  </a:lnTo>
                  <a:lnTo>
                    <a:pt x="65" y="171"/>
                  </a:lnTo>
                  <a:lnTo>
                    <a:pt x="72" y="161"/>
                  </a:lnTo>
                  <a:lnTo>
                    <a:pt x="89" y="171"/>
                  </a:lnTo>
                  <a:lnTo>
                    <a:pt x="97" y="129"/>
                  </a:lnTo>
                  <a:lnTo>
                    <a:pt x="129" y="129"/>
                  </a:lnTo>
                  <a:lnTo>
                    <a:pt x="146" y="137"/>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81" name="Freeform 109"/>
            <p:cNvSpPr>
              <a:spLocks/>
            </p:cNvSpPr>
            <p:nvPr/>
          </p:nvSpPr>
          <p:spPr bwMode="auto">
            <a:xfrm>
              <a:off x="1988" y="2826"/>
              <a:ext cx="101" cy="91"/>
            </a:xfrm>
            <a:custGeom>
              <a:avLst/>
              <a:gdLst/>
              <a:ahLst/>
              <a:cxnLst>
                <a:cxn ang="0">
                  <a:pos x="97" y="82"/>
                </a:cxn>
                <a:cxn ang="0">
                  <a:pos x="105" y="66"/>
                </a:cxn>
                <a:cxn ang="0">
                  <a:pos x="88" y="57"/>
                </a:cxn>
                <a:cxn ang="0">
                  <a:pos x="88" y="42"/>
                </a:cxn>
                <a:cxn ang="0">
                  <a:pos x="82" y="42"/>
                </a:cxn>
                <a:cxn ang="0">
                  <a:pos x="57" y="32"/>
                </a:cxn>
                <a:cxn ang="0">
                  <a:pos x="57" y="8"/>
                </a:cxn>
                <a:cxn ang="0">
                  <a:pos x="40" y="0"/>
                </a:cxn>
                <a:cxn ang="0">
                  <a:pos x="8" y="0"/>
                </a:cxn>
                <a:cxn ang="0">
                  <a:pos x="0" y="42"/>
                </a:cxn>
                <a:cxn ang="0">
                  <a:pos x="16" y="66"/>
                </a:cxn>
                <a:cxn ang="0">
                  <a:pos x="40" y="66"/>
                </a:cxn>
                <a:cxn ang="0">
                  <a:pos x="57" y="82"/>
                </a:cxn>
                <a:cxn ang="0">
                  <a:pos x="57" y="89"/>
                </a:cxn>
                <a:cxn ang="0">
                  <a:pos x="48" y="106"/>
                </a:cxn>
                <a:cxn ang="0">
                  <a:pos x="72" y="113"/>
                </a:cxn>
                <a:cxn ang="0">
                  <a:pos x="82" y="106"/>
                </a:cxn>
                <a:cxn ang="0">
                  <a:pos x="97" y="97"/>
                </a:cxn>
                <a:cxn ang="0">
                  <a:pos x="97" y="82"/>
                </a:cxn>
              </a:cxnLst>
              <a:rect l="0" t="0" r="r" b="b"/>
              <a:pathLst>
                <a:path w="106" h="114">
                  <a:moveTo>
                    <a:pt x="97" y="82"/>
                  </a:moveTo>
                  <a:lnTo>
                    <a:pt x="105" y="66"/>
                  </a:lnTo>
                  <a:lnTo>
                    <a:pt x="88" y="57"/>
                  </a:lnTo>
                  <a:lnTo>
                    <a:pt x="88" y="42"/>
                  </a:lnTo>
                  <a:lnTo>
                    <a:pt x="82" y="42"/>
                  </a:lnTo>
                  <a:lnTo>
                    <a:pt x="57" y="32"/>
                  </a:lnTo>
                  <a:lnTo>
                    <a:pt x="57" y="8"/>
                  </a:lnTo>
                  <a:lnTo>
                    <a:pt x="40" y="0"/>
                  </a:lnTo>
                  <a:lnTo>
                    <a:pt x="8" y="0"/>
                  </a:lnTo>
                  <a:lnTo>
                    <a:pt x="0" y="42"/>
                  </a:lnTo>
                  <a:lnTo>
                    <a:pt x="16" y="66"/>
                  </a:lnTo>
                  <a:lnTo>
                    <a:pt x="40" y="66"/>
                  </a:lnTo>
                  <a:lnTo>
                    <a:pt x="57" y="82"/>
                  </a:lnTo>
                  <a:lnTo>
                    <a:pt x="57" y="89"/>
                  </a:lnTo>
                  <a:lnTo>
                    <a:pt x="48" y="106"/>
                  </a:lnTo>
                  <a:lnTo>
                    <a:pt x="72" y="113"/>
                  </a:lnTo>
                  <a:lnTo>
                    <a:pt x="82" y="106"/>
                  </a:lnTo>
                  <a:lnTo>
                    <a:pt x="97" y="97"/>
                  </a:lnTo>
                  <a:lnTo>
                    <a:pt x="97" y="82"/>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82" name="Freeform 110"/>
            <p:cNvSpPr>
              <a:spLocks/>
            </p:cNvSpPr>
            <p:nvPr/>
          </p:nvSpPr>
          <p:spPr bwMode="auto">
            <a:xfrm>
              <a:off x="2034" y="2949"/>
              <a:ext cx="70" cy="52"/>
            </a:xfrm>
            <a:custGeom>
              <a:avLst/>
              <a:gdLst/>
              <a:ahLst/>
              <a:cxnLst>
                <a:cxn ang="0">
                  <a:pos x="65" y="49"/>
                </a:cxn>
                <a:cxn ang="0">
                  <a:pos x="74" y="31"/>
                </a:cxn>
                <a:cxn ang="0">
                  <a:pos x="65" y="25"/>
                </a:cxn>
                <a:cxn ang="0">
                  <a:pos x="40" y="8"/>
                </a:cxn>
                <a:cxn ang="0">
                  <a:pos x="34" y="8"/>
                </a:cxn>
                <a:cxn ang="0">
                  <a:pos x="24" y="0"/>
                </a:cxn>
                <a:cxn ang="0">
                  <a:pos x="15" y="0"/>
                </a:cxn>
                <a:cxn ang="0">
                  <a:pos x="0" y="56"/>
                </a:cxn>
                <a:cxn ang="0">
                  <a:pos x="9" y="56"/>
                </a:cxn>
                <a:cxn ang="0">
                  <a:pos x="34" y="65"/>
                </a:cxn>
                <a:cxn ang="0">
                  <a:pos x="57" y="65"/>
                </a:cxn>
                <a:cxn ang="0">
                  <a:pos x="65" y="49"/>
                </a:cxn>
              </a:cxnLst>
              <a:rect l="0" t="0" r="r" b="b"/>
              <a:pathLst>
                <a:path w="75" h="66">
                  <a:moveTo>
                    <a:pt x="65" y="49"/>
                  </a:moveTo>
                  <a:lnTo>
                    <a:pt x="74" y="31"/>
                  </a:lnTo>
                  <a:lnTo>
                    <a:pt x="65" y="25"/>
                  </a:lnTo>
                  <a:lnTo>
                    <a:pt x="40" y="8"/>
                  </a:lnTo>
                  <a:lnTo>
                    <a:pt x="34" y="8"/>
                  </a:lnTo>
                  <a:lnTo>
                    <a:pt x="24" y="0"/>
                  </a:lnTo>
                  <a:lnTo>
                    <a:pt x="15" y="0"/>
                  </a:lnTo>
                  <a:lnTo>
                    <a:pt x="0" y="56"/>
                  </a:lnTo>
                  <a:lnTo>
                    <a:pt x="9" y="56"/>
                  </a:lnTo>
                  <a:lnTo>
                    <a:pt x="34" y="65"/>
                  </a:lnTo>
                  <a:lnTo>
                    <a:pt x="57" y="65"/>
                  </a:lnTo>
                  <a:lnTo>
                    <a:pt x="65" y="49"/>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83" name="Freeform 111"/>
            <p:cNvSpPr>
              <a:spLocks/>
            </p:cNvSpPr>
            <p:nvPr/>
          </p:nvSpPr>
          <p:spPr bwMode="auto">
            <a:xfrm>
              <a:off x="1849" y="2574"/>
              <a:ext cx="476" cy="415"/>
            </a:xfrm>
            <a:custGeom>
              <a:avLst/>
              <a:gdLst/>
              <a:ahLst/>
              <a:cxnLst>
                <a:cxn ang="0">
                  <a:pos x="285" y="16"/>
                </a:cxn>
                <a:cxn ang="0">
                  <a:pos x="261" y="40"/>
                </a:cxn>
                <a:cxn ang="0">
                  <a:pos x="236" y="34"/>
                </a:cxn>
                <a:cxn ang="0">
                  <a:pos x="220" y="40"/>
                </a:cxn>
                <a:cxn ang="0">
                  <a:pos x="188" y="49"/>
                </a:cxn>
                <a:cxn ang="0">
                  <a:pos x="180" y="9"/>
                </a:cxn>
                <a:cxn ang="0">
                  <a:pos x="171" y="0"/>
                </a:cxn>
                <a:cxn ang="0">
                  <a:pos x="140" y="16"/>
                </a:cxn>
                <a:cxn ang="0">
                  <a:pos x="124" y="16"/>
                </a:cxn>
                <a:cxn ang="0">
                  <a:pos x="131" y="40"/>
                </a:cxn>
                <a:cxn ang="0">
                  <a:pos x="99" y="57"/>
                </a:cxn>
                <a:cxn ang="0">
                  <a:pos x="83" y="40"/>
                </a:cxn>
                <a:cxn ang="0">
                  <a:pos x="49" y="49"/>
                </a:cxn>
                <a:cxn ang="0">
                  <a:pos x="49" y="57"/>
                </a:cxn>
                <a:cxn ang="0">
                  <a:pos x="49" y="114"/>
                </a:cxn>
                <a:cxn ang="0">
                  <a:pos x="0" y="162"/>
                </a:cxn>
                <a:cxn ang="0">
                  <a:pos x="25" y="196"/>
                </a:cxn>
                <a:cxn ang="0">
                  <a:pos x="43" y="202"/>
                </a:cxn>
                <a:cxn ang="0">
                  <a:pos x="74" y="202"/>
                </a:cxn>
                <a:cxn ang="0">
                  <a:pos x="108" y="187"/>
                </a:cxn>
                <a:cxn ang="0">
                  <a:pos x="115" y="219"/>
                </a:cxn>
                <a:cxn ang="0">
                  <a:pos x="171" y="251"/>
                </a:cxn>
                <a:cxn ang="0">
                  <a:pos x="180" y="276"/>
                </a:cxn>
                <a:cxn ang="0">
                  <a:pos x="196" y="283"/>
                </a:cxn>
                <a:cxn ang="0">
                  <a:pos x="205" y="324"/>
                </a:cxn>
                <a:cxn ang="0">
                  <a:pos x="230" y="358"/>
                </a:cxn>
                <a:cxn ang="0">
                  <a:pos x="236" y="373"/>
                </a:cxn>
                <a:cxn ang="0">
                  <a:pos x="245" y="398"/>
                </a:cxn>
                <a:cxn ang="0">
                  <a:pos x="261" y="422"/>
                </a:cxn>
                <a:cxn ang="0">
                  <a:pos x="211" y="470"/>
                </a:cxn>
                <a:cxn ang="0">
                  <a:pos x="230" y="478"/>
                </a:cxn>
                <a:cxn ang="0">
                  <a:pos x="261" y="495"/>
                </a:cxn>
                <a:cxn ang="0">
                  <a:pos x="261" y="519"/>
                </a:cxn>
                <a:cxn ang="0">
                  <a:pos x="293" y="485"/>
                </a:cxn>
                <a:cxn ang="0">
                  <a:pos x="326" y="438"/>
                </a:cxn>
                <a:cxn ang="0">
                  <a:pos x="333" y="389"/>
                </a:cxn>
                <a:cxn ang="0">
                  <a:pos x="375" y="364"/>
                </a:cxn>
                <a:cxn ang="0">
                  <a:pos x="407" y="358"/>
                </a:cxn>
                <a:cxn ang="0">
                  <a:pos x="423" y="341"/>
                </a:cxn>
                <a:cxn ang="0">
                  <a:pos x="439" y="299"/>
                </a:cxn>
                <a:cxn ang="0">
                  <a:pos x="447" y="236"/>
                </a:cxn>
                <a:cxn ang="0">
                  <a:pos x="504" y="162"/>
                </a:cxn>
                <a:cxn ang="0">
                  <a:pos x="472" y="130"/>
                </a:cxn>
                <a:cxn ang="0">
                  <a:pos x="416" y="106"/>
                </a:cxn>
                <a:cxn ang="0">
                  <a:pos x="375" y="97"/>
                </a:cxn>
                <a:cxn ang="0">
                  <a:pos x="375" y="81"/>
                </a:cxn>
                <a:cxn ang="0">
                  <a:pos x="333" y="74"/>
                </a:cxn>
                <a:cxn ang="0">
                  <a:pos x="326" y="65"/>
                </a:cxn>
                <a:cxn ang="0">
                  <a:pos x="302" y="65"/>
                </a:cxn>
                <a:cxn ang="0">
                  <a:pos x="293" y="74"/>
                </a:cxn>
                <a:cxn ang="0">
                  <a:pos x="293" y="65"/>
                </a:cxn>
                <a:cxn ang="0">
                  <a:pos x="310" y="40"/>
                </a:cxn>
                <a:cxn ang="0">
                  <a:pos x="293" y="16"/>
                </a:cxn>
              </a:cxnLst>
              <a:rect l="0" t="0" r="r" b="b"/>
              <a:pathLst>
                <a:path w="505" h="520">
                  <a:moveTo>
                    <a:pt x="293" y="16"/>
                  </a:moveTo>
                  <a:lnTo>
                    <a:pt x="285" y="16"/>
                  </a:lnTo>
                  <a:lnTo>
                    <a:pt x="270" y="34"/>
                  </a:lnTo>
                  <a:lnTo>
                    <a:pt x="261" y="40"/>
                  </a:lnTo>
                  <a:lnTo>
                    <a:pt x="253" y="34"/>
                  </a:lnTo>
                  <a:lnTo>
                    <a:pt x="236" y="34"/>
                  </a:lnTo>
                  <a:lnTo>
                    <a:pt x="230" y="40"/>
                  </a:lnTo>
                  <a:lnTo>
                    <a:pt x="220" y="40"/>
                  </a:lnTo>
                  <a:lnTo>
                    <a:pt x="196" y="49"/>
                  </a:lnTo>
                  <a:lnTo>
                    <a:pt x="188" y="49"/>
                  </a:lnTo>
                  <a:lnTo>
                    <a:pt x="180" y="34"/>
                  </a:lnTo>
                  <a:lnTo>
                    <a:pt x="180" y="9"/>
                  </a:lnTo>
                  <a:lnTo>
                    <a:pt x="180" y="0"/>
                  </a:lnTo>
                  <a:lnTo>
                    <a:pt x="171" y="0"/>
                  </a:lnTo>
                  <a:lnTo>
                    <a:pt x="164" y="9"/>
                  </a:lnTo>
                  <a:lnTo>
                    <a:pt x="140" y="16"/>
                  </a:lnTo>
                  <a:lnTo>
                    <a:pt x="115" y="9"/>
                  </a:lnTo>
                  <a:lnTo>
                    <a:pt x="124" y="16"/>
                  </a:lnTo>
                  <a:lnTo>
                    <a:pt x="124" y="34"/>
                  </a:lnTo>
                  <a:lnTo>
                    <a:pt x="131" y="40"/>
                  </a:lnTo>
                  <a:lnTo>
                    <a:pt x="108" y="57"/>
                  </a:lnTo>
                  <a:lnTo>
                    <a:pt x="99" y="57"/>
                  </a:lnTo>
                  <a:lnTo>
                    <a:pt x="91" y="49"/>
                  </a:lnTo>
                  <a:lnTo>
                    <a:pt x="83" y="40"/>
                  </a:lnTo>
                  <a:lnTo>
                    <a:pt x="49" y="40"/>
                  </a:lnTo>
                  <a:lnTo>
                    <a:pt x="49" y="49"/>
                  </a:lnTo>
                  <a:lnTo>
                    <a:pt x="59" y="57"/>
                  </a:lnTo>
                  <a:lnTo>
                    <a:pt x="49" y="57"/>
                  </a:lnTo>
                  <a:lnTo>
                    <a:pt x="59" y="81"/>
                  </a:lnTo>
                  <a:lnTo>
                    <a:pt x="49" y="114"/>
                  </a:lnTo>
                  <a:lnTo>
                    <a:pt x="18" y="130"/>
                  </a:lnTo>
                  <a:lnTo>
                    <a:pt x="0" y="162"/>
                  </a:lnTo>
                  <a:lnTo>
                    <a:pt x="9" y="187"/>
                  </a:lnTo>
                  <a:lnTo>
                    <a:pt x="25" y="196"/>
                  </a:lnTo>
                  <a:lnTo>
                    <a:pt x="43" y="187"/>
                  </a:lnTo>
                  <a:lnTo>
                    <a:pt x="43" y="202"/>
                  </a:lnTo>
                  <a:lnTo>
                    <a:pt x="59" y="202"/>
                  </a:lnTo>
                  <a:lnTo>
                    <a:pt x="74" y="202"/>
                  </a:lnTo>
                  <a:lnTo>
                    <a:pt x="91" y="187"/>
                  </a:lnTo>
                  <a:lnTo>
                    <a:pt x="108" y="187"/>
                  </a:lnTo>
                  <a:lnTo>
                    <a:pt x="108" y="211"/>
                  </a:lnTo>
                  <a:lnTo>
                    <a:pt x="115" y="219"/>
                  </a:lnTo>
                  <a:lnTo>
                    <a:pt x="164" y="236"/>
                  </a:lnTo>
                  <a:lnTo>
                    <a:pt x="171" y="251"/>
                  </a:lnTo>
                  <a:lnTo>
                    <a:pt x="171" y="259"/>
                  </a:lnTo>
                  <a:lnTo>
                    <a:pt x="180" y="276"/>
                  </a:lnTo>
                  <a:lnTo>
                    <a:pt x="196" y="276"/>
                  </a:lnTo>
                  <a:lnTo>
                    <a:pt x="196" y="283"/>
                  </a:lnTo>
                  <a:lnTo>
                    <a:pt x="205" y="299"/>
                  </a:lnTo>
                  <a:lnTo>
                    <a:pt x="205" y="324"/>
                  </a:lnTo>
                  <a:lnTo>
                    <a:pt x="205" y="348"/>
                  </a:lnTo>
                  <a:lnTo>
                    <a:pt x="230" y="358"/>
                  </a:lnTo>
                  <a:lnTo>
                    <a:pt x="236" y="358"/>
                  </a:lnTo>
                  <a:lnTo>
                    <a:pt x="236" y="373"/>
                  </a:lnTo>
                  <a:lnTo>
                    <a:pt x="253" y="382"/>
                  </a:lnTo>
                  <a:lnTo>
                    <a:pt x="245" y="398"/>
                  </a:lnTo>
                  <a:lnTo>
                    <a:pt x="253" y="398"/>
                  </a:lnTo>
                  <a:lnTo>
                    <a:pt x="261" y="422"/>
                  </a:lnTo>
                  <a:lnTo>
                    <a:pt x="245" y="429"/>
                  </a:lnTo>
                  <a:lnTo>
                    <a:pt x="211" y="470"/>
                  </a:lnTo>
                  <a:lnTo>
                    <a:pt x="220" y="470"/>
                  </a:lnTo>
                  <a:lnTo>
                    <a:pt x="230" y="478"/>
                  </a:lnTo>
                  <a:lnTo>
                    <a:pt x="236" y="478"/>
                  </a:lnTo>
                  <a:lnTo>
                    <a:pt x="261" y="495"/>
                  </a:lnTo>
                  <a:lnTo>
                    <a:pt x="270" y="501"/>
                  </a:lnTo>
                  <a:lnTo>
                    <a:pt x="261" y="519"/>
                  </a:lnTo>
                  <a:lnTo>
                    <a:pt x="277" y="501"/>
                  </a:lnTo>
                  <a:lnTo>
                    <a:pt x="293" y="485"/>
                  </a:lnTo>
                  <a:lnTo>
                    <a:pt x="310" y="453"/>
                  </a:lnTo>
                  <a:lnTo>
                    <a:pt x="326" y="438"/>
                  </a:lnTo>
                  <a:lnTo>
                    <a:pt x="326" y="405"/>
                  </a:lnTo>
                  <a:lnTo>
                    <a:pt x="333" y="389"/>
                  </a:lnTo>
                  <a:lnTo>
                    <a:pt x="350" y="382"/>
                  </a:lnTo>
                  <a:lnTo>
                    <a:pt x="375" y="364"/>
                  </a:lnTo>
                  <a:lnTo>
                    <a:pt x="407" y="364"/>
                  </a:lnTo>
                  <a:lnTo>
                    <a:pt x="407" y="358"/>
                  </a:lnTo>
                  <a:lnTo>
                    <a:pt x="423" y="348"/>
                  </a:lnTo>
                  <a:lnTo>
                    <a:pt x="423" y="341"/>
                  </a:lnTo>
                  <a:lnTo>
                    <a:pt x="439" y="316"/>
                  </a:lnTo>
                  <a:lnTo>
                    <a:pt x="439" y="299"/>
                  </a:lnTo>
                  <a:lnTo>
                    <a:pt x="447" y="292"/>
                  </a:lnTo>
                  <a:lnTo>
                    <a:pt x="447" y="236"/>
                  </a:lnTo>
                  <a:lnTo>
                    <a:pt x="488" y="187"/>
                  </a:lnTo>
                  <a:lnTo>
                    <a:pt x="504" y="162"/>
                  </a:lnTo>
                  <a:lnTo>
                    <a:pt x="497" y="130"/>
                  </a:lnTo>
                  <a:lnTo>
                    <a:pt x="472" y="130"/>
                  </a:lnTo>
                  <a:lnTo>
                    <a:pt x="432" y="97"/>
                  </a:lnTo>
                  <a:lnTo>
                    <a:pt x="416" y="106"/>
                  </a:lnTo>
                  <a:lnTo>
                    <a:pt x="392" y="97"/>
                  </a:lnTo>
                  <a:lnTo>
                    <a:pt x="375" y="97"/>
                  </a:lnTo>
                  <a:lnTo>
                    <a:pt x="375" y="90"/>
                  </a:lnTo>
                  <a:lnTo>
                    <a:pt x="375" y="81"/>
                  </a:lnTo>
                  <a:lnTo>
                    <a:pt x="367" y="81"/>
                  </a:lnTo>
                  <a:lnTo>
                    <a:pt x="333" y="74"/>
                  </a:lnTo>
                  <a:lnTo>
                    <a:pt x="326" y="81"/>
                  </a:lnTo>
                  <a:lnTo>
                    <a:pt x="326" y="65"/>
                  </a:lnTo>
                  <a:lnTo>
                    <a:pt x="317" y="65"/>
                  </a:lnTo>
                  <a:lnTo>
                    <a:pt x="302" y="65"/>
                  </a:lnTo>
                  <a:lnTo>
                    <a:pt x="302" y="81"/>
                  </a:lnTo>
                  <a:lnTo>
                    <a:pt x="293" y="74"/>
                  </a:lnTo>
                  <a:lnTo>
                    <a:pt x="285" y="81"/>
                  </a:lnTo>
                  <a:lnTo>
                    <a:pt x="293" y="65"/>
                  </a:lnTo>
                  <a:lnTo>
                    <a:pt x="310" y="49"/>
                  </a:lnTo>
                  <a:lnTo>
                    <a:pt x="310" y="40"/>
                  </a:lnTo>
                  <a:lnTo>
                    <a:pt x="302" y="40"/>
                  </a:lnTo>
                  <a:lnTo>
                    <a:pt x="293" y="1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84" name="Freeform 112"/>
            <p:cNvSpPr>
              <a:spLocks/>
            </p:cNvSpPr>
            <p:nvPr/>
          </p:nvSpPr>
          <p:spPr bwMode="auto">
            <a:xfrm>
              <a:off x="2088" y="2568"/>
              <a:ext cx="30" cy="39"/>
            </a:xfrm>
            <a:custGeom>
              <a:avLst/>
              <a:gdLst/>
              <a:ahLst/>
              <a:cxnLst>
                <a:cxn ang="0">
                  <a:pos x="0" y="41"/>
                </a:cxn>
                <a:cxn ang="0">
                  <a:pos x="8" y="47"/>
                </a:cxn>
                <a:cxn ang="0">
                  <a:pos x="17" y="41"/>
                </a:cxn>
                <a:cxn ang="0">
                  <a:pos x="32" y="23"/>
                </a:cxn>
                <a:cxn ang="0">
                  <a:pos x="0" y="0"/>
                </a:cxn>
                <a:cxn ang="0">
                  <a:pos x="0" y="7"/>
                </a:cxn>
                <a:cxn ang="0">
                  <a:pos x="0" y="23"/>
                </a:cxn>
                <a:cxn ang="0">
                  <a:pos x="0" y="41"/>
                </a:cxn>
              </a:cxnLst>
              <a:rect l="0" t="0" r="r" b="b"/>
              <a:pathLst>
                <a:path w="33" h="48">
                  <a:moveTo>
                    <a:pt x="0" y="41"/>
                  </a:moveTo>
                  <a:lnTo>
                    <a:pt x="8" y="47"/>
                  </a:lnTo>
                  <a:lnTo>
                    <a:pt x="17" y="41"/>
                  </a:lnTo>
                  <a:lnTo>
                    <a:pt x="32" y="23"/>
                  </a:lnTo>
                  <a:lnTo>
                    <a:pt x="0" y="0"/>
                  </a:lnTo>
                  <a:lnTo>
                    <a:pt x="0" y="7"/>
                  </a:lnTo>
                  <a:lnTo>
                    <a:pt x="0" y="23"/>
                  </a:lnTo>
                  <a:lnTo>
                    <a:pt x="0" y="41"/>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85" name="Freeform 113"/>
            <p:cNvSpPr>
              <a:spLocks/>
            </p:cNvSpPr>
            <p:nvPr/>
          </p:nvSpPr>
          <p:spPr bwMode="auto">
            <a:xfrm>
              <a:off x="2043" y="2568"/>
              <a:ext cx="46" cy="39"/>
            </a:xfrm>
            <a:custGeom>
              <a:avLst/>
              <a:gdLst/>
              <a:ahLst/>
              <a:cxnLst>
                <a:cxn ang="0">
                  <a:pos x="48" y="41"/>
                </a:cxn>
                <a:cxn ang="0">
                  <a:pos x="48" y="23"/>
                </a:cxn>
                <a:cxn ang="0">
                  <a:pos x="48" y="7"/>
                </a:cxn>
                <a:cxn ang="0">
                  <a:pos x="48" y="0"/>
                </a:cxn>
                <a:cxn ang="0">
                  <a:pos x="15" y="0"/>
                </a:cxn>
                <a:cxn ang="0">
                  <a:pos x="0" y="16"/>
                </a:cxn>
                <a:cxn ang="0">
                  <a:pos x="15" y="47"/>
                </a:cxn>
                <a:cxn ang="0">
                  <a:pos x="25" y="47"/>
                </a:cxn>
                <a:cxn ang="0">
                  <a:pos x="31" y="41"/>
                </a:cxn>
                <a:cxn ang="0">
                  <a:pos x="48" y="41"/>
                </a:cxn>
              </a:cxnLst>
              <a:rect l="0" t="0" r="r" b="b"/>
              <a:pathLst>
                <a:path w="49" h="48">
                  <a:moveTo>
                    <a:pt x="48" y="41"/>
                  </a:moveTo>
                  <a:lnTo>
                    <a:pt x="48" y="23"/>
                  </a:lnTo>
                  <a:lnTo>
                    <a:pt x="48" y="7"/>
                  </a:lnTo>
                  <a:lnTo>
                    <a:pt x="48" y="0"/>
                  </a:lnTo>
                  <a:lnTo>
                    <a:pt x="15" y="0"/>
                  </a:lnTo>
                  <a:lnTo>
                    <a:pt x="0" y="16"/>
                  </a:lnTo>
                  <a:lnTo>
                    <a:pt x="15" y="47"/>
                  </a:lnTo>
                  <a:lnTo>
                    <a:pt x="25" y="47"/>
                  </a:lnTo>
                  <a:lnTo>
                    <a:pt x="31" y="41"/>
                  </a:lnTo>
                  <a:lnTo>
                    <a:pt x="48" y="41"/>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86" name="Freeform 114"/>
            <p:cNvSpPr>
              <a:spLocks/>
            </p:cNvSpPr>
            <p:nvPr/>
          </p:nvSpPr>
          <p:spPr bwMode="auto">
            <a:xfrm>
              <a:off x="2003" y="2542"/>
              <a:ext cx="55" cy="72"/>
            </a:xfrm>
            <a:custGeom>
              <a:avLst/>
              <a:gdLst/>
              <a:ahLst/>
              <a:cxnLst>
                <a:cxn ang="0">
                  <a:pos x="16" y="0"/>
                </a:cxn>
                <a:cxn ang="0">
                  <a:pos x="32" y="9"/>
                </a:cxn>
                <a:cxn ang="0">
                  <a:pos x="32" y="15"/>
                </a:cxn>
                <a:cxn ang="0">
                  <a:pos x="41" y="15"/>
                </a:cxn>
                <a:cxn ang="0">
                  <a:pos x="56" y="33"/>
                </a:cxn>
                <a:cxn ang="0">
                  <a:pos x="41" y="49"/>
                </a:cxn>
                <a:cxn ang="0">
                  <a:pos x="56" y="80"/>
                </a:cxn>
                <a:cxn ang="0">
                  <a:pos x="32" y="89"/>
                </a:cxn>
                <a:cxn ang="0">
                  <a:pos x="24" y="89"/>
                </a:cxn>
                <a:cxn ang="0">
                  <a:pos x="16" y="74"/>
                </a:cxn>
                <a:cxn ang="0">
                  <a:pos x="16" y="49"/>
                </a:cxn>
                <a:cxn ang="0">
                  <a:pos x="16" y="40"/>
                </a:cxn>
                <a:cxn ang="0">
                  <a:pos x="7" y="40"/>
                </a:cxn>
                <a:cxn ang="0">
                  <a:pos x="0" y="33"/>
                </a:cxn>
                <a:cxn ang="0">
                  <a:pos x="0" y="15"/>
                </a:cxn>
                <a:cxn ang="0">
                  <a:pos x="7" y="15"/>
                </a:cxn>
                <a:cxn ang="0">
                  <a:pos x="7" y="9"/>
                </a:cxn>
                <a:cxn ang="0">
                  <a:pos x="16" y="0"/>
                </a:cxn>
              </a:cxnLst>
              <a:rect l="0" t="0" r="r" b="b"/>
              <a:pathLst>
                <a:path w="57" h="90">
                  <a:moveTo>
                    <a:pt x="16" y="0"/>
                  </a:moveTo>
                  <a:lnTo>
                    <a:pt x="32" y="9"/>
                  </a:lnTo>
                  <a:lnTo>
                    <a:pt x="32" y="15"/>
                  </a:lnTo>
                  <a:lnTo>
                    <a:pt x="41" y="15"/>
                  </a:lnTo>
                  <a:lnTo>
                    <a:pt x="56" y="33"/>
                  </a:lnTo>
                  <a:lnTo>
                    <a:pt x="41" y="49"/>
                  </a:lnTo>
                  <a:lnTo>
                    <a:pt x="56" y="80"/>
                  </a:lnTo>
                  <a:lnTo>
                    <a:pt x="32" y="89"/>
                  </a:lnTo>
                  <a:lnTo>
                    <a:pt x="24" y="89"/>
                  </a:lnTo>
                  <a:lnTo>
                    <a:pt x="16" y="74"/>
                  </a:lnTo>
                  <a:lnTo>
                    <a:pt x="16" y="49"/>
                  </a:lnTo>
                  <a:lnTo>
                    <a:pt x="16" y="40"/>
                  </a:lnTo>
                  <a:lnTo>
                    <a:pt x="7" y="40"/>
                  </a:lnTo>
                  <a:lnTo>
                    <a:pt x="0" y="33"/>
                  </a:lnTo>
                  <a:lnTo>
                    <a:pt x="0" y="15"/>
                  </a:lnTo>
                  <a:lnTo>
                    <a:pt x="7" y="15"/>
                  </a:lnTo>
                  <a:lnTo>
                    <a:pt x="7" y="9"/>
                  </a:lnTo>
                  <a:lnTo>
                    <a:pt x="16"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87" name="Freeform 115"/>
            <p:cNvSpPr>
              <a:spLocks/>
            </p:cNvSpPr>
            <p:nvPr/>
          </p:nvSpPr>
          <p:spPr bwMode="auto">
            <a:xfrm>
              <a:off x="1857" y="2502"/>
              <a:ext cx="163" cy="119"/>
            </a:xfrm>
            <a:custGeom>
              <a:avLst/>
              <a:gdLst/>
              <a:ahLst/>
              <a:cxnLst>
                <a:cxn ang="0">
                  <a:pos x="171" y="50"/>
                </a:cxn>
                <a:cxn ang="0">
                  <a:pos x="162" y="59"/>
                </a:cxn>
                <a:cxn ang="0">
                  <a:pos x="162" y="65"/>
                </a:cxn>
                <a:cxn ang="0">
                  <a:pos x="155" y="65"/>
                </a:cxn>
                <a:cxn ang="0">
                  <a:pos x="155" y="83"/>
                </a:cxn>
                <a:cxn ang="0">
                  <a:pos x="162" y="90"/>
                </a:cxn>
                <a:cxn ang="0">
                  <a:pos x="155" y="99"/>
                </a:cxn>
                <a:cxn ang="0">
                  <a:pos x="131" y="106"/>
                </a:cxn>
                <a:cxn ang="0">
                  <a:pos x="106" y="99"/>
                </a:cxn>
                <a:cxn ang="0">
                  <a:pos x="115" y="106"/>
                </a:cxn>
                <a:cxn ang="0">
                  <a:pos x="115" y="124"/>
                </a:cxn>
                <a:cxn ang="0">
                  <a:pos x="122" y="130"/>
                </a:cxn>
                <a:cxn ang="0">
                  <a:pos x="99" y="147"/>
                </a:cxn>
                <a:cxn ang="0">
                  <a:pos x="90" y="147"/>
                </a:cxn>
                <a:cxn ang="0">
                  <a:pos x="82" y="139"/>
                </a:cxn>
                <a:cxn ang="0">
                  <a:pos x="74" y="130"/>
                </a:cxn>
                <a:cxn ang="0">
                  <a:pos x="74" y="115"/>
                </a:cxn>
                <a:cxn ang="0">
                  <a:pos x="65" y="99"/>
                </a:cxn>
                <a:cxn ang="0">
                  <a:pos x="74" y="74"/>
                </a:cxn>
                <a:cxn ang="0">
                  <a:pos x="50" y="74"/>
                </a:cxn>
                <a:cxn ang="0">
                  <a:pos x="40" y="65"/>
                </a:cxn>
                <a:cxn ang="0">
                  <a:pos x="16" y="65"/>
                </a:cxn>
                <a:cxn ang="0">
                  <a:pos x="9" y="59"/>
                </a:cxn>
                <a:cxn ang="0">
                  <a:pos x="9" y="50"/>
                </a:cxn>
                <a:cxn ang="0">
                  <a:pos x="0" y="34"/>
                </a:cxn>
                <a:cxn ang="0">
                  <a:pos x="9" y="18"/>
                </a:cxn>
                <a:cxn ang="0">
                  <a:pos x="16" y="10"/>
                </a:cxn>
                <a:cxn ang="0">
                  <a:pos x="25" y="18"/>
                </a:cxn>
                <a:cxn ang="0">
                  <a:pos x="16" y="25"/>
                </a:cxn>
                <a:cxn ang="0">
                  <a:pos x="16" y="41"/>
                </a:cxn>
                <a:cxn ang="0">
                  <a:pos x="25" y="34"/>
                </a:cxn>
                <a:cxn ang="0">
                  <a:pos x="25" y="18"/>
                </a:cxn>
                <a:cxn ang="0">
                  <a:pos x="40" y="10"/>
                </a:cxn>
                <a:cxn ang="0">
                  <a:pos x="40" y="0"/>
                </a:cxn>
                <a:cxn ang="0">
                  <a:pos x="40" y="10"/>
                </a:cxn>
                <a:cxn ang="0">
                  <a:pos x="65" y="10"/>
                </a:cxn>
                <a:cxn ang="0">
                  <a:pos x="65" y="18"/>
                </a:cxn>
                <a:cxn ang="0">
                  <a:pos x="90" y="18"/>
                </a:cxn>
                <a:cxn ang="0">
                  <a:pos x="106" y="25"/>
                </a:cxn>
                <a:cxn ang="0">
                  <a:pos x="122" y="18"/>
                </a:cxn>
                <a:cxn ang="0">
                  <a:pos x="139" y="18"/>
                </a:cxn>
                <a:cxn ang="0">
                  <a:pos x="131" y="18"/>
                </a:cxn>
                <a:cxn ang="0">
                  <a:pos x="139" y="25"/>
                </a:cxn>
                <a:cxn ang="0">
                  <a:pos x="155" y="34"/>
                </a:cxn>
                <a:cxn ang="0">
                  <a:pos x="155" y="50"/>
                </a:cxn>
                <a:cxn ang="0">
                  <a:pos x="162" y="41"/>
                </a:cxn>
                <a:cxn ang="0">
                  <a:pos x="171" y="50"/>
                </a:cxn>
              </a:cxnLst>
              <a:rect l="0" t="0" r="r" b="b"/>
              <a:pathLst>
                <a:path w="172" h="148">
                  <a:moveTo>
                    <a:pt x="171" y="50"/>
                  </a:moveTo>
                  <a:lnTo>
                    <a:pt x="162" y="59"/>
                  </a:lnTo>
                  <a:lnTo>
                    <a:pt x="162" y="65"/>
                  </a:lnTo>
                  <a:lnTo>
                    <a:pt x="155" y="65"/>
                  </a:lnTo>
                  <a:lnTo>
                    <a:pt x="155" y="83"/>
                  </a:lnTo>
                  <a:lnTo>
                    <a:pt x="162" y="90"/>
                  </a:lnTo>
                  <a:lnTo>
                    <a:pt x="155" y="99"/>
                  </a:lnTo>
                  <a:lnTo>
                    <a:pt x="131" y="106"/>
                  </a:lnTo>
                  <a:lnTo>
                    <a:pt x="106" y="99"/>
                  </a:lnTo>
                  <a:lnTo>
                    <a:pt x="115" y="106"/>
                  </a:lnTo>
                  <a:lnTo>
                    <a:pt x="115" y="124"/>
                  </a:lnTo>
                  <a:lnTo>
                    <a:pt x="122" y="130"/>
                  </a:lnTo>
                  <a:lnTo>
                    <a:pt x="99" y="147"/>
                  </a:lnTo>
                  <a:lnTo>
                    <a:pt x="90" y="147"/>
                  </a:lnTo>
                  <a:lnTo>
                    <a:pt x="82" y="139"/>
                  </a:lnTo>
                  <a:lnTo>
                    <a:pt x="74" y="130"/>
                  </a:lnTo>
                  <a:lnTo>
                    <a:pt x="74" y="115"/>
                  </a:lnTo>
                  <a:lnTo>
                    <a:pt x="65" y="99"/>
                  </a:lnTo>
                  <a:lnTo>
                    <a:pt x="74" y="74"/>
                  </a:lnTo>
                  <a:lnTo>
                    <a:pt x="50" y="74"/>
                  </a:lnTo>
                  <a:lnTo>
                    <a:pt x="40" y="65"/>
                  </a:lnTo>
                  <a:lnTo>
                    <a:pt x="16" y="65"/>
                  </a:lnTo>
                  <a:lnTo>
                    <a:pt x="9" y="59"/>
                  </a:lnTo>
                  <a:lnTo>
                    <a:pt x="9" y="50"/>
                  </a:lnTo>
                  <a:lnTo>
                    <a:pt x="0" y="34"/>
                  </a:lnTo>
                  <a:lnTo>
                    <a:pt x="9" y="18"/>
                  </a:lnTo>
                  <a:lnTo>
                    <a:pt x="16" y="10"/>
                  </a:lnTo>
                  <a:lnTo>
                    <a:pt x="25" y="18"/>
                  </a:lnTo>
                  <a:lnTo>
                    <a:pt x="16" y="25"/>
                  </a:lnTo>
                  <a:lnTo>
                    <a:pt x="16" y="41"/>
                  </a:lnTo>
                  <a:lnTo>
                    <a:pt x="25" y="34"/>
                  </a:lnTo>
                  <a:lnTo>
                    <a:pt x="25" y="18"/>
                  </a:lnTo>
                  <a:lnTo>
                    <a:pt x="40" y="10"/>
                  </a:lnTo>
                  <a:lnTo>
                    <a:pt x="40" y="0"/>
                  </a:lnTo>
                  <a:lnTo>
                    <a:pt x="40" y="10"/>
                  </a:lnTo>
                  <a:lnTo>
                    <a:pt x="65" y="10"/>
                  </a:lnTo>
                  <a:lnTo>
                    <a:pt x="65" y="18"/>
                  </a:lnTo>
                  <a:lnTo>
                    <a:pt x="90" y="18"/>
                  </a:lnTo>
                  <a:lnTo>
                    <a:pt x="106" y="25"/>
                  </a:lnTo>
                  <a:lnTo>
                    <a:pt x="122" y="18"/>
                  </a:lnTo>
                  <a:lnTo>
                    <a:pt x="139" y="18"/>
                  </a:lnTo>
                  <a:lnTo>
                    <a:pt x="131" y="18"/>
                  </a:lnTo>
                  <a:lnTo>
                    <a:pt x="139" y="25"/>
                  </a:lnTo>
                  <a:lnTo>
                    <a:pt x="155" y="34"/>
                  </a:lnTo>
                  <a:lnTo>
                    <a:pt x="155" y="50"/>
                  </a:lnTo>
                  <a:lnTo>
                    <a:pt x="162" y="41"/>
                  </a:lnTo>
                  <a:lnTo>
                    <a:pt x="171" y="5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88" name="Freeform 116"/>
            <p:cNvSpPr>
              <a:spLocks/>
            </p:cNvSpPr>
            <p:nvPr/>
          </p:nvSpPr>
          <p:spPr bwMode="auto">
            <a:xfrm>
              <a:off x="3021" y="1929"/>
              <a:ext cx="116" cy="85"/>
            </a:xfrm>
            <a:custGeom>
              <a:avLst/>
              <a:gdLst/>
              <a:ahLst/>
              <a:cxnLst>
                <a:cxn ang="0">
                  <a:pos x="112" y="88"/>
                </a:cxn>
                <a:cxn ang="0">
                  <a:pos x="106" y="72"/>
                </a:cxn>
                <a:cxn ang="0">
                  <a:pos x="106" y="65"/>
                </a:cxn>
                <a:cxn ang="0">
                  <a:pos x="112" y="72"/>
                </a:cxn>
                <a:cxn ang="0">
                  <a:pos x="122" y="57"/>
                </a:cxn>
                <a:cxn ang="0">
                  <a:pos x="112" y="57"/>
                </a:cxn>
                <a:cxn ang="0">
                  <a:pos x="97" y="32"/>
                </a:cxn>
                <a:cxn ang="0">
                  <a:pos x="97" y="16"/>
                </a:cxn>
                <a:cxn ang="0">
                  <a:pos x="90" y="7"/>
                </a:cxn>
                <a:cxn ang="0">
                  <a:pos x="65" y="0"/>
                </a:cxn>
                <a:cxn ang="0">
                  <a:pos x="49" y="16"/>
                </a:cxn>
                <a:cxn ang="0">
                  <a:pos x="49" y="25"/>
                </a:cxn>
                <a:cxn ang="0">
                  <a:pos x="32" y="32"/>
                </a:cxn>
                <a:cxn ang="0">
                  <a:pos x="32" y="47"/>
                </a:cxn>
                <a:cxn ang="0">
                  <a:pos x="25" y="47"/>
                </a:cxn>
                <a:cxn ang="0">
                  <a:pos x="7" y="57"/>
                </a:cxn>
                <a:cxn ang="0">
                  <a:pos x="0" y="57"/>
                </a:cxn>
                <a:cxn ang="0">
                  <a:pos x="7" y="72"/>
                </a:cxn>
                <a:cxn ang="0">
                  <a:pos x="0" y="88"/>
                </a:cxn>
                <a:cxn ang="0">
                  <a:pos x="0" y="106"/>
                </a:cxn>
                <a:cxn ang="0">
                  <a:pos x="15" y="97"/>
                </a:cxn>
                <a:cxn ang="0">
                  <a:pos x="32" y="97"/>
                </a:cxn>
                <a:cxn ang="0">
                  <a:pos x="57" y="106"/>
                </a:cxn>
                <a:cxn ang="0">
                  <a:pos x="65" y="106"/>
                </a:cxn>
                <a:cxn ang="0">
                  <a:pos x="72" y="106"/>
                </a:cxn>
                <a:cxn ang="0">
                  <a:pos x="81" y="106"/>
                </a:cxn>
                <a:cxn ang="0">
                  <a:pos x="97" y="106"/>
                </a:cxn>
                <a:cxn ang="0">
                  <a:pos x="106" y="88"/>
                </a:cxn>
                <a:cxn ang="0">
                  <a:pos x="112" y="88"/>
                </a:cxn>
              </a:cxnLst>
              <a:rect l="0" t="0" r="r" b="b"/>
              <a:pathLst>
                <a:path w="123" h="107">
                  <a:moveTo>
                    <a:pt x="112" y="88"/>
                  </a:moveTo>
                  <a:lnTo>
                    <a:pt x="106" y="72"/>
                  </a:lnTo>
                  <a:lnTo>
                    <a:pt x="106" y="65"/>
                  </a:lnTo>
                  <a:lnTo>
                    <a:pt x="112" y="72"/>
                  </a:lnTo>
                  <a:lnTo>
                    <a:pt x="122" y="57"/>
                  </a:lnTo>
                  <a:lnTo>
                    <a:pt x="112" y="57"/>
                  </a:lnTo>
                  <a:lnTo>
                    <a:pt x="97" y="32"/>
                  </a:lnTo>
                  <a:lnTo>
                    <a:pt x="97" y="16"/>
                  </a:lnTo>
                  <a:lnTo>
                    <a:pt x="90" y="7"/>
                  </a:lnTo>
                  <a:lnTo>
                    <a:pt x="65" y="0"/>
                  </a:lnTo>
                  <a:lnTo>
                    <a:pt x="49" y="16"/>
                  </a:lnTo>
                  <a:lnTo>
                    <a:pt x="49" y="25"/>
                  </a:lnTo>
                  <a:lnTo>
                    <a:pt x="32" y="32"/>
                  </a:lnTo>
                  <a:lnTo>
                    <a:pt x="32" y="47"/>
                  </a:lnTo>
                  <a:lnTo>
                    <a:pt x="25" y="47"/>
                  </a:lnTo>
                  <a:lnTo>
                    <a:pt x="7" y="57"/>
                  </a:lnTo>
                  <a:lnTo>
                    <a:pt x="0" y="57"/>
                  </a:lnTo>
                  <a:lnTo>
                    <a:pt x="7" y="72"/>
                  </a:lnTo>
                  <a:lnTo>
                    <a:pt x="0" y="88"/>
                  </a:lnTo>
                  <a:lnTo>
                    <a:pt x="0" y="106"/>
                  </a:lnTo>
                  <a:lnTo>
                    <a:pt x="15" y="97"/>
                  </a:lnTo>
                  <a:lnTo>
                    <a:pt x="32" y="97"/>
                  </a:lnTo>
                  <a:lnTo>
                    <a:pt x="57" y="106"/>
                  </a:lnTo>
                  <a:lnTo>
                    <a:pt x="65" y="106"/>
                  </a:lnTo>
                  <a:lnTo>
                    <a:pt x="72" y="106"/>
                  </a:lnTo>
                  <a:lnTo>
                    <a:pt x="81" y="106"/>
                  </a:lnTo>
                  <a:lnTo>
                    <a:pt x="97" y="106"/>
                  </a:lnTo>
                  <a:lnTo>
                    <a:pt x="106" y="88"/>
                  </a:lnTo>
                  <a:lnTo>
                    <a:pt x="112" y="8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89" name="Freeform 117"/>
            <p:cNvSpPr>
              <a:spLocks/>
            </p:cNvSpPr>
            <p:nvPr/>
          </p:nvSpPr>
          <p:spPr bwMode="auto">
            <a:xfrm>
              <a:off x="3006" y="1999"/>
              <a:ext cx="222" cy="124"/>
            </a:xfrm>
            <a:custGeom>
              <a:avLst/>
              <a:gdLst/>
              <a:ahLst/>
              <a:cxnLst>
                <a:cxn ang="0">
                  <a:pos x="97" y="139"/>
                </a:cxn>
                <a:cxn ang="0">
                  <a:pos x="81" y="139"/>
                </a:cxn>
                <a:cxn ang="0">
                  <a:pos x="81" y="130"/>
                </a:cxn>
                <a:cxn ang="0">
                  <a:pos x="88" y="114"/>
                </a:cxn>
                <a:cxn ang="0">
                  <a:pos x="106" y="114"/>
                </a:cxn>
                <a:cxn ang="0">
                  <a:pos x="106" y="106"/>
                </a:cxn>
                <a:cxn ang="0">
                  <a:pos x="97" y="90"/>
                </a:cxn>
                <a:cxn ang="0">
                  <a:pos x="97" y="81"/>
                </a:cxn>
                <a:cxn ang="0">
                  <a:pos x="73" y="74"/>
                </a:cxn>
                <a:cxn ang="0">
                  <a:pos x="56" y="81"/>
                </a:cxn>
                <a:cxn ang="0">
                  <a:pos x="41" y="90"/>
                </a:cxn>
                <a:cxn ang="0">
                  <a:pos x="31" y="90"/>
                </a:cxn>
                <a:cxn ang="0">
                  <a:pos x="7" y="90"/>
                </a:cxn>
                <a:cxn ang="0">
                  <a:pos x="0" y="81"/>
                </a:cxn>
                <a:cxn ang="0">
                  <a:pos x="7" y="66"/>
                </a:cxn>
                <a:cxn ang="0">
                  <a:pos x="16" y="49"/>
                </a:cxn>
                <a:cxn ang="0">
                  <a:pos x="23" y="41"/>
                </a:cxn>
                <a:cxn ang="0">
                  <a:pos x="16" y="18"/>
                </a:cxn>
                <a:cxn ang="0">
                  <a:pos x="31" y="9"/>
                </a:cxn>
                <a:cxn ang="0">
                  <a:pos x="48" y="9"/>
                </a:cxn>
                <a:cxn ang="0">
                  <a:pos x="73" y="18"/>
                </a:cxn>
                <a:cxn ang="0">
                  <a:pos x="81" y="18"/>
                </a:cxn>
                <a:cxn ang="0">
                  <a:pos x="88" y="18"/>
                </a:cxn>
                <a:cxn ang="0">
                  <a:pos x="97" y="18"/>
                </a:cxn>
                <a:cxn ang="0">
                  <a:pos x="113" y="18"/>
                </a:cxn>
                <a:cxn ang="0">
                  <a:pos x="122" y="0"/>
                </a:cxn>
                <a:cxn ang="0">
                  <a:pos x="128" y="0"/>
                </a:cxn>
                <a:cxn ang="0">
                  <a:pos x="153" y="0"/>
                </a:cxn>
                <a:cxn ang="0">
                  <a:pos x="162" y="9"/>
                </a:cxn>
                <a:cxn ang="0">
                  <a:pos x="153" y="9"/>
                </a:cxn>
                <a:cxn ang="0">
                  <a:pos x="162" y="18"/>
                </a:cxn>
                <a:cxn ang="0">
                  <a:pos x="170" y="18"/>
                </a:cxn>
                <a:cxn ang="0">
                  <a:pos x="178" y="33"/>
                </a:cxn>
                <a:cxn ang="0">
                  <a:pos x="187" y="41"/>
                </a:cxn>
                <a:cxn ang="0">
                  <a:pos x="193" y="33"/>
                </a:cxn>
                <a:cxn ang="0">
                  <a:pos x="235" y="58"/>
                </a:cxn>
                <a:cxn ang="0">
                  <a:pos x="227" y="90"/>
                </a:cxn>
                <a:cxn ang="0">
                  <a:pos x="218" y="81"/>
                </a:cxn>
                <a:cxn ang="0">
                  <a:pos x="212" y="90"/>
                </a:cxn>
                <a:cxn ang="0">
                  <a:pos x="212" y="106"/>
                </a:cxn>
                <a:cxn ang="0">
                  <a:pos x="203" y="106"/>
                </a:cxn>
                <a:cxn ang="0">
                  <a:pos x="162" y="130"/>
                </a:cxn>
                <a:cxn ang="0">
                  <a:pos x="178" y="139"/>
                </a:cxn>
                <a:cxn ang="0">
                  <a:pos x="178" y="139"/>
                </a:cxn>
                <a:cxn ang="0">
                  <a:pos x="153" y="155"/>
                </a:cxn>
                <a:cxn ang="0">
                  <a:pos x="146" y="155"/>
                </a:cxn>
                <a:cxn ang="0">
                  <a:pos x="146" y="146"/>
                </a:cxn>
                <a:cxn ang="0">
                  <a:pos x="138" y="139"/>
                </a:cxn>
                <a:cxn ang="0">
                  <a:pos x="153" y="130"/>
                </a:cxn>
                <a:cxn ang="0">
                  <a:pos x="128" y="121"/>
                </a:cxn>
                <a:cxn ang="0">
                  <a:pos x="128" y="114"/>
                </a:cxn>
                <a:cxn ang="0">
                  <a:pos x="113" y="114"/>
                </a:cxn>
                <a:cxn ang="0">
                  <a:pos x="106" y="130"/>
                </a:cxn>
                <a:cxn ang="0">
                  <a:pos x="97" y="130"/>
                </a:cxn>
                <a:cxn ang="0">
                  <a:pos x="97" y="139"/>
                </a:cxn>
              </a:cxnLst>
              <a:rect l="0" t="0" r="r" b="b"/>
              <a:pathLst>
                <a:path w="235" h="155">
                  <a:moveTo>
                    <a:pt x="97" y="139"/>
                  </a:moveTo>
                  <a:lnTo>
                    <a:pt x="81" y="139"/>
                  </a:lnTo>
                  <a:lnTo>
                    <a:pt x="81" y="130"/>
                  </a:lnTo>
                  <a:lnTo>
                    <a:pt x="88" y="114"/>
                  </a:lnTo>
                  <a:lnTo>
                    <a:pt x="106" y="114"/>
                  </a:lnTo>
                  <a:lnTo>
                    <a:pt x="106" y="106"/>
                  </a:lnTo>
                  <a:lnTo>
                    <a:pt x="97" y="90"/>
                  </a:lnTo>
                  <a:lnTo>
                    <a:pt x="97" y="81"/>
                  </a:lnTo>
                  <a:lnTo>
                    <a:pt x="73" y="74"/>
                  </a:lnTo>
                  <a:lnTo>
                    <a:pt x="56" y="81"/>
                  </a:lnTo>
                  <a:lnTo>
                    <a:pt x="41" y="90"/>
                  </a:lnTo>
                  <a:lnTo>
                    <a:pt x="31" y="90"/>
                  </a:lnTo>
                  <a:lnTo>
                    <a:pt x="7" y="90"/>
                  </a:lnTo>
                  <a:lnTo>
                    <a:pt x="0" y="81"/>
                  </a:lnTo>
                  <a:lnTo>
                    <a:pt x="7" y="66"/>
                  </a:lnTo>
                  <a:lnTo>
                    <a:pt x="16" y="49"/>
                  </a:lnTo>
                  <a:lnTo>
                    <a:pt x="23" y="41"/>
                  </a:lnTo>
                  <a:lnTo>
                    <a:pt x="16" y="18"/>
                  </a:lnTo>
                  <a:lnTo>
                    <a:pt x="31" y="9"/>
                  </a:lnTo>
                  <a:lnTo>
                    <a:pt x="48" y="9"/>
                  </a:lnTo>
                  <a:lnTo>
                    <a:pt x="73" y="18"/>
                  </a:lnTo>
                  <a:lnTo>
                    <a:pt x="81" y="18"/>
                  </a:lnTo>
                  <a:lnTo>
                    <a:pt x="88" y="18"/>
                  </a:lnTo>
                  <a:lnTo>
                    <a:pt x="97" y="18"/>
                  </a:lnTo>
                  <a:lnTo>
                    <a:pt x="113" y="18"/>
                  </a:lnTo>
                  <a:lnTo>
                    <a:pt x="122" y="0"/>
                  </a:lnTo>
                  <a:lnTo>
                    <a:pt x="128" y="0"/>
                  </a:lnTo>
                  <a:lnTo>
                    <a:pt x="153" y="0"/>
                  </a:lnTo>
                  <a:lnTo>
                    <a:pt x="162" y="9"/>
                  </a:lnTo>
                  <a:lnTo>
                    <a:pt x="153" y="9"/>
                  </a:lnTo>
                  <a:lnTo>
                    <a:pt x="162" y="18"/>
                  </a:lnTo>
                  <a:lnTo>
                    <a:pt x="170" y="18"/>
                  </a:lnTo>
                  <a:lnTo>
                    <a:pt x="178" y="33"/>
                  </a:lnTo>
                  <a:lnTo>
                    <a:pt x="187" y="41"/>
                  </a:lnTo>
                  <a:lnTo>
                    <a:pt x="193" y="33"/>
                  </a:lnTo>
                  <a:lnTo>
                    <a:pt x="235" y="58"/>
                  </a:lnTo>
                  <a:lnTo>
                    <a:pt x="227" y="90"/>
                  </a:lnTo>
                  <a:lnTo>
                    <a:pt x="218" y="81"/>
                  </a:lnTo>
                  <a:lnTo>
                    <a:pt x="212" y="90"/>
                  </a:lnTo>
                  <a:lnTo>
                    <a:pt x="212" y="106"/>
                  </a:lnTo>
                  <a:lnTo>
                    <a:pt x="203" y="106"/>
                  </a:lnTo>
                  <a:lnTo>
                    <a:pt x="162" y="130"/>
                  </a:lnTo>
                  <a:lnTo>
                    <a:pt x="178" y="139"/>
                  </a:lnTo>
                  <a:lnTo>
                    <a:pt x="178" y="139"/>
                  </a:lnTo>
                  <a:lnTo>
                    <a:pt x="153" y="155"/>
                  </a:lnTo>
                  <a:lnTo>
                    <a:pt x="146" y="155"/>
                  </a:lnTo>
                  <a:lnTo>
                    <a:pt x="146" y="146"/>
                  </a:lnTo>
                  <a:lnTo>
                    <a:pt x="138" y="139"/>
                  </a:lnTo>
                  <a:lnTo>
                    <a:pt x="153" y="130"/>
                  </a:lnTo>
                  <a:lnTo>
                    <a:pt x="128" y="121"/>
                  </a:lnTo>
                  <a:lnTo>
                    <a:pt x="128" y="114"/>
                  </a:lnTo>
                  <a:lnTo>
                    <a:pt x="113" y="114"/>
                  </a:lnTo>
                  <a:lnTo>
                    <a:pt x="106" y="130"/>
                  </a:lnTo>
                  <a:lnTo>
                    <a:pt x="97" y="130"/>
                  </a:lnTo>
                  <a:lnTo>
                    <a:pt x="97" y="139"/>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90" name="Freeform 118"/>
            <p:cNvSpPr>
              <a:spLocks/>
            </p:cNvSpPr>
            <p:nvPr/>
          </p:nvSpPr>
          <p:spPr bwMode="auto">
            <a:xfrm>
              <a:off x="2998" y="1897"/>
              <a:ext cx="86" cy="46"/>
            </a:xfrm>
            <a:custGeom>
              <a:avLst/>
              <a:gdLst/>
              <a:ahLst/>
              <a:cxnLst>
                <a:cxn ang="0">
                  <a:pos x="40" y="0"/>
                </a:cxn>
                <a:cxn ang="0">
                  <a:pos x="40" y="23"/>
                </a:cxn>
                <a:cxn ang="0">
                  <a:pos x="25" y="23"/>
                </a:cxn>
                <a:cxn ang="0">
                  <a:pos x="16" y="7"/>
                </a:cxn>
                <a:cxn ang="0">
                  <a:pos x="9" y="15"/>
                </a:cxn>
                <a:cxn ang="0">
                  <a:pos x="0" y="32"/>
                </a:cxn>
                <a:cxn ang="0">
                  <a:pos x="0" y="47"/>
                </a:cxn>
                <a:cxn ang="0">
                  <a:pos x="9" y="40"/>
                </a:cxn>
                <a:cxn ang="0">
                  <a:pos x="50" y="40"/>
                </a:cxn>
                <a:cxn ang="0">
                  <a:pos x="74" y="56"/>
                </a:cxn>
                <a:cxn ang="0">
                  <a:pos x="90" y="40"/>
                </a:cxn>
                <a:cxn ang="0">
                  <a:pos x="82" y="23"/>
                </a:cxn>
                <a:cxn ang="0">
                  <a:pos x="82" y="7"/>
                </a:cxn>
                <a:cxn ang="0">
                  <a:pos x="65" y="7"/>
                </a:cxn>
                <a:cxn ang="0">
                  <a:pos x="50" y="0"/>
                </a:cxn>
                <a:cxn ang="0">
                  <a:pos x="40" y="0"/>
                </a:cxn>
              </a:cxnLst>
              <a:rect l="0" t="0" r="r" b="b"/>
              <a:pathLst>
                <a:path w="91" h="57">
                  <a:moveTo>
                    <a:pt x="40" y="0"/>
                  </a:moveTo>
                  <a:lnTo>
                    <a:pt x="40" y="23"/>
                  </a:lnTo>
                  <a:lnTo>
                    <a:pt x="25" y="23"/>
                  </a:lnTo>
                  <a:lnTo>
                    <a:pt x="16" y="7"/>
                  </a:lnTo>
                  <a:lnTo>
                    <a:pt x="9" y="15"/>
                  </a:lnTo>
                  <a:lnTo>
                    <a:pt x="0" y="32"/>
                  </a:lnTo>
                  <a:lnTo>
                    <a:pt x="0" y="47"/>
                  </a:lnTo>
                  <a:lnTo>
                    <a:pt x="9" y="40"/>
                  </a:lnTo>
                  <a:lnTo>
                    <a:pt x="50" y="40"/>
                  </a:lnTo>
                  <a:lnTo>
                    <a:pt x="74" y="56"/>
                  </a:lnTo>
                  <a:lnTo>
                    <a:pt x="90" y="40"/>
                  </a:lnTo>
                  <a:lnTo>
                    <a:pt x="82" y="23"/>
                  </a:lnTo>
                  <a:lnTo>
                    <a:pt x="82" y="7"/>
                  </a:lnTo>
                  <a:lnTo>
                    <a:pt x="65" y="7"/>
                  </a:lnTo>
                  <a:lnTo>
                    <a:pt x="50" y="0"/>
                  </a:lnTo>
                  <a:lnTo>
                    <a:pt x="4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91" name="Freeform 119"/>
            <p:cNvSpPr>
              <a:spLocks/>
            </p:cNvSpPr>
            <p:nvPr/>
          </p:nvSpPr>
          <p:spPr bwMode="auto">
            <a:xfrm>
              <a:off x="2998" y="1929"/>
              <a:ext cx="71" cy="46"/>
            </a:xfrm>
            <a:custGeom>
              <a:avLst/>
              <a:gdLst/>
              <a:ahLst/>
              <a:cxnLst>
                <a:cxn ang="0">
                  <a:pos x="0" y="25"/>
                </a:cxn>
                <a:cxn ang="0">
                  <a:pos x="0" y="16"/>
                </a:cxn>
                <a:cxn ang="0">
                  <a:pos x="0" y="7"/>
                </a:cxn>
                <a:cxn ang="0">
                  <a:pos x="9" y="0"/>
                </a:cxn>
                <a:cxn ang="0">
                  <a:pos x="50" y="0"/>
                </a:cxn>
                <a:cxn ang="0">
                  <a:pos x="74" y="16"/>
                </a:cxn>
                <a:cxn ang="0">
                  <a:pos x="74" y="25"/>
                </a:cxn>
                <a:cxn ang="0">
                  <a:pos x="57" y="32"/>
                </a:cxn>
                <a:cxn ang="0">
                  <a:pos x="57" y="47"/>
                </a:cxn>
                <a:cxn ang="0">
                  <a:pos x="50" y="47"/>
                </a:cxn>
                <a:cxn ang="0">
                  <a:pos x="32" y="57"/>
                </a:cxn>
                <a:cxn ang="0">
                  <a:pos x="25" y="57"/>
                </a:cxn>
                <a:cxn ang="0">
                  <a:pos x="16" y="47"/>
                </a:cxn>
                <a:cxn ang="0">
                  <a:pos x="16" y="25"/>
                </a:cxn>
                <a:cxn ang="0">
                  <a:pos x="0" y="25"/>
                </a:cxn>
              </a:cxnLst>
              <a:rect l="0" t="0" r="r" b="b"/>
              <a:pathLst>
                <a:path w="75" h="58">
                  <a:moveTo>
                    <a:pt x="0" y="25"/>
                  </a:moveTo>
                  <a:lnTo>
                    <a:pt x="0" y="16"/>
                  </a:lnTo>
                  <a:lnTo>
                    <a:pt x="0" y="7"/>
                  </a:lnTo>
                  <a:lnTo>
                    <a:pt x="9" y="0"/>
                  </a:lnTo>
                  <a:lnTo>
                    <a:pt x="50" y="0"/>
                  </a:lnTo>
                  <a:lnTo>
                    <a:pt x="74" y="16"/>
                  </a:lnTo>
                  <a:lnTo>
                    <a:pt x="74" y="25"/>
                  </a:lnTo>
                  <a:lnTo>
                    <a:pt x="57" y="32"/>
                  </a:lnTo>
                  <a:lnTo>
                    <a:pt x="57" y="47"/>
                  </a:lnTo>
                  <a:lnTo>
                    <a:pt x="50" y="47"/>
                  </a:lnTo>
                  <a:lnTo>
                    <a:pt x="32" y="57"/>
                  </a:lnTo>
                  <a:lnTo>
                    <a:pt x="25" y="57"/>
                  </a:lnTo>
                  <a:lnTo>
                    <a:pt x="16" y="47"/>
                  </a:lnTo>
                  <a:lnTo>
                    <a:pt x="16" y="25"/>
                  </a:lnTo>
                  <a:lnTo>
                    <a:pt x="0" y="25"/>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92" name="Freeform 120"/>
            <p:cNvSpPr>
              <a:spLocks/>
            </p:cNvSpPr>
            <p:nvPr/>
          </p:nvSpPr>
          <p:spPr bwMode="auto">
            <a:xfrm>
              <a:off x="3028" y="1870"/>
              <a:ext cx="56" cy="33"/>
            </a:xfrm>
            <a:custGeom>
              <a:avLst/>
              <a:gdLst/>
              <a:ahLst/>
              <a:cxnLst>
                <a:cxn ang="0">
                  <a:pos x="8" y="34"/>
                </a:cxn>
                <a:cxn ang="0">
                  <a:pos x="0" y="24"/>
                </a:cxn>
                <a:cxn ang="0">
                  <a:pos x="0" y="9"/>
                </a:cxn>
                <a:cxn ang="0">
                  <a:pos x="8" y="0"/>
                </a:cxn>
                <a:cxn ang="0">
                  <a:pos x="58" y="0"/>
                </a:cxn>
                <a:cxn ang="0">
                  <a:pos x="50" y="9"/>
                </a:cxn>
                <a:cxn ang="0">
                  <a:pos x="42" y="9"/>
                </a:cxn>
                <a:cxn ang="0">
                  <a:pos x="50" y="34"/>
                </a:cxn>
                <a:cxn ang="0">
                  <a:pos x="50" y="41"/>
                </a:cxn>
                <a:cxn ang="0">
                  <a:pos x="33" y="41"/>
                </a:cxn>
                <a:cxn ang="0">
                  <a:pos x="18" y="34"/>
                </a:cxn>
                <a:cxn ang="0">
                  <a:pos x="8" y="34"/>
                </a:cxn>
              </a:cxnLst>
              <a:rect l="0" t="0" r="r" b="b"/>
              <a:pathLst>
                <a:path w="59" h="42">
                  <a:moveTo>
                    <a:pt x="8" y="34"/>
                  </a:moveTo>
                  <a:lnTo>
                    <a:pt x="0" y="24"/>
                  </a:lnTo>
                  <a:lnTo>
                    <a:pt x="0" y="9"/>
                  </a:lnTo>
                  <a:lnTo>
                    <a:pt x="8" y="0"/>
                  </a:lnTo>
                  <a:lnTo>
                    <a:pt x="58" y="0"/>
                  </a:lnTo>
                  <a:lnTo>
                    <a:pt x="50" y="9"/>
                  </a:lnTo>
                  <a:lnTo>
                    <a:pt x="42" y="9"/>
                  </a:lnTo>
                  <a:lnTo>
                    <a:pt x="50" y="34"/>
                  </a:lnTo>
                  <a:lnTo>
                    <a:pt x="50" y="41"/>
                  </a:lnTo>
                  <a:lnTo>
                    <a:pt x="33" y="41"/>
                  </a:lnTo>
                  <a:lnTo>
                    <a:pt x="18" y="34"/>
                  </a:lnTo>
                  <a:lnTo>
                    <a:pt x="8" y="34"/>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93" name="Freeform 121"/>
            <p:cNvSpPr>
              <a:spLocks/>
            </p:cNvSpPr>
            <p:nvPr/>
          </p:nvSpPr>
          <p:spPr bwMode="auto">
            <a:xfrm>
              <a:off x="2975" y="1949"/>
              <a:ext cx="39" cy="18"/>
            </a:xfrm>
            <a:custGeom>
              <a:avLst/>
              <a:gdLst/>
              <a:ahLst/>
              <a:cxnLst>
                <a:cxn ang="0">
                  <a:pos x="40" y="0"/>
                </a:cxn>
                <a:cxn ang="0">
                  <a:pos x="40" y="22"/>
                </a:cxn>
                <a:cxn ang="0">
                  <a:pos x="24" y="22"/>
                </a:cxn>
                <a:cxn ang="0">
                  <a:pos x="0" y="16"/>
                </a:cxn>
                <a:cxn ang="0">
                  <a:pos x="15" y="7"/>
                </a:cxn>
                <a:cxn ang="0">
                  <a:pos x="24" y="0"/>
                </a:cxn>
                <a:cxn ang="0">
                  <a:pos x="40" y="0"/>
                </a:cxn>
              </a:cxnLst>
              <a:rect l="0" t="0" r="r" b="b"/>
              <a:pathLst>
                <a:path w="41" h="23">
                  <a:moveTo>
                    <a:pt x="40" y="0"/>
                  </a:moveTo>
                  <a:lnTo>
                    <a:pt x="40" y="22"/>
                  </a:lnTo>
                  <a:lnTo>
                    <a:pt x="24" y="22"/>
                  </a:lnTo>
                  <a:lnTo>
                    <a:pt x="0" y="16"/>
                  </a:lnTo>
                  <a:lnTo>
                    <a:pt x="15" y="7"/>
                  </a:lnTo>
                  <a:lnTo>
                    <a:pt x="24" y="0"/>
                  </a:lnTo>
                  <a:lnTo>
                    <a:pt x="4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94" name="Freeform 122"/>
            <p:cNvSpPr>
              <a:spLocks/>
            </p:cNvSpPr>
            <p:nvPr/>
          </p:nvSpPr>
          <p:spPr bwMode="auto">
            <a:xfrm>
              <a:off x="3221" y="2136"/>
              <a:ext cx="84" cy="26"/>
            </a:xfrm>
            <a:custGeom>
              <a:avLst/>
              <a:gdLst/>
              <a:ahLst/>
              <a:cxnLst>
                <a:cxn ang="0">
                  <a:pos x="25" y="32"/>
                </a:cxn>
                <a:cxn ang="0">
                  <a:pos x="25" y="24"/>
                </a:cxn>
                <a:cxn ang="0">
                  <a:pos x="25" y="15"/>
                </a:cxn>
                <a:cxn ang="0">
                  <a:pos x="0" y="0"/>
                </a:cxn>
                <a:cxn ang="0">
                  <a:pos x="40" y="0"/>
                </a:cxn>
                <a:cxn ang="0">
                  <a:pos x="57" y="9"/>
                </a:cxn>
                <a:cxn ang="0">
                  <a:pos x="72" y="9"/>
                </a:cxn>
                <a:cxn ang="0">
                  <a:pos x="88" y="24"/>
                </a:cxn>
                <a:cxn ang="0">
                  <a:pos x="81" y="24"/>
                </a:cxn>
                <a:cxn ang="0">
                  <a:pos x="88" y="32"/>
                </a:cxn>
                <a:cxn ang="0">
                  <a:pos x="72" y="32"/>
                </a:cxn>
                <a:cxn ang="0">
                  <a:pos x="65" y="32"/>
                </a:cxn>
                <a:cxn ang="0">
                  <a:pos x="48" y="32"/>
                </a:cxn>
                <a:cxn ang="0">
                  <a:pos x="25" y="32"/>
                </a:cxn>
              </a:cxnLst>
              <a:rect l="0" t="0" r="r" b="b"/>
              <a:pathLst>
                <a:path w="89" h="33">
                  <a:moveTo>
                    <a:pt x="25" y="32"/>
                  </a:moveTo>
                  <a:lnTo>
                    <a:pt x="25" y="24"/>
                  </a:lnTo>
                  <a:lnTo>
                    <a:pt x="25" y="15"/>
                  </a:lnTo>
                  <a:lnTo>
                    <a:pt x="0" y="0"/>
                  </a:lnTo>
                  <a:lnTo>
                    <a:pt x="40" y="0"/>
                  </a:lnTo>
                  <a:lnTo>
                    <a:pt x="57" y="9"/>
                  </a:lnTo>
                  <a:lnTo>
                    <a:pt x="72" y="9"/>
                  </a:lnTo>
                  <a:lnTo>
                    <a:pt x="88" y="24"/>
                  </a:lnTo>
                  <a:lnTo>
                    <a:pt x="81" y="24"/>
                  </a:lnTo>
                  <a:lnTo>
                    <a:pt x="88" y="32"/>
                  </a:lnTo>
                  <a:lnTo>
                    <a:pt x="72" y="32"/>
                  </a:lnTo>
                  <a:lnTo>
                    <a:pt x="65" y="32"/>
                  </a:lnTo>
                  <a:lnTo>
                    <a:pt x="48" y="32"/>
                  </a:lnTo>
                  <a:lnTo>
                    <a:pt x="25" y="32"/>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95" name="Freeform 123"/>
            <p:cNvSpPr>
              <a:spLocks/>
            </p:cNvSpPr>
            <p:nvPr/>
          </p:nvSpPr>
          <p:spPr bwMode="auto">
            <a:xfrm>
              <a:off x="3266" y="2161"/>
              <a:ext cx="39" cy="33"/>
            </a:xfrm>
            <a:custGeom>
              <a:avLst/>
              <a:gdLst/>
              <a:ahLst/>
              <a:cxnLst>
                <a:cxn ang="0">
                  <a:pos x="40" y="40"/>
                </a:cxn>
                <a:cxn ang="0">
                  <a:pos x="40" y="33"/>
                </a:cxn>
                <a:cxn ang="0">
                  <a:pos x="33" y="24"/>
                </a:cxn>
                <a:cxn ang="0">
                  <a:pos x="33" y="17"/>
                </a:cxn>
                <a:cxn ang="0">
                  <a:pos x="17" y="0"/>
                </a:cxn>
                <a:cxn ang="0">
                  <a:pos x="0" y="0"/>
                </a:cxn>
                <a:cxn ang="0">
                  <a:pos x="9" y="24"/>
                </a:cxn>
                <a:cxn ang="0">
                  <a:pos x="17" y="24"/>
                </a:cxn>
                <a:cxn ang="0">
                  <a:pos x="33" y="33"/>
                </a:cxn>
                <a:cxn ang="0">
                  <a:pos x="33" y="40"/>
                </a:cxn>
                <a:cxn ang="0">
                  <a:pos x="40" y="40"/>
                </a:cxn>
              </a:cxnLst>
              <a:rect l="0" t="0" r="r" b="b"/>
              <a:pathLst>
                <a:path w="41" h="41">
                  <a:moveTo>
                    <a:pt x="40" y="40"/>
                  </a:moveTo>
                  <a:lnTo>
                    <a:pt x="40" y="33"/>
                  </a:lnTo>
                  <a:lnTo>
                    <a:pt x="33" y="24"/>
                  </a:lnTo>
                  <a:lnTo>
                    <a:pt x="33" y="17"/>
                  </a:lnTo>
                  <a:lnTo>
                    <a:pt x="17" y="0"/>
                  </a:lnTo>
                  <a:lnTo>
                    <a:pt x="0" y="0"/>
                  </a:lnTo>
                  <a:lnTo>
                    <a:pt x="9" y="24"/>
                  </a:lnTo>
                  <a:lnTo>
                    <a:pt x="17" y="24"/>
                  </a:lnTo>
                  <a:lnTo>
                    <a:pt x="33" y="33"/>
                  </a:lnTo>
                  <a:lnTo>
                    <a:pt x="33" y="40"/>
                  </a:lnTo>
                  <a:lnTo>
                    <a:pt x="40" y="4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96" name="Freeform 124"/>
            <p:cNvSpPr>
              <a:spLocks/>
            </p:cNvSpPr>
            <p:nvPr/>
          </p:nvSpPr>
          <p:spPr bwMode="auto">
            <a:xfrm>
              <a:off x="3282" y="2180"/>
              <a:ext cx="16" cy="14"/>
            </a:xfrm>
            <a:custGeom>
              <a:avLst/>
              <a:gdLst/>
              <a:ahLst/>
              <a:cxnLst>
                <a:cxn ang="0">
                  <a:pos x="16" y="16"/>
                </a:cxn>
                <a:cxn ang="0">
                  <a:pos x="7" y="16"/>
                </a:cxn>
                <a:cxn ang="0">
                  <a:pos x="0" y="0"/>
                </a:cxn>
                <a:cxn ang="0">
                  <a:pos x="16" y="9"/>
                </a:cxn>
                <a:cxn ang="0">
                  <a:pos x="16" y="16"/>
                </a:cxn>
              </a:cxnLst>
              <a:rect l="0" t="0" r="r" b="b"/>
              <a:pathLst>
                <a:path w="17" h="17">
                  <a:moveTo>
                    <a:pt x="16" y="16"/>
                  </a:moveTo>
                  <a:lnTo>
                    <a:pt x="7" y="16"/>
                  </a:lnTo>
                  <a:lnTo>
                    <a:pt x="0" y="0"/>
                  </a:lnTo>
                  <a:lnTo>
                    <a:pt x="16" y="9"/>
                  </a:lnTo>
                  <a:lnTo>
                    <a:pt x="16"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797" name="Freeform 125"/>
            <p:cNvSpPr>
              <a:spLocks/>
            </p:cNvSpPr>
            <p:nvPr/>
          </p:nvSpPr>
          <p:spPr bwMode="auto">
            <a:xfrm>
              <a:off x="3282" y="2155"/>
              <a:ext cx="68" cy="46"/>
            </a:xfrm>
            <a:custGeom>
              <a:avLst/>
              <a:gdLst/>
              <a:ahLst/>
              <a:cxnLst>
                <a:cxn ang="0">
                  <a:pos x="23" y="48"/>
                </a:cxn>
                <a:cxn ang="0">
                  <a:pos x="40" y="41"/>
                </a:cxn>
                <a:cxn ang="0">
                  <a:pos x="48" y="41"/>
                </a:cxn>
                <a:cxn ang="0">
                  <a:pos x="40" y="48"/>
                </a:cxn>
                <a:cxn ang="0">
                  <a:pos x="57" y="57"/>
                </a:cxn>
                <a:cxn ang="0">
                  <a:pos x="48" y="48"/>
                </a:cxn>
                <a:cxn ang="0">
                  <a:pos x="57" y="48"/>
                </a:cxn>
                <a:cxn ang="0">
                  <a:pos x="57" y="32"/>
                </a:cxn>
                <a:cxn ang="0">
                  <a:pos x="72" y="25"/>
                </a:cxn>
                <a:cxn ang="0">
                  <a:pos x="57" y="16"/>
                </a:cxn>
                <a:cxn ang="0">
                  <a:pos x="48" y="0"/>
                </a:cxn>
                <a:cxn ang="0">
                  <a:pos x="40" y="8"/>
                </a:cxn>
                <a:cxn ang="0">
                  <a:pos x="32" y="8"/>
                </a:cxn>
                <a:cxn ang="0">
                  <a:pos x="23" y="0"/>
                </a:cxn>
                <a:cxn ang="0">
                  <a:pos x="16" y="0"/>
                </a:cxn>
                <a:cxn ang="0">
                  <a:pos x="23" y="8"/>
                </a:cxn>
                <a:cxn ang="0">
                  <a:pos x="7" y="8"/>
                </a:cxn>
                <a:cxn ang="0">
                  <a:pos x="0" y="8"/>
                </a:cxn>
                <a:cxn ang="0">
                  <a:pos x="16" y="25"/>
                </a:cxn>
                <a:cxn ang="0">
                  <a:pos x="16" y="32"/>
                </a:cxn>
                <a:cxn ang="0">
                  <a:pos x="23" y="41"/>
                </a:cxn>
                <a:cxn ang="0">
                  <a:pos x="23" y="48"/>
                </a:cxn>
              </a:cxnLst>
              <a:rect l="0" t="0" r="r" b="b"/>
              <a:pathLst>
                <a:path w="73" h="58">
                  <a:moveTo>
                    <a:pt x="23" y="48"/>
                  </a:moveTo>
                  <a:lnTo>
                    <a:pt x="40" y="41"/>
                  </a:lnTo>
                  <a:lnTo>
                    <a:pt x="48" y="41"/>
                  </a:lnTo>
                  <a:lnTo>
                    <a:pt x="40" y="48"/>
                  </a:lnTo>
                  <a:lnTo>
                    <a:pt x="57" y="57"/>
                  </a:lnTo>
                  <a:lnTo>
                    <a:pt x="48" y="48"/>
                  </a:lnTo>
                  <a:lnTo>
                    <a:pt x="57" y="48"/>
                  </a:lnTo>
                  <a:lnTo>
                    <a:pt x="57" y="32"/>
                  </a:lnTo>
                  <a:lnTo>
                    <a:pt x="72" y="25"/>
                  </a:lnTo>
                  <a:lnTo>
                    <a:pt x="57" y="16"/>
                  </a:lnTo>
                  <a:lnTo>
                    <a:pt x="48" y="0"/>
                  </a:lnTo>
                  <a:lnTo>
                    <a:pt x="40" y="8"/>
                  </a:lnTo>
                  <a:lnTo>
                    <a:pt x="32" y="8"/>
                  </a:lnTo>
                  <a:lnTo>
                    <a:pt x="23" y="0"/>
                  </a:lnTo>
                  <a:lnTo>
                    <a:pt x="16" y="0"/>
                  </a:lnTo>
                  <a:lnTo>
                    <a:pt x="23" y="8"/>
                  </a:lnTo>
                  <a:lnTo>
                    <a:pt x="7" y="8"/>
                  </a:lnTo>
                  <a:lnTo>
                    <a:pt x="0" y="8"/>
                  </a:lnTo>
                  <a:lnTo>
                    <a:pt x="16" y="25"/>
                  </a:lnTo>
                  <a:lnTo>
                    <a:pt x="16" y="32"/>
                  </a:lnTo>
                  <a:lnTo>
                    <a:pt x="23" y="41"/>
                  </a:lnTo>
                  <a:lnTo>
                    <a:pt x="23" y="4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98" name="Freeform 126"/>
            <p:cNvSpPr>
              <a:spLocks/>
            </p:cNvSpPr>
            <p:nvPr/>
          </p:nvSpPr>
          <p:spPr bwMode="auto">
            <a:xfrm>
              <a:off x="2875" y="1644"/>
              <a:ext cx="154" cy="305"/>
            </a:xfrm>
            <a:custGeom>
              <a:avLst/>
              <a:gdLst/>
              <a:ahLst/>
              <a:cxnLst>
                <a:cxn ang="0">
                  <a:pos x="0" y="299"/>
                </a:cxn>
                <a:cxn ang="0">
                  <a:pos x="9" y="299"/>
                </a:cxn>
                <a:cxn ang="0">
                  <a:pos x="9" y="276"/>
                </a:cxn>
                <a:cxn ang="0">
                  <a:pos x="18" y="267"/>
                </a:cxn>
                <a:cxn ang="0">
                  <a:pos x="18" y="243"/>
                </a:cxn>
                <a:cxn ang="0">
                  <a:pos x="18" y="236"/>
                </a:cxn>
                <a:cxn ang="0">
                  <a:pos x="9" y="202"/>
                </a:cxn>
                <a:cxn ang="0">
                  <a:pos x="18" y="170"/>
                </a:cxn>
                <a:cxn ang="0">
                  <a:pos x="25" y="162"/>
                </a:cxn>
                <a:cxn ang="0">
                  <a:pos x="41" y="155"/>
                </a:cxn>
                <a:cxn ang="0">
                  <a:pos x="33" y="137"/>
                </a:cxn>
                <a:cxn ang="0">
                  <a:pos x="41" y="122"/>
                </a:cxn>
                <a:cxn ang="0">
                  <a:pos x="50" y="97"/>
                </a:cxn>
                <a:cxn ang="0">
                  <a:pos x="65" y="73"/>
                </a:cxn>
                <a:cxn ang="0">
                  <a:pos x="65" y="56"/>
                </a:cxn>
                <a:cxn ang="0">
                  <a:pos x="75" y="41"/>
                </a:cxn>
                <a:cxn ang="0">
                  <a:pos x="81" y="31"/>
                </a:cxn>
                <a:cxn ang="0">
                  <a:pos x="90" y="31"/>
                </a:cxn>
                <a:cxn ang="0">
                  <a:pos x="90" y="16"/>
                </a:cxn>
                <a:cxn ang="0">
                  <a:pos x="98" y="16"/>
                </a:cxn>
                <a:cxn ang="0">
                  <a:pos x="115" y="16"/>
                </a:cxn>
                <a:cxn ang="0">
                  <a:pos x="115" y="0"/>
                </a:cxn>
                <a:cxn ang="0">
                  <a:pos x="121" y="0"/>
                </a:cxn>
                <a:cxn ang="0">
                  <a:pos x="155" y="31"/>
                </a:cxn>
                <a:cxn ang="0">
                  <a:pos x="162" y="105"/>
                </a:cxn>
                <a:cxn ang="0">
                  <a:pos x="146" y="105"/>
                </a:cxn>
                <a:cxn ang="0">
                  <a:pos x="130" y="122"/>
                </a:cxn>
                <a:cxn ang="0">
                  <a:pos x="130" y="130"/>
                </a:cxn>
                <a:cxn ang="0">
                  <a:pos x="130" y="137"/>
                </a:cxn>
                <a:cxn ang="0">
                  <a:pos x="139" y="146"/>
                </a:cxn>
                <a:cxn ang="0">
                  <a:pos x="121" y="162"/>
                </a:cxn>
                <a:cxn ang="0">
                  <a:pos x="98" y="187"/>
                </a:cxn>
                <a:cxn ang="0">
                  <a:pos x="81" y="212"/>
                </a:cxn>
                <a:cxn ang="0">
                  <a:pos x="81" y="252"/>
                </a:cxn>
                <a:cxn ang="0">
                  <a:pos x="98" y="276"/>
                </a:cxn>
                <a:cxn ang="0">
                  <a:pos x="90" y="283"/>
                </a:cxn>
                <a:cxn ang="0">
                  <a:pos x="90" y="292"/>
                </a:cxn>
                <a:cxn ang="0">
                  <a:pos x="75" y="307"/>
                </a:cxn>
                <a:cxn ang="0">
                  <a:pos x="65" y="364"/>
                </a:cxn>
                <a:cxn ang="0">
                  <a:pos x="50" y="364"/>
                </a:cxn>
                <a:cxn ang="0">
                  <a:pos x="41" y="373"/>
                </a:cxn>
                <a:cxn ang="0">
                  <a:pos x="41" y="382"/>
                </a:cxn>
                <a:cxn ang="0">
                  <a:pos x="25" y="382"/>
                </a:cxn>
                <a:cxn ang="0">
                  <a:pos x="18" y="364"/>
                </a:cxn>
                <a:cxn ang="0">
                  <a:pos x="25" y="357"/>
                </a:cxn>
                <a:cxn ang="0">
                  <a:pos x="18" y="349"/>
                </a:cxn>
                <a:cxn ang="0">
                  <a:pos x="0" y="299"/>
                </a:cxn>
              </a:cxnLst>
              <a:rect l="0" t="0" r="r" b="b"/>
              <a:pathLst>
                <a:path w="163" h="383">
                  <a:moveTo>
                    <a:pt x="0" y="299"/>
                  </a:moveTo>
                  <a:lnTo>
                    <a:pt x="9" y="299"/>
                  </a:lnTo>
                  <a:lnTo>
                    <a:pt x="9" y="276"/>
                  </a:lnTo>
                  <a:lnTo>
                    <a:pt x="18" y="267"/>
                  </a:lnTo>
                  <a:lnTo>
                    <a:pt x="18" y="243"/>
                  </a:lnTo>
                  <a:lnTo>
                    <a:pt x="18" y="236"/>
                  </a:lnTo>
                  <a:lnTo>
                    <a:pt x="9" y="202"/>
                  </a:lnTo>
                  <a:lnTo>
                    <a:pt x="18" y="170"/>
                  </a:lnTo>
                  <a:lnTo>
                    <a:pt x="25" y="162"/>
                  </a:lnTo>
                  <a:lnTo>
                    <a:pt x="41" y="155"/>
                  </a:lnTo>
                  <a:lnTo>
                    <a:pt x="33" y="137"/>
                  </a:lnTo>
                  <a:lnTo>
                    <a:pt x="41" y="122"/>
                  </a:lnTo>
                  <a:lnTo>
                    <a:pt x="50" y="97"/>
                  </a:lnTo>
                  <a:lnTo>
                    <a:pt x="65" y="73"/>
                  </a:lnTo>
                  <a:lnTo>
                    <a:pt x="65" y="56"/>
                  </a:lnTo>
                  <a:lnTo>
                    <a:pt x="75" y="41"/>
                  </a:lnTo>
                  <a:lnTo>
                    <a:pt x="81" y="31"/>
                  </a:lnTo>
                  <a:lnTo>
                    <a:pt x="90" y="31"/>
                  </a:lnTo>
                  <a:lnTo>
                    <a:pt x="90" y="16"/>
                  </a:lnTo>
                  <a:lnTo>
                    <a:pt x="98" y="16"/>
                  </a:lnTo>
                  <a:lnTo>
                    <a:pt x="115" y="16"/>
                  </a:lnTo>
                  <a:lnTo>
                    <a:pt x="115" y="0"/>
                  </a:lnTo>
                  <a:lnTo>
                    <a:pt x="121" y="0"/>
                  </a:lnTo>
                  <a:lnTo>
                    <a:pt x="155" y="31"/>
                  </a:lnTo>
                  <a:lnTo>
                    <a:pt x="162" y="105"/>
                  </a:lnTo>
                  <a:lnTo>
                    <a:pt x="146" y="105"/>
                  </a:lnTo>
                  <a:lnTo>
                    <a:pt x="130" y="122"/>
                  </a:lnTo>
                  <a:lnTo>
                    <a:pt x="130" y="130"/>
                  </a:lnTo>
                  <a:lnTo>
                    <a:pt x="130" y="137"/>
                  </a:lnTo>
                  <a:lnTo>
                    <a:pt x="139" y="146"/>
                  </a:lnTo>
                  <a:lnTo>
                    <a:pt x="121" y="162"/>
                  </a:lnTo>
                  <a:lnTo>
                    <a:pt x="98" y="187"/>
                  </a:lnTo>
                  <a:lnTo>
                    <a:pt x="81" y="212"/>
                  </a:lnTo>
                  <a:lnTo>
                    <a:pt x="81" y="252"/>
                  </a:lnTo>
                  <a:lnTo>
                    <a:pt x="98" y="276"/>
                  </a:lnTo>
                  <a:lnTo>
                    <a:pt x="90" y="283"/>
                  </a:lnTo>
                  <a:lnTo>
                    <a:pt x="90" y="292"/>
                  </a:lnTo>
                  <a:lnTo>
                    <a:pt x="75" y="307"/>
                  </a:lnTo>
                  <a:lnTo>
                    <a:pt x="65" y="364"/>
                  </a:lnTo>
                  <a:lnTo>
                    <a:pt x="50" y="364"/>
                  </a:lnTo>
                  <a:lnTo>
                    <a:pt x="41" y="373"/>
                  </a:lnTo>
                  <a:lnTo>
                    <a:pt x="41" y="382"/>
                  </a:lnTo>
                  <a:lnTo>
                    <a:pt x="25" y="382"/>
                  </a:lnTo>
                  <a:lnTo>
                    <a:pt x="18" y="364"/>
                  </a:lnTo>
                  <a:lnTo>
                    <a:pt x="25" y="357"/>
                  </a:lnTo>
                  <a:lnTo>
                    <a:pt x="18" y="349"/>
                  </a:lnTo>
                  <a:lnTo>
                    <a:pt x="0" y="299"/>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799" name="Freeform 127"/>
            <p:cNvSpPr>
              <a:spLocks/>
            </p:cNvSpPr>
            <p:nvPr/>
          </p:nvSpPr>
          <p:spPr bwMode="auto">
            <a:xfrm>
              <a:off x="2646" y="1949"/>
              <a:ext cx="33" cy="26"/>
            </a:xfrm>
            <a:custGeom>
              <a:avLst/>
              <a:gdLst/>
              <a:ahLst/>
              <a:cxnLst>
                <a:cxn ang="0">
                  <a:pos x="25" y="32"/>
                </a:cxn>
                <a:cxn ang="0">
                  <a:pos x="25" y="22"/>
                </a:cxn>
                <a:cxn ang="0">
                  <a:pos x="9" y="22"/>
                </a:cxn>
                <a:cxn ang="0">
                  <a:pos x="0" y="16"/>
                </a:cxn>
                <a:cxn ang="0">
                  <a:pos x="9" y="0"/>
                </a:cxn>
                <a:cxn ang="0">
                  <a:pos x="25" y="7"/>
                </a:cxn>
                <a:cxn ang="0">
                  <a:pos x="34" y="22"/>
                </a:cxn>
                <a:cxn ang="0">
                  <a:pos x="25" y="32"/>
                </a:cxn>
              </a:cxnLst>
              <a:rect l="0" t="0" r="r" b="b"/>
              <a:pathLst>
                <a:path w="35" h="33">
                  <a:moveTo>
                    <a:pt x="25" y="32"/>
                  </a:moveTo>
                  <a:lnTo>
                    <a:pt x="25" y="22"/>
                  </a:lnTo>
                  <a:lnTo>
                    <a:pt x="9" y="22"/>
                  </a:lnTo>
                  <a:lnTo>
                    <a:pt x="0" y="16"/>
                  </a:lnTo>
                  <a:lnTo>
                    <a:pt x="9" y="0"/>
                  </a:lnTo>
                  <a:lnTo>
                    <a:pt x="25" y="7"/>
                  </a:lnTo>
                  <a:lnTo>
                    <a:pt x="34" y="22"/>
                  </a:lnTo>
                  <a:lnTo>
                    <a:pt x="25" y="32"/>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00" name="Freeform 128"/>
            <p:cNvSpPr>
              <a:spLocks/>
            </p:cNvSpPr>
            <p:nvPr/>
          </p:nvSpPr>
          <p:spPr bwMode="auto">
            <a:xfrm>
              <a:off x="2615" y="1949"/>
              <a:ext cx="56" cy="65"/>
            </a:xfrm>
            <a:custGeom>
              <a:avLst/>
              <a:gdLst/>
              <a:ahLst/>
              <a:cxnLst>
                <a:cxn ang="0">
                  <a:pos x="42" y="0"/>
                </a:cxn>
                <a:cxn ang="0">
                  <a:pos x="33" y="16"/>
                </a:cxn>
                <a:cxn ang="0">
                  <a:pos x="42" y="22"/>
                </a:cxn>
                <a:cxn ang="0">
                  <a:pos x="58" y="22"/>
                </a:cxn>
                <a:cxn ang="0">
                  <a:pos x="58" y="32"/>
                </a:cxn>
                <a:cxn ang="0">
                  <a:pos x="58" y="47"/>
                </a:cxn>
                <a:cxn ang="0">
                  <a:pos x="49" y="72"/>
                </a:cxn>
                <a:cxn ang="0">
                  <a:pos x="8" y="81"/>
                </a:cxn>
                <a:cxn ang="0">
                  <a:pos x="0" y="72"/>
                </a:cxn>
                <a:cxn ang="0">
                  <a:pos x="8" y="72"/>
                </a:cxn>
                <a:cxn ang="0">
                  <a:pos x="18" y="47"/>
                </a:cxn>
                <a:cxn ang="0">
                  <a:pos x="8" y="40"/>
                </a:cxn>
                <a:cxn ang="0">
                  <a:pos x="18" y="32"/>
                </a:cxn>
                <a:cxn ang="0">
                  <a:pos x="8" y="32"/>
                </a:cxn>
                <a:cxn ang="0">
                  <a:pos x="8" y="22"/>
                </a:cxn>
                <a:cxn ang="0">
                  <a:pos x="25" y="22"/>
                </a:cxn>
                <a:cxn ang="0">
                  <a:pos x="33" y="16"/>
                </a:cxn>
                <a:cxn ang="0">
                  <a:pos x="25" y="16"/>
                </a:cxn>
                <a:cxn ang="0">
                  <a:pos x="25" y="7"/>
                </a:cxn>
                <a:cxn ang="0">
                  <a:pos x="42" y="0"/>
                </a:cxn>
              </a:cxnLst>
              <a:rect l="0" t="0" r="r" b="b"/>
              <a:pathLst>
                <a:path w="59" h="82">
                  <a:moveTo>
                    <a:pt x="42" y="0"/>
                  </a:moveTo>
                  <a:lnTo>
                    <a:pt x="33" y="16"/>
                  </a:lnTo>
                  <a:lnTo>
                    <a:pt x="42" y="22"/>
                  </a:lnTo>
                  <a:lnTo>
                    <a:pt x="58" y="22"/>
                  </a:lnTo>
                  <a:lnTo>
                    <a:pt x="58" y="32"/>
                  </a:lnTo>
                  <a:lnTo>
                    <a:pt x="58" y="47"/>
                  </a:lnTo>
                  <a:lnTo>
                    <a:pt x="49" y="72"/>
                  </a:lnTo>
                  <a:lnTo>
                    <a:pt x="8" y="81"/>
                  </a:lnTo>
                  <a:lnTo>
                    <a:pt x="0" y="72"/>
                  </a:lnTo>
                  <a:lnTo>
                    <a:pt x="8" y="72"/>
                  </a:lnTo>
                  <a:lnTo>
                    <a:pt x="18" y="47"/>
                  </a:lnTo>
                  <a:lnTo>
                    <a:pt x="8" y="40"/>
                  </a:lnTo>
                  <a:lnTo>
                    <a:pt x="18" y="32"/>
                  </a:lnTo>
                  <a:lnTo>
                    <a:pt x="8" y="32"/>
                  </a:lnTo>
                  <a:lnTo>
                    <a:pt x="8" y="22"/>
                  </a:lnTo>
                  <a:lnTo>
                    <a:pt x="25" y="22"/>
                  </a:lnTo>
                  <a:lnTo>
                    <a:pt x="33" y="16"/>
                  </a:lnTo>
                  <a:lnTo>
                    <a:pt x="25" y="16"/>
                  </a:lnTo>
                  <a:lnTo>
                    <a:pt x="25" y="7"/>
                  </a:lnTo>
                  <a:lnTo>
                    <a:pt x="42"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01" name="Freeform 129"/>
            <p:cNvSpPr>
              <a:spLocks/>
            </p:cNvSpPr>
            <p:nvPr/>
          </p:nvSpPr>
          <p:spPr bwMode="auto">
            <a:xfrm>
              <a:off x="2837" y="1909"/>
              <a:ext cx="39" cy="46"/>
            </a:xfrm>
            <a:custGeom>
              <a:avLst/>
              <a:gdLst/>
              <a:ahLst/>
              <a:cxnLst>
                <a:cxn ang="0">
                  <a:pos x="9" y="57"/>
                </a:cxn>
                <a:cxn ang="0">
                  <a:pos x="19" y="57"/>
                </a:cxn>
                <a:cxn ang="0">
                  <a:pos x="25" y="57"/>
                </a:cxn>
                <a:cxn ang="0">
                  <a:pos x="34" y="32"/>
                </a:cxn>
                <a:cxn ang="0">
                  <a:pos x="41" y="32"/>
                </a:cxn>
                <a:cxn ang="0">
                  <a:pos x="41" y="25"/>
                </a:cxn>
                <a:cxn ang="0">
                  <a:pos x="34" y="25"/>
                </a:cxn>
                <a:cxn ang="0">
                  <a:pos x="34" y="0"/>
                </a:cxn>
                <a:cxn ang="0">
                  <a:pos x="9" y="8"/>
                </a:cxn>
                <a:cxn ang="0">
                  <a:pos x="0" y="25"/>
                </a:cxn>
                <a:cxn ang="0">
                  <a:pos x="0" y="41"/>
                </a:cxn>
                <a:cxn ang="0">
                  <a:pos x="9" y="50"/>
                </a:cxn>
                <a:cxn ang="0">
                  <a:pos x="9" y="57"/>
                </a:cxn>
              </a:cxnLst>
              <a:rect l="0" t="0" r="r" b="b"/>
              <a:pathLst>
                <a:path w="42" h="58">
                  <a:moveTo>
                    <a:pt x="9" y="57"/>
                  </a:moveTo>
                  <a:lnTo>
                    <a:pt x="19" y="57"/>
                  </a:lnTo>
                  <a:lnTo>
                    <a:pt x="25" y="57"/>
                  </a:lnTo>
                  <a:lnTo>
                    <a:pt x="34" y="32"/>
                  </a:lnTo>
                  <a:lnTo>
                    <a:pt x="41" y="32"/>
                  </a:lnTo>
                  <a:lnTo>
                    <a:pt x="41" y="25"/>
                  </a:lnTo>
                  <a:lnTo>
                    <a:pt x="34" y="25"/>
                  </a:lnTo>
                  <a:lnTo>
                    <a:pt x="34" y="0"/>
                  </a:lnTo>
                  <a:lnTo>
                    <a:pt x="9" y="8"/>
                  </a:lnTo>
                  <a:lnTo>
                    <a:pt x="0" y="25"/>
                  </a:lnTo>
                  <a:lnTo>
                    <a:pt x="0" y="41"/>
                  </a:lnTo>
                  <a:lnTo>
                    <a:pt x="9" y="50"/>
                  </a:lnTo>
                  <a:lnTo>
                    <a:pt x="9" y="57"/>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02" name="Freeform 130"/>
            <p:cNvSpPr>
              <a:spLocks/>
            </p:cNvSpPr>
            <p:nvPr/>
          </p:nvSpPr>
          <p:spPr bwMode="auto">
            <a:xfrm>
              <a:off x="2784" y="1981"/>
              <a:ext cx="48" cy="45"/>
            </a:xfrm>
            <a:custGeom>
              <a:avLst/>
              <a:gdLst/>
              <a:ahLst/>
              <a:cxnLst>
                <a:cxn ang="0">
                  <a:pos x="33" y="56"/>
                </a:cxn>
                <a:cxn ang="0">
                  <a:pos x="33" y="32"/>
                </a:cxn>
                <a:cxn ang="0">
                  <a:pos x="41" y="23"/>
                </a:cxn>
                <a:cxn ang="0">
                  <a:pos x="50" y="0"/>
                </a:cxn>
                <a:cxn ang="0">
                  <a:pos x="25" y="7"/>
                </a:cxn>
                <a:cxn ang="0">
                  <a:pos x="33" y="23"/>
                </a:cxn>
                <a:cxn ang="0">
                  <a:pos x="25" y="23"/>
                </a:cxn>
                <a:cxn ang="0">
                  <a:pos x="25" y="16"/>
                </a:cxn>
                <a:cxn ang="0">
                  <a:pos x="16" y="16"/>
                </a:cxn>
                <a:cxn ang="0">
                  <a:pos x="0" y="47"/>
                </a:cxn>
                <a:cxn ang="0">
                  <a:pos x="25" y="47"/>
                </a:cxn>
                <a:cxn ang="0">
                  <a:pos x="33" y="56"/>
                </a:cxn>
              </a:cxnLst>
              <a:rect l="0" t="0" r="r" b="b"/>
              <a:pathLst>
                <a:path w="51" h="57">
                  <a:moveTo>
                    <a:pt x="33" y="56"/>
                  </a:moveTo>
                  <a:lnTo>
                    <a:pt x="33" y="32"/>
                  </a:lnTo>
                  <a:lnTo>
                    <a:pt x="41" y="23"/>
                  </a:lnTo>
                  <a:lnTo>
                    <a:pt x="50" y="0"/>
                  </a:lnTo>
                  <a:lnTo>
                    <a:pt x="25" y="7"/>
                  </a:lnTo>
                  <a:lnTo>
                    <a:pt x="33" y="23"/>
                  </a:lnTo>
                  <a:lnTo>
                    <a:pt x="25" y="23"/>
                  </a:lnTo>
                  <a:lnTo>
                    <a:pt x="25" y="16"/>
                  </a:lnTo>
                  <a:lnTo>
                    <a:pt x="16" y="16"/>
                  </a:lnTo>
                  <a:lnTo>
                    <a:pt x="0" y="47"/>
                  </a:lnTo>
                  <a:lnTo>
                    <a:pt x="25" y="47"/>
                  </a:lnTo>
                  <a:lnTo>
                    <a:pt x="33" y="5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03" name="Freeform 131"/>
            <p:cNvSpPr>
              <a:spLocks/>
            </p:cNvSpPr>
            <p:nvPr/>
          </p:nvSpPr>
          <p:spPr bwMode="auto">
            <a:xfrm>
              <a:off x="2775" y="2018"/>
              <a:ext cx="41" cy="28"/>
            </a:xfrm>
            <a:custGeom>
              <a:avLst/>
              <a:gdLst/>
              <a:ahLst/>
              <a:cxnLst>
                <a:cxn ang="0">
                  <a:pos x="34" y="34"/>
                </a:cxn>
                <a:cxn ang="0">
                  <a:pos x="25" y="34"/>
                </a:cxn>
                <a:cxn ang="0">
                  <a:pos x="25" y="25"/>
                </a:cxn>
                <a:cxn ang="0">
                  <a:pos x="18" y="25"/>
                </a:cxn>
                <a:cxn ang="0">
                  <a:pos x="18" y="17"/>
                </a:cxn>
                <a:cxn ang="0">
                  <a:pos x="0" y="9"/>
                </a:cxn>
                <a:cxn ang="0">
                  <a:pos x="0" y="0"/>
                </a:cxn>
                <a:cxn ang="0">
                  <a:pos x="9" y="0"/>
                </a:cxn>
                <a:cxn ang="0">
                  <a:pos x="34" y="0"/>
                </a:cxn>
                <a:cxn ang="0">
                  <a:pos x="42" y="9"/>
                </a:cxn>
                <a:cxn ang="0">
                  <a:pos x="42" y="25"/>
                </a:cxn>
                <a:cxn ang="0">
                  <a:pos x="34" y="25"/>
                </a:cxn>
                <a:cxn ang="0">
                  <a:pos x="34" y="34"/>
                </a:cxn>
              </a:cxnLst>
              <a:rect l="0" t="0" r="r" b="b"/>
              <a:pathLst>
                <a:path w="43" h="35">
                  <a:moveTo>
                    <a:pt x="34" y="34"/>
                  </a:moveTo>
                  <a:lnTo>
                    <a:pt x="25" y="34"/>
                  </a:lnTo>
                  <a:lnTo>
                    <a:pt x="25" y="25"/>
                  </a:lnTo>
                  <a:lnTo>
                    <a:pt x="18" y="25"/>
                  </a:lnTo>
                  <a:lnTo>
                    <a:pt x="18" y="17"/>
                  </a:lnTo>
                  <a:lnTo>
                    <a:pt x="0" y="9"/>
                  </a:lnTo>
                  <a:lnTo>
                    <a:pt x="0" y="0"/>
                  </a:lnTo>
                  <a:lnTo>
                    <a:pt x="9" y="0"/>
                  </a:lnTo>
                  <a:lnTo>
                    <a:pt x="34" y="0"/>
                  </a:lnTo>
                  <a:lnTo>
                    <a:pt x="42" y="9"/>
                  </a:lnTo>
                  <a:lnTo>
                    <a:pt x="42" y="25"/>
                  </a:lnTo>
                  <a:lnTo>
                    <a:pt x="34" y="25"/>
                  </a:lnTo>
                  <a:lnTo>
                    <a:pt x="34" y="34"/>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04" name="Freeform 132"/>
            <p:cNvSpPr>
              <a:spLocks/>
            </p:cNvSpPr>
            <p:nvPr/>
          </p:nvSpPr>
          <p:spPr bwMode="auto">
            <a:xfrm>
              <a:off x="2807" y="2038"/>
              <a:ext cx="16" cy="13"/>
            </a:xfrm>
            <a:custGeom>
              <a:avLst/>
              <a:gdLst/>
              <a:ahLst/>
              <a:cxnLst>
                <a:cxn ang="0">
                  <a:pos x="0" y="16"/>
                </a:cxn>
                <a:cxn ang="0">
                  <a:pos x="0" y="0"/>
                </a:cxn>
                <a:cxn ang="0">
                  <a:pos x="16" y="0"/>
                </a:cxn>
                <a:cxn ang="0">
                  <a:pos x="16" y="16"/>
                </a:cxn>
                <a:cxn ang="0">
                  <a:pos x="0" y="16"/>
                </a:cxn>
              </a:cxnLst>
              <a:rect l="0" t="0" r="r" b="b"/>
              <a:pathLst>
                <a:path w="17" h="17">
                  <a:moveTo>
                    <a:pt x="0" y="16"/>
                  </a:moveTo>
                  <a:lnTo>
                    <a:pt x="0" y="0"/>
                  </a:lnTo>
                  <a:lnTo>
                    <a:pt x="16" y="0"/>
                  </a:lnTo>
                  <a:lnTo>
                    <a:pt x="16" y="16"/>
                  </a:lnTo>
                  <a:lnTo>
                    <a:pt x="0"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05" name="Freeform 133"/>
            <p:cNvSpPr>
              <a:spLocks/>
            </p:cNvSpPr>
            <p:nvPr/>
          </p:nvSpPr>
          <p:spPr bwMode="auto">
            <a:xfrm>
              <a:off x="2807" y="2038"/>
              <a:ext cx="16" cy="13"/>
            </a:xfrm>
            <a:custGeom>
              <a:avLst/>
              <a:gdLst/>
              <a:ahLst/>
              <a:cxnLst>
                <a:cxn ang="0">
                  <a:pos x="0" y="16"/>
                </a:cxn>
                <a:cxn ang="0">
                  <a:pos x="0" y="0"/>
                </a:cxn>
                <a:cxn ang="0">
                  <a:pos x="16" y="0"/>
                </a:cxn>
                <a:cxn ang="0">
                  <a:pos x="16" y="16"/>
                </a:cxn>
                <a:cxn ang="0">
                  <a:pos x="0" y="16"/>
                </a:cxn>
              </a:cxnLst>
              <a:rect l="0" t="0" r="r" b="b"/>
              <a:pathLst>
                <a:path w="17" h="17">
                  <a:moveTo>
                    <a:pt x="0" y="16"/>
                  </a:moveTo>
                  <a:lnTo>
                    <a:pt x="0" y="0"/>
                  </a:lnTo>
                  <a:lnTo>
                    <a:pt x="16" y="0"/>
                  </a:lnTo>
                  <a:lnTo>
                    <a:pt x="16" y="16"/>
                  </a:lnTo>
                  <a:lnTo>
                    <a:pt x="0" y="1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06" name="Freeform 134"/>
            <p:cNvSpPr>
              <a:spLocks/>
            </p:cNvSpPr>
            <p:nvPr/>
          </p:nvSpPr>
          <p:spPr bwMode="auto">
            <a:xfrm>
              <a:off x="2914" y="1955"/>
              <a:ext cx="115" cy="98"/>
            </a:xfrm>
            <a:custGeom>
              <a:avLst/>
              <a:gdLst/>
              <a:ahLst/>
              <a:cxnLst>
                <a:cxn ang="0">
                  <a:pos x="105" y="122"/>
                </a:cxn>
                <a:cxn ang="0">
                  <a:pos x="114" y="105"/>
                </a:cxn>
                <a:cxn ang="0">
                  <a:pos x="121" y="97"/>
                </a:cxn>
                <a:cxn ang="0">
                  <a:pos x="114" y="56"/>
                </a:cxn>
                <a:cxn ang="0">
                  <a:pos x="121" y="40"/>
                </a:cxn>
                <a:cxn ang="0">
                  <a:pos x="114" y="25"/>
                </a:cxn>
                <a:cxn ang="0">
                  <a:pos x="105" y="15"/>
                </a:cxn>
                <a:cxn ang="0">
                  <a:pos x="89" y="15"/>
                </a:cxn>
                <a:cxn ang="0">
                  <a:pos x="65" y="9"/>
                </a:cxn>
                <a:cxn ang="0">
                  <a:pos x="65" y="15"/>
                </a:cxn>
                <a:cxn ang="0">
                  <a:pos x="57" y="15"/>
                </a:cxn>
                <a:cxn ang="0">
                  <a:pos x="49" y="0"/>
                </a:cxn>
                <a:cxn ang="0">
                  <a:pos x="0" y="25"/>
                </a:cxn>
                <a:cxn ang="0">
                  <a:pos x="9" y="80"/>
                </a:cxn>
                <a:cxn ang="0">
                  <a:pos x="17" y="89"/>
                </a:cxn>
                <a:cxn ang="0">
                  <a:pos x="34" y="97"/>
                </a:cxn>
                <a:cxn ang="0">
                  <a:pos x="40" y="97"/>
                </a:cxn>
                <a:cxn ang="0">
                  <a:pos x="57" y="114"/>
                </a:cxn>
                <a:cxn ang="0">
                  <a:pos x="65" y="114"/>
                </a:cxn>
                <a:cxn ang="0">
                  <a:pos x="74" y="122"/>
                </a:cxn>
                <a:cxn ang="0">
                  <a:pos x="89" y="114"/>
                </a:cxn>
                <a:cxn ang="0">
                  <a:pos x="105" y="122"/>
                </a:cxn>
              </a:cxnLst>
              <a:rect l="0" t="0" r="r" b="b"/>
              <a:pathLst>
                <a:path w="122" h="123">
                  <a:moveTo>
                    <a:pt x="105" y="122"/>
                  </a:moveTo>
                  <a:lnTo>
                    <a:pt x="114" y="105"/>
                  </a:lnTo>
                  <a:lnTo>
                    <a:pt x="121" y="97"/>
                  </a:lnTo>
                  <a:lnTo>
                    <a:pt x="114" y="56"/>
                  </a:lnTo>
                  <a:lnTo>
                    <a:pt x="121" y="40"/>
                  </a:lnTo>
                  <a:lnTo>
                    <a:pt x="114" y="25"/>
                  </a:lnTo>
                  <a:lnTo>
                    <a:pt x="105" y="15"/>
                  </a:lnTo>
                  <a:lnTo>
                    <a:pt x="89" y="15"/>
                  </a:lnTo>
                  <a:lnTo>
                    <a:pt x="65" y="9"/>
                  </a:lnTo>
                  <a:lnTo>
                    <a:pt x="65" y="15"/>
                  </a:lnTo>
                  <a:lnTo>
                    <a:pt x="57" y="15"/>
                  </a:lnTo>
                  <a:lnTo>
                    <a:pt x="49" y="0"/>
                  </a:lnTo>
                  <a:lnTo>
                    <a:pt x="0" y="25"/>
                  </a:lnTo>
                  <a:lnTo>
                    <a:pt x="9" y="80"/>
                  </a:lnTo>
                  <a:lnTo>
                    <a:pt x="17" y="89"/>
                  </a:lnTo>
                  <a:lnTo>
                    <a:pt x="34" y="97"/>
                  </a:lnTo>
                  <a:lnTo>
                    <a:pt x="40" y="97"/>
                  </a:lnTo>
                  <a:lnTo>
                    <a:pt x="57" y="114"/>
                  </a:lnTo>
                  <a:lnTo>
                    <a:pt x="65" y="114"/>
                  </a:lnTo>
                  <a:lnTo>
                    <a:pt x="74" y="122"/>
                  </a:lnTo>
                  <a:lnTo>
                    <a:pt x="89" y="114"/>
                  </a:lnTo>
                  <a:lnTo>
                    <a:pt x="105" y="122"/>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07" name="Freeform 135"/>
            <p:cNvSpPr>
              <a:spLocks/>
            </p:cNvSpPr>
            <p:nvPr/>
          </p:nvSpPr>
          <p:spPr bwMode="auto">
            <a:xfrm>
              <a:off x="2815" y="1955"/>
              <a:ext cx="108" cy="123"/>
            </a:xfrm>
            <a:custGeom>
              <a:avLst/>
              <a:gdLst/>
              <a:ahLst/>
              <a:cxnLst>
                <a:cxn ang="0">
                  <a:pos x="64" y="25"/>
                </a:cxn>
                <a:cxn ang="0">
                  <a:pos x="97" y="9"/>
                </a:cxn>
                <a:cxn ang="0">
                  <a:pos x="97" y="15"/>
                </a:cxn>
                <a:cxn ang="0">
                  <a:pos x="89" y="15"/>
                </a:cxn>
                <a:cxn ang="0">
                  <a:pos x="105" y="25"/>
                </a:cxn>
                <a:cxn ang="0">
                  <a:pos x="114" y="80"/>
                </a:cxn>
                <a:cxn ang="0">
                  <a:pos x="105" y="80"/>
                </a:cxn>
                <a:cxn ang="0">
                  <a:pos x="89" y="89"/>
                </a:cxn>
                <a:cxn ang="0">
                  <a:pos x="73" y="97"/>
                </a:cxn>
                <a:cxn ang="0">
                  <a:pos x="82" y="114"/>
                </a:cxn>
                <a:cxn ang="0">
                  <a:pos x="97" y="130"/>
                </a:cxn>
                <a:cxn ang="0">
                  <a:pos x="89" y="137"/>
                </a:cxn>
                <a:cxn ang="0">
                  <a:pos x="89" y="146"/>
                </a:cxn>
                <a:cxn ang="0">
                  <a:pos x="57" y="154"/>
                </a:cxn>
                <a:cxn ang="0">
                  <a:pos x="42" y="154"/>
                </a:cxn>
                <a:cxn ang="0">
                  <a:pos x="17" y="154"/>
                </a:cxn>
                <a:cxn ang="0">
                  <a:pos x="23" y="130"/>
                </a:cxn>
                <a:cxn ang="0">
                  <a:pos x="0" y="114"/>
                </a:cxn>
                <a:cxn ang="0">
                  <a:pos x="0" y="105"/>
                </a:cxn>
                <a:cxn ang="0">
                  <a:pos x="0" y="89"/>
                </a:cxn>
                <a:cxn ang="0">
                  <a:pos x="0" y="65"/>
                </a:cxn>
                <a:cxn ang="0">
                  <a:pos x="8" y="56"/>
                </a:cxn>
                <a:cxn ang="0">
                  <a:pos x="17" y="33"/>
                </a:cxn>
                <a:cxn ang="0">
                  <a:pos x="32" y="33"/>
                </a:cxn>
                <a:cxn ang="0">
                  <a:pos x="42" y="15"/>
                </a:cxn>
                <a:cxn ang="0">
                  <a:pos x="32" y="15"/>
                </a:cxn>
                <a:cxn ang="0">
                  <a:pos x="42" y="9"/>
                </a:cxn>
                <a:cxn ang="0">
                  <a:pos x="32" y="0"/>
                </a:cxn>
                <a:cxn ang="0">
                  <a:pos x="42" y="0"/>
                </a:cxn>
                <a:cxn ang="0">
                  <a:pos x="48" y="0"/>
                </a:cxn>
                <a:cxn ang="0">
                  <a:pos x="48" y="9"/>
                </a:cxn>
                <a:cxn ang="0">
                  <a:pos x="64" y="15"/>
                </a:cxn>
                <a:cxn ang="0">
                  <a:pos x="57" y="25"/>
                </a:cxn>
                <a:cxn ang="0">
                  <a:pos x="64" y="25"/>
                </a:cxn>
              </a:cxnLst>
              <a:rect l="0" t="0" r="r" b="b"/>
              <a:pathLst>
                <a:path w="115" h="155">
                  <a:moveTo>
                    <a:pt x="64" y="25"/>
                  </a:moveTo>
                  <a:lnTo>
                    <a:pt x="97" y="9"/>
                  </a:lnTo>
                  <a:lnTo>
                    <a:pt x="97" y="15"/>
                  </a:lnTo>
                  <a:lnTo>
                    <a:pt x="89" y="15"/>
                  </a:lnTo>
                  <a:lnTo>
                    <a:pt x="105" y="25"/>
                  </a:lnTo>
                  <a:lnTo>
                    <a:pt x="114" y="80"/>
                  </a:lnTo>
                  <a:lnTo>
                    <a:pt x="105" y="80"/>
                  </a:lnTo>
                  <a:lnTo>
                    <a:pt x="89" y="89"/>
                  </a:lnTo>
                  <a:lnTo>
                    <a:pt x="73" y="97"/>
                  </a:lnTo>
                  <a:lnTo>
                    <a:pt x="82" y="114"/>
                  </a:lnTo>
                  <a:lnTo>
                    <a:pt x="97" y="130"/>
                  </a:lnTo>
                  <a:lnTo>
                    <a:pt x="89" y="137"/>
                  </a:lnTo>
                  <a:lnTo>
                    <a:pt x="89" y="146"/>
                  </a:lnTo>
                  <a:lnTo>
                    <a:pt x="57" y="154"/>
                  </a:lnTo>
                  <a:lnTo>
                    <a:pt x="42" y="154"/>
                  </a:lnTo>
                  <a:lnTo>
                    <a:pt x="17" y="154"/>
                  </a:lnTo>
                  <a:lnTo>
                    <a:pt x="23" y="130"/>
                  </a:lnTo>
                  <a:lnTo>
                    <a:pt x="0" y="114"/>
                  </a:lnTo>
                  <a:lnTo>
                    <a:pt x="0" y="105"/>
                  </a:lnTo>
                  <a:lnTo>
                    <a:pt x="0" y="89"/>
                  </a:lnTo>
                  <a:lnTo>
                    <a:pt x="0" y="65"/>
                  </a:lnTo>
                  <a:lnTo>
                    <a:pt x="8" y="56"/>
                  </a:lnTo>
                  <a:lnTo>
                    <a:pt x="17" y="33"/>
                  </a:lnTo>
                  <a:lnTo>
                    <a:pt x="32" y="33"/>
                  </a:lnTo>
                  <a:lnTo>
                    <a:pt x="42" y="15"/>
                  </a:lnTo>
                  <a:lnTo>
                    <a:pt x="32" y="15"/>
                  </a:lnTo>
                  <a:lnTo>
                    <a:pt x="42" y="9"/>
                  </a:lnTo>
                  <a:lnTo>
                    <a:pt x="32" y="0"/>
                  </a:lnTo>
                  <a:lnTo>
                    <a:pt x="42" y="0"/>
                  </a:lnTo>
                  <a:lnTo>
                    <a:pt x="48" y="0"/>
                  </a:lnTo>
                  <a:lnTo>
                    <a:pt x="48" y="9"/>
                  </a:lnTo>
                  <a:lnTo>
                    <a:pt x="64" y="15"/>
                  </a:lnTo>
                  <a:lnTo>
                    <a:pt x="57" y="25"/>
                  </a:lnTo>
                  <a:lnTo>
                    <a:pt x="64" y="2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08" name="Freeform 136"/>
            <p:cNvSpPr>
              <a:spLocks/>
            </p:cNvSpPr>
            <p:nvPr/>
          </p:nvSpPr>
          <p:spPr bwMode="auto">
            <a:xfrm>
              <a:off x="2855" y="2051"/>
              <a:ext cx="92" cy="40"/>
            </a:xfrm>
            <a:custGeom>
              <a:avLst/>
              <a:gdLst/>
              <a:ahLst/>
              <a:cxnLst>
                <a:cxn ang="0">
                  <a:pos x="0" y="32"/>
                </a:cxn>
                <a:cxn ang="0">
                  <a:pos x="15" y="32"/>
                </a:cxn>
                <a:cxn ang="0">
                  <a:pos x="47" y="24"/>
                </a:cxn>
                <a:cxn ang="0">
                  <a:pos x="47" y="15"/>
                </a:cxn>
                <a:cxn ang="0">
                  <a:pos x="55" y="8"/>
                </a:cxn>
                <a:cxn ang="0">
                  <a:pos x="72" y="8"/>
                </a:cxn>
                <a:cxn ang="0">
                  <a:pos x="72" y="0"/>
                </a:cxn>
                <a:cxn ang="0">
                  <a:pos x="97" y="8"/>
                </a:cxn>
                <a:cxn ang="0">
                  <a:pos x="97" y="24"/>
                </a:cxn>
                <a:cxn ang="0">
                  <a:pos x="87" y="40"/>
                </a:cxn>
                <a:cxn ang="0">
                  <a:pos x="55" y="48"/>
                </a:cxn>
                <a:cxn ang="0">
                  <a:pos x="40" y="40"/>
                </a:cxn>
                <a:cxn ang="0">
                  <a:pos x="15" y="40"/>
                </a:cxn>
                <a:cxn ang="0">
                  <a:pos x="6" y="40"/>
                </a:cxn>
                <a:cxn ang="0">
                  <a:pos x="0" y="32"/>
                </a:cxn>
              </a:cxnLst>
              <a:rect l="0" t="0" r="r" b="b"/>
              <a:pathLst>
                <a:path w="98" h="49">
                  <a:moveTo>
                    <a:pt x="0" y="32"/>
                  </a:moveTo>
                  <a:lnTo>
                    <a:pt x="15" y="32"/>
                  </a:lnTo>
                  <a:lnTo>
                    <a:pt x="47" y="24"/>
                  </a:lnTo>
                  <a:lnTo>
                    <a:pt x="47" y="15"/>
                  </a:lnTo>
                  <a:lnTo>
                    <a:pt x="55" y="8"/>
                  </a:lnTo>
                  <a:lnTo>
                    <a:pt x="72" y="8"/>
                  </a:lnTo>
                  <a:lnTo>
                    <a:pt x="72" y="0"/>
                  </a:lnTo>
                  <a:lnTo>
                    <a:pt x="97" y="8"/>
                  </a:lnTo>
                  <a:lnTo>
                    <a:pt x="97" y="24"/>
                  </a:lnTo>
                  <a:lnTo>
                    <a:pt x="87" y="40"/>
                  </a:lnTo>
                  <a:lnTo>
                    <a:pt x="55" y="48"/>
                  </a:lnTo>
                  <a:lnTo>
                    <a:pt x="40" y="40"/>
                  </a:lnTo>
                  <a:lnTo>
                    <a:pt x="15" y="40"/>
                  </a:lnTo>
                  <a:lnTo>
                    <a:pt x="6" y="40"/>
                  </a:lnTo>
                  <a:lnTo>
                    <a:pt x="0" y="32"/>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09" name="Line 137"/>
            <p:cNvSpPr>
              <a:spLocks noChangeShapeType="1"/>
            </p:cNvSpPr>
            <p:nvPr/>
          </p:nvSpPr>
          <p:spPr bwMode="auto">
            <a:xfrm flipH="1" flipV="1">
              <a:off x="2855" y="2077"/>
              <a:ext cx="5" cy="6"/>
            </a:xfrm>
            <a:prstGeom prst="line">
              <a:avLst/>
            </a:prstGeom>
            <a:grpFill/>
            <a:ln w="3175">
              <a:solidFill>
                <a:srgbClr val="DDDDDD"/>
              </a:solidFill>
              <a:round/>
              <a:headEnd type="none" w="sm" len="sm"/>
              <a:tailEnd type="none" w="sm" len="sm"/>
            </a:ln>
            <a:effectLst/>
          </p:spPr>
          <p:txBody>
            <a:bodyPr wrap="none" anchor="ctr"/>
            <a:lstStyle/>
            <a:p>
              <a:pPr>
                <a:defRPr/>
              </a:pPr>
              <a:endParaRPr lang="en-US"/>
            </a:p>
          </p:txBody>
        </p:sp>
        <p:sp>
          <p:nvSpPr>
            <p:cNvPr id="156810" name="Freeform 138"/>
            <p:cNvSpPr>
              <a:spLocks/>
            </p:cNvSpPr>
            <p:nvPr/>
          </p:nvSpPr>
          <p:spPr bwMode="auto">
            <a:xfrm>
              <a:off x="2855" y="2077"/>
              <a:ext cx="16" cy="14"/>
            </a:xfrm>
            <a:custGeom>
              <a:avLst/>
              <a:gdLst/>
              <a:ahLst/>
              <a:cxnLst>
                <a:cxn ang="0">
                  <a:pos x="16" y="16"/>
                </a:cxn>
                <a:cxn ang="0">
                  <a:pos x="0" y="0"/>
                </a:cxn>
                <a:cxn ang="0">
                  <a:pos x="16" y="16"/>
                </a:cxn>
              </a:cxnLst>
              <a:rect l="0" t="0" r="r" b="b"/>
              <a:pathLst>
                <a:path w="17" h="17">
                  <a:moveTo>
                    <a:pt x="16" y="16"/>
                  </a:moveTo>
                  <a:lnTo>
                    <a:pt x="0" y="0"/>
                  </a:lnTo>
                  <a:lnTo>
                    <a:pt x="16" y="1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11" name="Line 139"/>
            <p:cNvSpPr>
              <a:spLocks noChangeShapeType="1"/>
            </p:cNvSpPr>
            <p:nvPr/>
          </p:nvSpPr>
          <p:spPr bwMode="auto">
            <a:xfrm flipH="1" flipV="1">
              <a:off x="2855" y="2077"/>
              <a:ext cx="5" cy="6"/>
            </a:xfrm>
            <a:prstGeom prst="line">
              <a:avLst/>
            </a:prstGeom>
            <a:grpFill/>
            <a:ln w="3175">
              <a:solidFill>
                <a:srgbClr val="DDDDDD"/>
              </a:solidFill>
              <a:round/>
              <a:headEnd type="none" w="sm" len="sm"/>
              <a:tailEnd type="none" w="sm" len="sm"/>
            </a:ln>
            <a:effectLst/>
          </p:spPr>
          <p:txBody>
            <a:bodyPr wrap="none" anchor="ctr"/>
            <a:lstStyle/>
            <a:p>
              <a:pPr>
                <a:defRPr/>
              </a:pPr>
              <a:endParaRPr lang="en-US"/>
            </a:p>
          </p:txBody>
        </p:sp>
        <p:sp>
          <p:nvSpPr>
            <p:cNvPr id="156812" name="Freeform 140"/>
            <p:cNvSpPr>
              <a:spLocks/>
            </p:cNvSpPr>
            <p:nvPr/>
          </p:nvSpPr>
          <p:spPr bwMode="auto">
            <a:xfrm>
              <a:off x="2855" y="2077"/>
              <a:ext cx="16" cy="14"/>
            </a:xfrm>
            <a:custGeom>
              <a:avLst/>
              <a:gdLst/>
              <a:ahLst/>
              <a:cxnLst>
                <a:cxn ang="0">
                  <a:pos x="16" y="16"/>
                </a:cxn>
                <a:cxn ang="0">
                  <a:pos x="0" y="0"/>
                </a:cxn>
                <a:cxn ang="0">
                  <a:pos x="16" y="16"/>
                </a:cxn>
              </a:cxnLst>
              <a:rect l="0" t="0" r="r" b="b"/>
              <a:pathLst>
                <a:path w="17" h="17">
                  <a:moveTo>
                    <a:pt x="16" y="16"/>
                  </a:moveTo>
                  <a:lnTo>
                    <a:pt x="0" y="0"/>
                  </a:lnTo>
                  <a:lnTo>
                    <a:pt x="16" y="1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13" name="Freeform 141"/>
            <p:cNvSpPr>
              <a:spLocks/>
            </p:cNvSpPr>
            <p:nvPr/>
          </p:nvSpPr>
          <p:spPr bwMode="auto">
            <a:xfrm>
              <a:off x="2815" y="2077"/>
              <a:ext cx="55" cy="26"/>
            </a:xfrm>
            <a:custGeom>
              <a:avLst/>
              <a:gdLst/>
              <a:ahLst/>
              <a:cxnLst>
                <a:cxn ang="0">
                  <a:pos x="17" y="32"/>
                </a:cxn>
                <a:cxn ang="0">
                  <a:pos x="32" y="23"/>
                </a:cxn>
                <a:cxn ang="0">
                  <a:pos x="42" y="23"/>
                </a:cxn>
                <a:cxn ang="0">
                  <a:pos x="42" y="16"/>
                </a:cxn>
                <a:cxn ang="0">
                  <a:pos x="48" y="23"/>
                </a:cxn>
                <a:cxn ang="0">
                  <a:pos x="57" y="8"/>
                </a:cxn>
                <a:cxn ang="0">
                  <a:pos x="48" y="8"/>
                </a:cxn>
                <a:cxn ang="0">
                  <a:pos x="42" y="0"/>
                </a:cxn>
                <a:cxn ang="0">
                  <a:pos x="17" y="0"/>
                </a:cxn>
                <a:cxn ang="0">
                  <a:pos x="8" y="0"/>
                </a:cxn>
                <a:cxn ang="0">
                  <a:pos x="0" y="16"/>
                </a:cxn>
                <a:cxn ang="0">
                  <a:pos x="0" y="23"/>
                </a:cxn>
                <a:cxn ang="0">
                  <a:pos x="8" y="16"/>
                </a:cxn>
                <a:cxn ang="0">
                  <a:pos x="8" y="32"/>
                </a:cxn>
                <a:cxn ang="0">
                  <a:pos x="17" y="32"/>
                </a:cxn>
              </a:cxnLst>
              <a:rect l="0" t="0" r="r" b="b"/>
              <a:pathLst>
                <a:path w="58" h="33">
                  <a:moveTo>
                    <a:pt x="17" y="32"/>
                  </a:moveTo>
                  <a:lnTo>
                    <a:pt x="32" y="23"/>
                  </a:lnTo>
                  <a:lnTo>
                    <a:pt x="42" y="23"/>
                  </a:lnTo>
                  <a:lnTo>
                    <a:pt x="42" y="16"/>
                  </a:lnTo>
                  <a:lnTo>
                    <a:pt x="48" y="23"/>
                  </a:lnTo>
                  <a:lnTo>
                    <a:pt x="57" y="8"/>
                  </a:lnTo>
                  <a:lnTo>
                    <a:pt x="48" y="8"/>
                  </a:lnTo>
                  <a:lnTo>
                    <a:pt x="42" y="0"/>
                  </a:lnTo>
                  <a:lnTo>
                    <a:pt x="17" y="0"/>
                  </a:lnTo>
                  <a:lnTo>
                    <a:pt x="8" y="0"/>
                  </a:lnTo>
                  <a:lnTo>
                    <a:pt x="0" y="16"/>
                  </a:lnTo>
                  <a:lnTo>
                    <a:pt x="0" y="23"/>
                  </a:lnTo>
                  <a:lnTo>
                    <a:pt x="8" y="16"/>
                  </a:lnTo>
                  <a:lnTo>
                    <a:pt x="8" y="32"/>
                  </a:lnTo>
                  <a:lnTo>
                    <a:pt x="17" y="32"/>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14" name="Freeform 142"/>
            <p:cNvSpPr>
              <a:spLocks/>
            </p:cNvSpPr>
            <p:nvPr/>
          </p:nvSpPr>
          <p:spPr bwMode="auto">
            <a:xfrm>
              <a:off x="2684" y="2018"/>
              <a:ext cx="153" cy="130"/>
            </a:xfrm>
            <a:custGeom>
              <a:avLst/>
              <a:gdLst/>
              <a:ahLst/>
              <a:cxnLst>
                <a:cxn ang="0">
                  <a:pos x="97" y="0"/>
                </a:cxn>
                <a:cxn ang="0">
                  <a:pos x="82" y="9"/>
                </a:cxn>
                <a:cxn ang="0">
                  <a:pos x="82" y="25"/>
                </a:cxn>
                <a:cxn ang="0">
                  <a:pos x="66" y="34"/>
                </a:cxn>
                <a:cxn ang="0">
                  <a:pos x="57" y="42"/>
                </a:cxn>
                <a:cxn ang="0">
                  <a:pos x="50" y="42"/>
                </a:cxn>
                <a:cxn ang="0">
                  <a:pos x="42" y="34"/>
                </a:cxn>
                <a:cxn ang="0">
                  <a:pos x="34" y="34"/>
                </a:cxn>
                <a:cxn ang="0">
                  <a:pos x="42" y="50"/>
                </a:cxn>
                <a:cxn ang="0">
                  <a:pos x="25" y="57"/>
                </a:cxn>
                <a:cxn ang="0">
                  <a:pos x="25" y="50"/>
                </a:cxn>
                <a:cxn ang="0">
                  <a:pos x="0" y="57"/>
                </a:cxn>
                <a:cxn ang="0">
                  <a:pos x="0" y="66"/>
                </a:cxn>
                <a:cxn ang="0">
                  <a:pos x="34" y="74"/>
                </a:cxn>
                <a:cxn ang="0">
                  <a:pos x="50" y="97"/>
                </a:cxn>
                <a:cxn ang="0">
                  <a:pos x="50" y="106"/>
                </a:cxn>
                <a:cxn ang="0">
                  <a:pos x="42" y="147"/>
                </a:cxn>
                <a:cxn ang="0">
                  <a:pos x="57" y="156"/>
                </a:cxn>
                <a:cxn ang="0">
                  <a:pos x="97" y="162"/>
                </a:cxn>
                <a:cxn ang="0">
                  <a:pos x="97" y="156"/>
                </a:cxn>
                <a:cxn ang="0">
                  <a:pos x="115" y="147"/>
                </a:cxn>
                <a:cxn ang="0">
                  <a:pos x="139" y="156"/>
                </a:cxn>
                <a:cxn ang="0">
                  <a:pos x="147" y="156"/>
                </a:cxn>
                <a:cxn ang="0">
                  <a:pos x="156" y="137"/>
                </a:cxn>
                <a:cxn ang="0">
                  <a:pos x="147" y="122"/>
                </a:cxn>
                <a:cxn ang="0">
                  <a:pos x="147" y="106"/>
                </a:cxn>
                <a:cxn ang="0">
                  <a:pos x="147" y="90"/>
                </a:cxn>
                <a:cxn ang="0">
                  <a:pos x="139" y="97"/>
                </a:cxn>
                <a:cxn ang="0">
                  <a:pos x="139" y="90"/>
                </a:cxn>
                <a:cxn ang="0">
                  <a:pos x="147" y="74"/>
                </a:cxn>
                <a:cxn ang="0">
                  <a:pos x="156" y="74"/>
                </a:cxn>
                <a:cxn ang="0">
                  <a:pos x="162" y="50"/>
                </a:cxn>
                <a:cxn ang="0">
                  <a:pos x="139" y="34"/>
                </a:cxn>
                <a:cxn ang="0">
                  <a:pos x="131" y="34"/>
                </a:cxn>
                <a:cxn ang="0">
                  <a:pos x="122" y="34"/>
                </a:cxn>
                <a:cxn ang="0">
                  <a:pos x="122" y="25"/>
                </a:cxn>
                <a:cxn ang="0">
                  <a:pos x="115" y="25"/>
                </a:cxn>
                <a:cxn ang="0">
                  <a:pos x="115" y="17"/>
                </a:cxn>
                <a:cxn ang="0">
                  <a:pos x="97" y="9"/>
                </a:cxn>
                <a:cxn ang="0">
                  <a:pos x="97" y="0"/>
                </a:cxn>
              </a:cxnLst>
              <a:rect l="0" t="0" r="r" b="b"/>
              <a:pathLst>
                <a:path w="163" h="163">
                  <a:moveTo>
                    <a:pt x="97" y="0"/>
                  </a:moveTo>
                  <a:lnTo>
                    <a:pt x="82" y="9"/>
                  </a:lnTo>
                  <a:lnTo>
                    <a:pt x="82" y="25"/>
                  </a:lnTo>
                  <a:lnTo>
                    <a:pt x="66" y="34"/>
                  </a:lnTo>
                  <a:lnTo>
                    <a:pt x="57" y="42"/>
                  </a:lnTo>
                  <a:lnTo>
                    <a:pt x="50" y="42"/>
                  </a:lnTo>
                  <a:lnTo>
                    <a:pt x="42" y="34"/>
                  </a:lnTo>
                  <a:lnTo>
                    <a:pt x="34" y="34"/>
                  </a:lnTo>
                  <a:lnTo>
                    <a:pt x="42" y="50"/>
                  </a:lnTo>
                  <a:lnTo>
                    <a:pt x="25" y="57"/>
                  </a:lnTo>
                  <a:lnTo>
                    <a:pt x="25" y="50"/>
                  </a:lnTo>
                  <a:lnTo>
                    <a:pt x="0" y="57"/>
                  </a:lnTo>
                  <a:lnTo>
                    <a:pt x="0" y="66"/>
                  </a:lnTo>
                  <a:lnTo>
                    <a:pt x="34" y="74"/>
                  </a:lnTo>
                  <a:lnTo>
                    <a:pt x="50" y="97"/>
                  </a:lnTo>
                  <a:lnTo>
                    <a:pt x="50" y="106"/>
                  </a:lnTo>
                  <a:lnTo>
                    <a:pt x="42" y="147"/>
                  </a:lnTo>
                  <a:lnTo>
                    <a:pt x="57" y="156"/>
                  </a:lnTo>
                  <a:lnTo>
                    <a:pt x="97" y="162"/>
                  </a:lnTo>
                  <a:lnTo>
                    <a:pt x="97" y="156"/>
                  </a:lnTo>
                  <a:lnTo>
                    <a:pt x="115" y="147"/>
                  </a:lnTo>
                  <a:lnTo>
                    <a:pt x="139" y="156"/>
                  </a:lnTo>
                  <a:lnTo>
                    <a:pt x="147" y="156"/>
                  </a:lnTo>
                  <a:lnTo>
                    <a:pt x="156" y="137"/>
                  </a:lnTo>
                  <a:lnTo>
                    <a:pt x="147" y="122"/>
                  </a:lnTo>
                  <a:lnTo>
                    <a:pt x="147" y="106"/>
                  </a:lnTo>
                  <a:lnTo>
                    <a:pt x="147" y="90"/>
                  </a:lnTo>
                  <a:lnTo>
                    <a:pt x="139" y="97"/>
                  </a:lnTo>
                  <a:lnTo>
                    <a:pt x="139" y="90"/>
                  </a:lnTo>
                  <a:lnTo>
                    <a:pt x="147" y="74"/>
                  </a:lnTo>
                  <a:lnTo>
                    <a:pt x="156" y="74"/>
                  </a:lnTo>
                  <a:lnTo>
                    <a:pt x="162" y="50"/>
                  </a:lnTo>
                  <a:lnTo>
                    <a:pt x="139" y="34"/>
                  </a:lnTo>
                  <a:lnTo>
                    <a:pt x="131" y="34"/>
                  </a:lnTo>
                  <a:lnTo>
                    <a:pt x="122" y="34"/>
                  </a:lnTo>
                  <a:lnTo>
                    <a:pt x="122" y="25"/>
                  </a:lnTo>
                  <a:lnTo>
                    <a:pt x="115" y="25"/>
                  </a:lnTo>
                  <a:lnTo>
                    <a:pt x="115" y="17"/>
                  </a:lnTo>
                  <a:lnTo>
                    <a:pt x="97" y="9"/>
                  </a:lnTo>
                  <a:lnTo>
                    <a:pt x="97"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15" name="Freeform 143"/>
            <p:cNvSpPr>
              <a:spLocks/>
            </p:cNvSpPr>
            <p:nvPr/>
          </p:nvSpPr>
          <p:spPr bwMode="auto">
            <a:xfrm>
              <a:off x="2632" y="2128"/>
              <a:ext cx="145" cy="105"/>
            </a:xfrm>
            <a:custGeom>
              <a:avLst/>
              <a:gdLst/>
              <a:ahLst/>
              <a:cxnLst>
                <a:cxn ang="0">
                  <a:pos x="7" y="34"/>
                </a:cxn>
                <a:cxn ang="0">
                  <a:pos x="40" y="34"/>
                </a:cxn>
                <a:cxn ang="0">
                  <a:pos x="40" y="42"/>
                </a:cxn>
                <a:cxn ang="0">
                  <a:pos x="31" y="50"/>
                </a:cxn>
                <a:cxn ang="0">
                  <a:pos x="31" y="66"/>
                </a:cxn>
                <a:cxn ang="0">
                  <a:pos x="24" y="75"/>
                </a:cxn>
                <a:cxn ang="0">
                  <a:pos x="31" y="99"/>
                </a:cxn>
                <a:cxn ang="0">
                  <a:pos x="24" y="115"/>
                </a:cxn>
                <a:cxn ang="0">
                  <a:pos x="49" y="131"/>
                </a:cxn>
                <a:cxn ang="0">
                  <a:pos x="55" y="124"/>
                </a:cxn>
                <a:cxn ang="0">
                  <a:pos x="89" y="124"/>
                </a:cxn>
                <a:cxn ang="0">
                  <a:pos x="121" y="91"/>
                </a:cxn>
                <a:cxn ang="0">
                  <a:pos x="112" y="75"/>
                </a:cxn>
                <a:cxn ang="0">
                  <a:pos x="129" y="50"/>
                </a:cxn>
                <a:cxn ang="0">
                  <a:pos x="152" y="34"/>
                </a:cxn>
                <a:cxn ang="0">
                  <a:pos x="152" y="25"/>
                </a:cxn>
                <a:cxn ang="0">
                  <a:pos x="112" y="19"/>
                </a:cxn>
                <a:cxn ang="0">
                  <a:pos x="97" y="10"/>
                </a:cxn>
                <a:cxn ang="0">
                  <a:pos x="89" y="10"/>
                </a:cxn>
                <a:cxn ang="0">
                  <a:pos x="72" y="10"/>
                </a:cxn>
                <a:cxn ang="0">
                  <a:pos x="64" y="10"/>
                </a:cxn>
                <a:cxn ang="0">
                  <a:pos x="15" y="0"/>
                </a:cxn>
                <a:cxn ang="0">
                  <a:pos x="7" y="10"/>
                </a:cxn>
                <a:cxn ang="0">
                  <a:pos x="0" y="10"/>
                </a:cxn>
                <a:cxn ang="0">
                  <a:pos x="0" y="19"/>
                </a:cxn>
                <a:cxn ang="0">
                  <a:pos x="7" y="34"/>
                </a:cxn>
              </a:cxnLst>
              <a:rect l="0" t="0" r="r" b="b"/>
              <a:pathLst>
                <a:path w="153" h="132">
                  <a:moveTo>
                    <a:pt x="7" y="34"/>
                  </a:moveTo>
                  <a:lnTo>
                    <a:pt x="40" y="34"/>
                  </a:lnTo>
                  <a:lnTo>
                    <a:pt x="40" y="42"/>
                  </a:lnTo>
                  <a:lnTo>
                    <a:pt x="31" y="50"/>
                  </a:lnTo>
                  <a:lnTo>
                    <a:pt x="31" y="66"/>
                  </a:lnTo>
                  <a:lnTo>
                    <a:pt x="24" y="75"/>
                  </a:lnTo>
                  <a:lnTo>
                    <a:pt x="31" y="99"/>
                  </a:lnTo>
                  <a:lnTo>
                    <a:pt x="24" y="115"/>
                  </a:lnTo>
                  <a:lnTo>
                    <a:pt x="49" y="131"/>
                  </a:lnTo>
                  <a:lnTo>
                    <a:pt x="55" y="124"/>
                  </a:lnTo>
                  <a:lnTo>
                    <a:pt x="89" y="124"/>
                  </a:lnTo>
                  <a:lnTo>
                    <a:pt x="121" y="91"/>
                  </a:lnTo>
                  <a:lnTo>
                    <a:pt x="112" y="75"/>
                  </a:lnTo>
                  <a:lnTo>
                    <a:pt x="129" y="50"/>
                  </a:lnTo>
                  <a:lnTo>
                    <a:pt x="152" y="34"/>
                  </a:lnTo>
                  <a:lnTo>
                    <a:pt x="152" y="25"/>
                  </a:lnTo>
                  <a:lnTo>
                    <a:pt x="112" y="19"/>
                  </a:lnTo>
                  <a:lnTo>
                    <a:pt x="97" y="10"/>
                  </a:lnTo>
                  <a:lnTo>
                    <a:pt x="89" y="10"/>
                  </a:lnTo>
                  <a:lnTo>
                    <a:pt x="72" y="10"/>
                  </a:lnTo>
                  <a:lnTo>
                    <a:pt x="64" y="10"/>
                  </a:lnTo>
                  <a:lnTo>
                    <a:pt x="15" y="0"/>
                  </a:lnTo>
                  <a:lnTo>
                    <a:pt x="7" y="10"/>
                  </a:lnTo>
                  <a:lnTo>
                    <a:pt x="0" y="10"/>
                  </a:lnTo>
                  <a:lnTo>
                    <a:pt x="0" y="19"/>
                  </a:lnTo>
                  <a:lnTo>
                    <a:pt x="7" y="34"/>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16" name="Freeform 144"/>
            <p:cNvSpPr>
              <a:spLocks/>
            </p:cNvSpPr>
            <p:nvPr/>
          </p:nvSpPr>
          <p:spPr bwMode="auto">
            <a:xfrm>
              <a:off x="2632" y="2155"/>
              <a:ext cx="39" cy="65"/>
            </a:xfrm>
            <a:custGeom>
              <a:avLst/>
              <a:gdLst/>
              <a:ahLst/>
              <a:cxnLst>
                <a:cxn ang="0">
                  <a:pos x="24" y="81"/>
                </a:cxn>
                <a:cxn ang="0">
                  <a:pos x="31" y="65"/>
                </a:cxn>
                <a:cxn ang="0">
                  <a:pos x="24" y="41"/>
                </a:cxn>
                <a:cxn ang="0">
                  <a:pos x="31" y="32"/>
                </a:cxn>
                <a:cxn ang="0">
                  <a:pos x="31" y="16"/>
                </a:cxn>
                <a:cxn ang="0">
                  <a:pos x="40" y="8"/>
                </a:cxn>
                <a:cxn ang="0">
                  <a:pos x="40" y="0"/>
                </a:cxn>
                <a:cxn ang="0">
                  <a:pos x="7" y="0"/>
                </a:cxn>
                <a:cxn ang="0">
                  <a:pos x="7" y="16"/>
                </a:cxn>
                <a:cxn ang="0">
                  <a:pos x="0" y="57"/>
                </a:cxn>
                <a:cxn ang="0">
                  <a:pos x="7" y="57"/>
                </a:cxn>
                <a:cxn ang="0">
                  <a:pos x="0" y="81"/>
                </a:cxn>
                <a:cxn ang="0">
                  <a:pos x="24" y="81"/>
                </a:cxn>
              </a:cxnLst>
              <a:rect l="0" t="0" r="r" b="b"/>
              <a:pathLst>
                <a:path w="41" h="82">
                  <a:moveTo>
                    <a:pt x="24" y="81"/>
                  </a:moveTo>
                  <a:lnTo>
                    <a:pt x="31" y="65"/>
                  </a:lnTo>
                  <a:lnTo>
                    <a:pt x="24" y="41"/>
                  </a:lnTo>
                  <a:lnTo>
                    <a:pt x="31" y="32"/>
                  </a:lnTo>
                  <a:lnTo>
                    <a:pt x="31" y="16"/>
                  </a:lnTo>
                  <a:lnTo>
                    <a:pt x="40" y="8"/>
                  </a:lnTo>
                  <a:lnTo>
                    <a:pt x="40" y="0"/>
                  </a:lnTo>
                  <a:lnTo>
                    <a:pt x="7" y="0"/>
                  </a:lnTo>
                  <a:lnTo>
                    <a:pt x="7" y="16"/>
                  </a:lnTo>
                  <a:lnTo>
                    <a:pt x="0" y="57"/>
                  </a:lnTo>
                  <a:lnTo>
                    <a:pt x="7" y="57"/>
                  </a:lnTo>
                  <a:lnTo>
                    <a:pt x="0" y="81"/>
                  </a:lnTo>
                  <a:lnTo>
                    <a:pt x="24" y="81"/>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17" name="Freeform 145"/>
            <p:cNvSpPr>
              <a:spLocks/>
            </p:cNvSpPr>
            <p:nvPr/>
          </p:nvSpPr>
          <p:spPr bwMode="auto">
            <a:xfrm>
              <a:off x="2822" y="2083"/>
              <a:ext cx="146" cy="125"/>
            </a:xfrm>
            <a:custGeom>
              <a:avLst/>
              <a:gdLst/>
              <a:ahLst/>
              <a:cxnLst>
                <a:cxn ang="0">
                  <a:pos x="9" y="55"/>
                </a:cxn>
                <a:cxn ang="0">
                  <a:pos x="24" y="49"/>
                </a:cxn>
                <a:cxn ang="0">
                  <a:pos x="40" y="55"/>
                </a:cxn>
                <a:cxn ang="0">
                  <a:pos x="56" y="80"/>
                </a:cxn>
                <a:cxn ang="0">
                  <a:pos x="65" y="80"/>
                </a:cxn>
                <a:cxn ang="0">
                  <a:pos x="74" y="97"/>
                </a:cxn>
                <a:cxn ang="0">
                  <a:pos x="89" y="105"/>
                </a:cxn>
                <a:cxn ang="0">
                  <a:pos x="106" y="121"/>
                </a:cxn>
                <a:cxn ang="0">
                  <a:pos x="114" y="121"/>
                </a:cxn>
                <a:cxn ang="0">
                  <a:pos x="121" y="146"/>
                </a:cxn>
                <a:cxn ang="0">
                  <a:pos x="114" y="154"/>
                </a:cxn>
                <a:cxn ang="0">
                  <a:pos x="121" y="154"/>
                </a:cxn>
                <a:cxn ang="0">
                  <a:pos x="131" y="146"/>
                </a:cxn>
                <a:cxn ang="0">
                  <a:pos x="131" y="137"/>
                </a:cxn>
                <a:cxn ang="0">
                  <a:pos x="131" y="130"/>
                </a:cxn>
                <a:cxn ang="0">
                  <a:pos x="131" y="114"/>
                </a:cxn>
                <a:cxn ang="0">
                  <a:pos x="146" y="130"/>
                </a:cxn>
                <a:cxn ang="0">
                  <a:pos x="154" y="121"/>
                </a:cxn>
                <a:cxn ang="0">
                  <a:pos x="114" y="97"/>
                </a:cxn>
                <a:cxn ang="0">
                  <a:pos x="121" y="89"/>
                </a:cxn>
                <a:cxn ang="0">
                  <a:pos x="114" y="89"/>
                </a:cxn>
                <a:cxn ang="0">
                  <a:pos x="97" y="80"/>
                </a:cxn>
                <a:cxn ang="0">
                  <a:pos x="89" y="65"/>
                </a:cxn>
                <a:cxn ang="0">
                  <a:pos x="74" y="49"/>
                </a:cxn>
                <a:cxn ang="0">
                  <a:pos x="74" y="24"/>
                </a:cxn>
                <a:cxn ang="0">
                  <a:pos x="89" y="24"/>
                </a:cxn>
                <a:cxn ang="0">
                  <a:pos x="89" y="15"/>
                </a:cxn>
                <a:cxn ang="0">
                  <a:pos x="89" y="8"/>
                </a:cxn>
                <a:cxn ang="0">
                  <a:pos x="74" y="0"/>
                </a:cxn>
                <a:cxn ang="0">
                  <a:pos x="49" y="0"/>
                </a:cxn>
                <a:cxn ang="0">
                  <a:pos x="40" y="15"/>
                </a:cxn>
                <a:cxn ang="0">
                  <a:pos x="34" y="8"/>
                </a:cxn>
                <a:cxn ang="0">
                  <a:pos x="34" y="15"/>
                </a:cxn>
                <a:cxn ang="0">
                  <a:pos x="24" y="15"/>
                </a:cxn>
                <a:cxn ang="0">
                  <a:pos x="9" y="24"/>
                </a:cxn>
                <a:cxn ang="0">
                  <a:pos x="0" y="24"/>
                </a:cxn>
                <a:cxn ang="0">
                  <a:pos x="0" y="40"/>
                </a:cxn>
                <a:cxn ang="0">
                  <a:pos x="9" y="55"/>
                </a:cxn>
              </a:cxnLst>
              <a:rect l="0" t="0" r="r" b="b"/>
              <a:pathLst>
                <a:path w="155" h="155">
                  <a:moveTo>
                    <a:pt x="9" y="55"/>
                  </a:moveTo>
                  <a:lnTo>
                    <a:pt x="24" y="49"/>
                  </a:lnTo>
                  <a:lnTo>
                    <a:pt x="40" y="55"/>
                  </a:lnTo>
                  <a:lnTo>
                    <a:pt x="56" y="80"/>
                  </a:lnTo>
                  <a:lnTo>
                    <a:pt x="65" y="80"/>
                  </a:lnTo>
                  <a:lnTo>
                    <a:pt x="74" y="97"/>
                  </a:lnTo>
                  <a:lnTo>
                    <a:pt x="89" y="105"/>
                  </a:lnTo>
                  <a:lnTo>
                    <a:pt x="106" y="121"/>
                  </a:lnTo>
                  <a:lnTo>
                    <a:pt x="114" y="121"/>
                  </a:lnTo>
                  <a:lnTo>
                    <a:pt x="121" y="146"/>
                  </a:lnTo>
                  <a:lnTo>
                    <a:pt x="114" y="154"/>
                  </a:lnTo>
                  <a:lnTo>
                    <a:pt x="121" y="154"/>
                  </a:lnTo>
                  <a:lnTo>
                    <a:pt x="131" y="146"/>
                  </a:lnTo>
                  <a:lnTo>
                    <a:pt x="131" y="137"/>
                  </a:lnTo>
                  <a:lnTo>
                    <a:pt x="131" y="130"/>
                  </a:lnTo>
                  <a:lnTo>
                    <a:pt x="131" y="114"/>
                  </a:lnTo>
                  <a:lnTo>
                    <a:pt x="146" y="130"/>
                  </a:lnTo>
                  <a:lnTo>
                    <a:pt x="154" y="121"/>
                  </a:lnTo>
                  <a:lnTo>
                    <a:pt x="114" y="97"/>
                  </a:lnTo>
                  <a:lnTo>
                    <a:pt x="121" y="89"/>
                  </a:lnTo>
                  <a:lnTo>
                    <a:pt x="114" y="89"/>
                  </a:lnTo>
                  <a:lnTo>
                    <a:pt x="97" y="80"/>
                  </a:lnTo>
                  <a:lnTo>
                    <a:pt x="89" y="65"/>
                  </a:lnTo>
                  <a:lnTo>
                    <a:pt x="74" y="49"/>
                  </a:lnTo>
                  <a:lnTo>
                    <a:pt x="74" y="24"/>
                  </a:lnTo>
                  <a:lnTo>
                    <a:pt x="89" y="24"/>
                  </a:lnTo>
                  <a:lnTo>
                    <a:pt x="89" y="15"/>
                  </a:lnTo>
                  <a:lnTo>
                    <a:pt x="89" y="8"/>
                  </a:lnTo>
                  <a:lnTo>
                    <a:pt x="74" y="0"/>
                  </a:lnTo>
                  <a:lnTo>
                    <a:pt x="49" y="0"/>
                  </a:lnTo>
                  <a:lnTo>
                    <a:pt x="40" y="15"/>
                  </a:lnTo>
                  <a:lnTo>
                    <a:pt x="34" y="8"/>
                  </a:lnTo>
                  <a:lnTo>
                    <a:pt x="34" y="15"/>
                  </a:lnTo>
                  <a:lnTo>
                    <a:pt x="24" y="15"/>
                  </a:lnTo>
                  <a:lnTo>
                    <a:pt x="9" y="24"/>
                  </a:lnTo>
                  <a:lnTo>
                    <a:pt x="0" y="24"/>
                  </a:lnTo>
                  <a:lnTo>
                    <a:pt x="0" y="40"/>
                  </a:lnTo>
                  <a:lnTo>
                    <a:pt x="9" y="5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18" name="Freeform 146"/>
            <p:cNvSpPr>
              <a:spLocks/>
            </p:cNvSpPr>
            <p:nvPr/>
          </p:nvSpPr>
          <p:spPr bwMode="auto">
            <a:xfrm>
              <a:off x="2983" y="2063"/>
              <a:ext cx="116" cy="73"/>
            </a:xfrm>
            <a:custGeom>
              <a:avLst/>
              <a:gdLst/>
              <a:ahLst/>
              <a:cxnLst>
                <a:cxn ang="0">
                  <a:pos x="15" y="65"/>
                </a:cxn>
                <a:cxn ang="0">
                  <a:pos x="31" y="65"/>
                </a:cxn>
                <a:cxn ang="0">
                  <a:pos x="31" y="74"/>
                </a:cxn>
                <a:cxn ang="0">
                  <a:pos x="40" y="80"/>
                </a:cxn>
                <a:cxn ang="0">
                  <a:pos x="47" y="80"/>
                </a:cxn>
                <a:cxn ang="0">
                  <a:pos x="72" y="90"/>
                </a:cxn>
                <a:cxn ang="0">
                  <a:pos x="89" y="74"/>
                </a:cxn>
                <a:cxn ang="0">
                  <a:pos x="112" y="80"/>
                </a:cxn>
                <a:cxn ang="0">
                  <a:pos x="112" y="74"/>
                </a:cxn>
                <a:cxn ang="0">
                  <a:pos x="121" y="65"/>
                </a:cxn>
                <a:cxn ang="0">
                  <a:pos x="121" y="58"/>
                </a:cxn>
                <a:cxn ang="0">
                  <a:pos x="105" y="58"/>
                </a:cxn>
                <a:cxn ang="0">
                  <a:pos x="105" y="49"/>
                </a:cxn>
                <a:cxn ang="0">
                  <a:pos x="105" y="25"/>
                </a:cxn>
                <a:cxn ang="0">
                  <a:pos x="89" y="0"/>
                </a:cxn>
                <a:cxn ang="0">
                  <a:pos x="80" y="0"/>
                </a:cxn>
                <a:cxn ang="0">
                  <a:pos x="65" y="9"/>
                </a:cxn>
                <a:cxn ang="0">
                  <a:pos x="55" y="9"/>
                </a:cxn>
                <a:cxn ang="0">
                  <a:pos x="31" y="9"/>
                </a:cxn>
                <a:cxn ang="0">
                  <a:pos x="24" y="9"/>
                </a:cxn>
                <a:cxn ang="0">
                  <a:pos x="15" y="40"/>
                </a:cxn>
                <a:cxn ang="0">
                  <a:pos x="0" y="40"/>
                </a:cxn>
                <a:cxn ang="0">
                  <a:pos x="15" y="65"/>
                </a:cxn>
              </a:cxnLst>
              <a:rect l="0" t="0" r="r" b="b"/>
              <a:pathLst>
                <a:path w="122" h="91">
                  <a:moveTo>
                    <a:pt x="15" y="65"/>
                  </a:moveTo>
                  <a:lnTo>
                    <a:pt x="31" y="65"/>
                  </a:lnTo>
                  <a:lnTo>
                    <a:pt x="31" y="74"/>
                  </a:lnTo>
                  <a:lnTo>
                    <a:pt x="40" y="80"/>
                  </a:lnTo>
                  <a:lnTo>
                    <a:pt x="47" y="80"/>
                  </a:lnTo>
                  <a:lnTo>
                    <a:pt x="72" y="90"/>
                  </a:lnTo>
                  <a:lnTo>
                    <a:pt x="89" y="74"/>
                  </a:lnTo>
                  <a:lnTo>
                    <a:pt x="112" y="80"/>
                  </a:lnTo>
                  <a:lnTo>
                    <a:pt x="112" y="74"/>
                  </a:lnTo>
                  <a:lnTo>
                    <a:pt x="121" y="65"/>
                  </a:lnTo>
                  <a:lnTo>
                    <a:pt x="121" y="58"/>
                  </a:lnTo>
                  <a:lnTo>
                    <a:pt x="105" y="58"/>
                  </a:lnTo>
                  <a:lnTo>
                    <a:pt x="105" y="49"/>
                  </a:lnTo>
                  <a:lnTo>
                    <a:pt x="105" y="25"/>
                  </a:lnTo>
                  <a:lnTo>
                    <a:pt x="89" y="0"/>
                  </a:lnTo>
                  <a:lnTo>
                    <a:pt x="80" y="0"/>
                  </a:lnTo>
                  <a:lnTo>
                    <a:pt x="65" y="9"/>
                  </a:lnTo>
                  <a:lnTo>
                    <a:pt x="55" y="9"/>
                  </a:lnTo>
                  <a:lnTo>
                    <a:pt x="31" y="9"/>
                  </a:lnTo>
                  <a:lnTo>
                    <a:pt x="24" y="9"/>
                  </a:lnTo>
                  <a:lnTo>
                    <a:pt x="15" y="40"/>
                  </a:lnTo>
                  <a:lnTo>
                    <a:pt x="0" y="40"/>
                  </a:lnTo>
                  <a:lnTo>
                    <a:pt x="15" y="65"/>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19" name="Freeform 147"/>
            <p:cNvSpPr>
              <a:spLocks/>
            </p:cNvSpPr>
            <p:nvPr/>
          </p:nvSpPr>
          <p:spPr bwMode="auto">
            <a:xfrm>
              <a:off x="2983" y="2161"/>
              <a:ext cx="77" cy="53"/>
            </a:xfrm>
            <a:custGeom>
              <a:avLst/>
              <a:gdLst/>
              <a:ahLst/>
              <a:cxnLst>
                <a:cxn ang="0">
                  <a:pos x="15" y="8"/>
                </a:cxn>
                <a:cxn ang="0">
                  <a:pos x="40" y="0"/>
                </a:cxn>
                <a:cxn ang="0">
                  <a:pos x="55" y="0"/>
                </a:cxn>
                <a:cxn ang="0">
                  <a:pos x="72" y="8"/>
                </a:cxn>
                <a:cxn ang="0">
                  <a:pos x="80" y="0"/>
                </a:cxn>
                <a:cxn ang="0">
                  <a:pos x="72" y="17"/>
                </a:cxn>
                <a:cxn ang="0">
                  <a:pos x="55" y="8"/>
                </a:cxn>
                <a:cxn ang="0">
                  <a:pos x="47" y="17"/>
                </a:cxn>
                <a:cxn ang="0">
                  <a:pos x="47" y="24"/>
                </a:cxn>
                <a:cxn ang="0">
                  <a:pos x="40" y="24"/>
                </a:cxn>
                <a:cxn ang="0">
                  <a:pos x="31" y="17"/>
                </a:cxn>
                <a:cxn ang="0">
                  <a:pos x="31" y="24"/>
                </a:cxn>
                <a:cxn ang="0">
                  <a:pos x="40" y="40"/>
                </a:cxn>
                <a:cxn ang="0">
                  <a:pos x="55" y="57"/>
                </a:cxn>
                <a:cxn ang="0">
                  <a:pos x="47" y="57"/>
                </a:cxn>
                <a:cxn ang="0">
                  <a:pos x="47" y="65"/>
                </a:cxn>
                <a:cxn ang="0">
                  <a:pos x="31" y="57"/>
                </a:cxn>
                <a:cxn ang="0">
                  <a:pos x="15" y="57"/>
                </a:cxn>
                <a:cxn ang="0">
                  <a:pos x="0" y="33"/>
                </a:cxn>
                <a:cxn ang="0">
                  <a:pos x="15" y="17"/>
                </a:cxn>
                <a:cxn ang="0">
                  <a:pos x="15" y="8"/>
                </a:cxn>
              </a:cxnLst>
              <a:rect l="0" t="0" r="r" b="b"/>
              <a:pathLst>
                <a:path w="81" h="66">
                  <a:moveTo>
                    <a:pt x="15" y="8"/>
                  </a:moveTo>
                  <a:lnTo>
                    <a:pt x="40" y="0"/>
                  </a:lnTo>
                  <a:lnTo>
                    <a:pt x="55" y="0"/>
                  </a:lnTo>
                  <a:lnTo>
                    <a:pt x="72" y="8"/>
                  </a:lnTo>
                  <a:lnTo>
                    <a:pt x="80" y="0"/>
                  </a:lnTo>
                  <a:lnTo>
                    <a:pt x="72" y="17"/>
                  </a:lnTo>
                  <a:lnTo>
                    <a:pt x="55" y="8"/>
                  </a:lnTo>
                  <a:lnTo>
                    <a:pt x="47" y="17"/>
                  </a:lnTo>
                  <a:lnTo>
                    <a:pt x="47" y="24"/>
                  </a:lnTo>
                  <a:lnTo>
                    <a:pt x="40" y="24"/>
                  </a:lnTo>
                  <a:lnTo>
                    <a:pt x="31" y="17"/>
                  </a:lnTo>
                  <a:lnTo>
                    <a:pt x="31" y="24"/>
                  </a:lnTo>
                  <a:lnTo>
                    <a:pt x="40" y="40"/>
                  </a:lnTo>
                  <a:lnTo>
                    <a:pt x="55" y="57"/>
                  </a:lnTo>
                  <a:lnTo>
                    <a:pt x="47" y="57"/>
                  </a:lnTo>
                  <a:lnTo>
                    <a:pt x="47" y="65"/>
                  </a:lnTo>
                  <a:lnTo>
                    <a:pt x="31" y="57"/>
                  </a:lnTo>
                  <a:lnTo>
                    <a:pt x="15" y="57"/>
                  </a:lnTo>
                  <a:lnTo>
                    <a:pt x="0" y="33"/>
                  </a:lnTo>
                  <a:lnTo>
                    <a:pt x="15" y="17"/>
                  </a:lnTo>
                  <a:lnTo>
                    <a:pt x="15" y="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20" name="Freeform 148"/>
            <p:cNvSpPr>
              <a:spLocks/>
            </p:cNvSpPr>
            <p:nvPr/>
          </p:nvSpPr>
          <p:spPr bwMode="auto">
            <a:xfrm>
              <a:off x="3166" y="2219"/>
              <a:ext cx="94" cy="59"/>
            </a:xfrm>
            <a:custGeom>
              <a:avLst/>
              <a:gdLst/>
              <a:ahLst/>
              <a:cxnLst>
                <a:cxn ang="0">
                  <a:pos x="0" y="72"/>
                </a:cxn>
                <a:cxn ang="0">
                  <a:pos x="8" y="66"/>
                </a:cxn>
                <a:cxn ang="0">
                  <a:pos x="17" y="49"/>
                </a:cxn>
                <a:cxn ang="0">
                  <a:pos x="8" y="41"/>
                </a:cxn>
                <a:cxn ang="0">
                  <a:pos x="8" y="16"/>
                </a:cxn>
                <a:cxn ang="0">
                  <a:pos x="17" y="16"/>
                </a:cxn>
                <a:cxn ang="0">
                  <a:pos x="17" y="9"/>
                </a:cxn>
                <a:cxn ang="0">
                  <a:pos x="42" y="0"/>
                </a:cxn>
                <a:cxn ang="0">
                  <a:pos x="48" y="9"/>
                </a:cxn>
                <a:cxn ang="0">
                  <a:pos x="73" y="0"/>
                </a:cxn>
                <a:cxn ang="0">
                  <a:pos x="97" y="0"/>
                </a:cxn>
                <a:cxn ang="0">
                  <a:pos x="82" y="9"/>
                </a:cxn>
                <a:cxn ang="0">
                  <a:pos x="73" y="41"/>
                </a:cxn>
                <a:cxn ang="0">
                  <a:pos x="48" y="56"/>
                </a:cxn>
                <a:cxn ang="0">
                  <a:pos x="42" y="56"/>
                </a:cxn>
                <a:cxn ang="0">
                  <a:pos x="17" y="72"/>
                </a:cxn>
                <a:cxn ang="0">
                  <a:pos x="0" y="72"/>
                </a:cxn>
              </a:cxnLst>
              <a:rect l="0" t="0" r="r" b="b"/>
              <a:pathLst>
                <a:path w="98" h="73">
                  <a:moveTo>
                    <a:pt x="0" y="72"/>
                  </a:moveTo>
                  <a:lnTo>
                    <a:pt x="8" y="66"/>
                  </a:lnTo>
                  <a:lnTo>
                    <a:pt x="17" y="49"/>
                  </a:lnTo>
                  <a:lnTo>
                    <a:pt x="8" y="41"/>
                  </a:lnTo>
                  <a:lnTo>
                    <a:pt x="8" y="16"/>
                  </a:lnTo>
                  <a:lnTo>
                    <a:pt x="17" y="16"/>
                  </a:lnTo>
                  <a:lnTo>
                    <a:pt x="17" y="9"/>
                  </a:lnTo>
                  <a:lnTo>
                    <a:pt x="42" y="0"/>
                  </a:lnTo>
                  <a:lnTo>
                    <a:pt x="48" y="9"/>
                  </a:lnTo>
                  <a:lnTo>
                    <a:pt x="73" y="0"/>
                  </a:lnTo>
                  <a:lnTo>
                    <a:pt x="97" y="0"/>
                  </a:lnTo>
                  <a:lnTo>
                    <a:pt x="82" y="9"/>
                  </a:lnTo>
                  <a:lnTo>
                    <a:pt x="73" y="41"/>
                  </a:lnTo>
                  <a:lnTo>
                    <a:pt x="48" y="56"/>
                  </a:lnTo>
                  <a:lnTo>
                    <a:pt x="42" y="56"/>
                  </a:lnTo>
                  <a:lnTo>
                    <a:pt x="17" y="72"/>
                  </a:lnTo>
                  <a:lnTo>
                    <a:pt x="0" y="72"/>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21" name="Freeform 149"/>
            <p:cNvSpPr>
              <a:spLocks/>
            </p:cNvSpPr>
            <p:nvPr/>
          </p:nvSpPr>
          <p:spPr bwMode="auto">
            <a:xfrm>
              <a:off x="3159" y="2264"/>
              <a:ext cx="54" cy="52"/>
            </a:xfrm>
            <a:custGeom>
              <a:avLst/>
              <a:gdLst/>
              <a:ahLst/>
              <a:cxnLst>
                <a:cxn ang="0">
                  <a:pos x="56" y="16"/>
                </a:cxn>
                <a:cxn ang="0">
                  <a:pos x="56" y="0"/>
                </a:cxn>
                <a:cxn ang="0">
                  <a:pos x="50" y="0"/>
                </a:cxn>
                <a:cxn ang="0">
                  <a:pos x="25" y="16"/>
                </a:cxn>
                <a:cxn ang="0">
                  <a:pos x="8" y="16"/>
                </a:cxn>
                <a:cxn ang="0">
                  <a:pos x="8" y="25"/>
                </a:cxn>
                <a:cxn ang="0">
                  <a:pos x="8" y="41"/>
                </a:cxn>
                <a:cxn ang="0">
                  <a:pos x="0" y="65"/>
                </a:cxn>
                <a:cxn ang="0">
                  <a:pos x="16" y="65"/>
                </a:cxn>
                <a:cxn ang="0">
                  <a:pos x="25" y="57"/>
                </a:cxn>
                <a:cxn ang="0">
                  <a:pos x="31" y="57"/>
                </a:cxn>
                <a:cxn ang="0">
                  <a:pos x="41" y="41"/>
                </a:cxn>
                <a:cxn ang="0">
                  <a:pos x="31" y="34"/>
                </a:cxn>
                <a:cxn ang="0">
                  <a:pos x="56" y="16"/>
                </a:cxn>
              </a:cxnLst>
              <a:rect l="0" t="0" r="r" b="b"/>
              <a:pathLst>
                <a:path w="57" h="66">
                  <a:moveTo>
                    <a:pt x="56" y="16"/>
                  </a:moveTo>
                  <a:lnTo>
                    <a:pt x="56" y="0"/>
                  </a:lnTo>
                  <a:lnTo>
                    <a:pt x="50" y="0"/>
                  </a:lnTo>
                  <a:lnTo>
                    <a:pt x="25" y="16"/>
                  </a:lnTo>
                  <a:lnTo>
                    <a:pt x="8" y="16"/>
                  </a:lnTo>
                  <a:lnTo>
                    <a:pt x="8" y="25"/>
                  </a:lnTo>
                  <a:lnTo>
                    <a:pt x="8" y="41"/>
                  </a:lnTo>
                  <a:lnTo>
                    <a:pt x="0" y="65"/>
                  </a:lnTo>
                  <a:lnTo>
                    <a:pt x="16" y="65"/>
                  </a:lnTo>
                  <a:lnTo>
                    <a:pt x="25" y="57"/>
                  </a:lnTo>
                  <a:lnTo>
                    <a:pt x="31" y="57"/>
                  </a:lnTo>
                  <a:lnTo>
                    <a:pt x="41" y="41"/>
                  </a:lnTo>
                  <a:lnTo>
                    <a:pt x="31" y="34"/>
                  </a:lnTo>
                  <a:lnTo>
                    <a:pt x="56"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22" name="Freeform 150"/>
            <p:cNvSpPr>
              <a:spLocks/>
            </p:cNvSpPr>
            <p:nvPr/>
          </p:nvSpPr>
          <p:spPr bwMode="auto">
            <a:xfrm>
              <a:off x="3166" y="2252"/>
              <a:ext cx="18" cy="21"/>
            </a:xfrm>
            <a:custGeom>
              <a:avLst/>
              <a:gdLst/>
              <a:ahLst/>
              <a:cxnLst>
                <a:cxn ang="0">
                  <a:pos x="8" y="25"/>
                </a:cxn>
                <a:cxn ang="0">
                  <a:pos x="0" y="25"/>
                </a:cxn>
                <a:cxn ang="0">
                  <a:pos x="8" y="0"/>
                </a:cxn>
                <a:cxn ang="0">
                  <a:pos x="17" y="8"/>
                </a:cxn>
                <a:cxn ang="0">
                  <a:pos x="8" y="25"/>
                </a:cxn>
              </a:cxnLst>
              <a:rect l="0" t="0" r="r" b="b"/>
              <a:pathLst>
                <a:path w="18" h="26">
                  <a:moveTo>
                    <a:pt x="8" y="25"/>
                  </a:moveTo>
                  <a:lnTo>
                    <a:pt x="0" y="25"/>
                  </a:lnTo>
                  <a:lnTo>
                    <a:pt x="8" y="0"/>
                  </a:lnTo>
                  <a:lnTo>
                    <a:pt x="17" y="8"/>
                  </a:lnTo>
                  <a:lnTo>
                    <a:pt x="8" y="2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23" name="Freeform 151"/>
            <p:cNvSpPr>
              <a:spLocks/>
            </p:cNvSpPr>
            <p:nvPr/>
          </p:nvSpPr>
          <p:spPr bwMode="auto">
            <a:xfrm>
              <a:off x="3166" y="2252"/>
              <a:ext cx="18" cy="21"/>
            </a:xfrm>
            <a:custGeom>
              <a:avLst/>
              <a:gdLst/>
              <a:ahLst/>
              <a:cxnLst>
                <a:cxn ang="0">
                  <a:pos x="8" y="25"/>
                </a:cxn>
                <a:cxn ang="0">
                  <a:pos x="0" y="25"/>
                </a:cxn>
                <a:cxn ang="0">
                  <a:pos x="8" y="0"/>
                </a:cxn>
                <a:cxn ang="0">
                  <a:pos x="17" y="8"/>
                </a:cxn>
                <a:cxn ang="0">
                  <a:pos x="8" y="25"/>
                </a:cxn>
              </a:cxnLst>
              <a:rect l="0" t="0" r="r" b="b"/>
              <a:pathLst>
                <a:path w="18" h="26">
                  <a:moveTo>
                    <a:pt x="8" y="25"/>
                  </a:moveTo>
                  <a:lnTo>
                    <a:pt x="0" y="25"/>
                  </a:lnTo>
                  <a:lnTo>
                    <a:pt x="8" y="0"/>
                  </a:lnTo>
                  <a:lnTo>
                    <a:pt x="17" y="8"/>
                  </a:lnTo>
                  <a:lnTo>
                    <a:pt x="8" y="25"/>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24" name="Freeform 152"/>
            <p:cNvSpPr>
              <a:spLocks/>
            </p:cNvSpPr>
            <p:nvPr/>
          </p:nvSpPr>
          <p:spPr bwMode="auto">
            <a:xfrm>
              <a:off x="3151" y="2272"/>
              <a:ext cx="24" cy="44"/>
            </a:xfrm>
            <a:custGeom>
              <a:avLst/>
              <a:gdLst/>
              <a:ahLst/>
              <a:cxnLst>
                <a:cxn ang="0">
                  <a:pos x="17" y="6"/>
                </a:cxn>
                <a:cxn ang="0">
                  <a:pos x="17" y="15"/>
                </a:cxn>
                <a:cxn ang="0">
                  <a:pos x="17" y="31"/>
                </a:cxn>
                <a:cxn ang="0">
                  <a:pos x="9" y="55"/>
                </a:cxn>
                <a:cxn ang="0">
                  <a:pos x="0" y="24"/>
                </a:cxn>
                <a:cxn ang="0">
                  <a:pos x="9" y="15"/>
                </a:cxn>
                <a:cxn ang="0">
                  <a:pos x="17" y="0"/>
                </a:cxn>
                <a:cxn ang="0">
                  <a:pos x="25" y="0"/>
                </a:cxn>
                <a:cxn ang="0">
                  <a:pos x="17" y="6"/>
                </a:cxn>
              </a:cxnLst>
              <a:rect l="0" t="0" r="r" b="b"/>
              <a:pathLst>
                <a:path w="26" h="56">
                  <a:moveTo>
                    <a:pt x="17" y="6"/>
                  </a:moveTo>
                  <a:lnTo>
                    <a:pt x="17" y="15"/>
                  </a:lnTo>
                  <a:lnTo>
                    <a:pt x="17" y="31"/>
                  </a:lnTo>
                  <a:lnTo>
                    <a:pt x="9" y="55"/>
                  </a:lnTo>
                  <a:lnTo>
                    <a:pt x="0" y="24"/>
                  </a:lnTo>
                  <a:lnTo>
                    <a:pt x="9" y="15"/>
                  </a:lnTo>
                  <a:lnTo>
                    <a:pt x="17" y="0"/>
                  </a:lnTo>
                  <a:lnTo>
                    <a:pt x="25" y="0"/>
                  </a:lnTo>
                  <a:lnTo>
                    <a:pt x="17" y="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25" name="Freeform 153"/>
            <p:cNvSpPr>
              <a:spLocks/>
            </p:cNvSpPr>
            <p:nvPr/>
          </p:nvSpPr>
          <p:spPr bwMode="auto">
            <a:xfrm>
              <a:off x="3151" y="2272"/>
              <a:ext cx="24" cy="44"/>
            </a:xfrm>
            <a:custGeom>
              <a:avLst/>
              <a:gdLst/>
              <a:ahLst/>
              <a:cxnLst>
                <a:cxn ang="0">
                  <a:pos x="17" y="6"/>
                </a:cxn>
                <a:cxn ang="0">
                  <a:pos x="17" y="15"/>
                </a:cxn>
                <a:cxn ang="0">
                  <a:pos x="17" y="31"/>
                </a:cxn>
                <a:cxn ang="0">
                  <a:pos x="9" y="55"/>
                </a:cxn>
                <a:cxn ang="0">
                  <a:pos x="0" y="24"/>
                </a:cxn>
                <a:cxn ang="0">
                  <a:pos x="9" y="15"/>
                </a:cxn>
                <a:cxn ang="0">
                  <a:pos x="17" y="0"/>
                </a:cxn>
                <a:cxn ang="0">
                  <a:pos x="25" y="0"/>
                </a:cxn>
                <a:cxn ang="0">
                  <a:pos x="17" y="6"/>
                </a:cxn>
              </a:cxnLst>
              <a:rect l="0" t="0" r="r" b="b"/>
              <a:pathLst>
                <a:path w="26" h="56">
                  <a:moveTo>
                    <a:pt x="17" y="6"/>
                  </a:moveTo>
                  <a:lnTo>
                    <a:pt x="17" y="15"/>
                  </a:lnTo>
                  <a:lnTo>
                    <a:pt x="17" y="31"/>
                  </a:lnTo>
                  <a:lnTo>
                    <a:pt x="9" y="55"/>
                  </a:lnTo>
                  <a:lnTo>
                    <a:pt x="0" y="24"/>
                  </a:lnTo>
                  <a:lnTo>
                    <a:pt x="9" y="15"/>
                  </a:lnTo>
                  <a:lnTo>
                    <a:pt x="17" y="0"/>
                  </a:lnTo>
                  <a:lnTo>
                    <a:pt x="25" y="0"/>
                  </a:lnTo>
                  <a:lnTo>
                    <a:pt x="17" y="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26" name="Freeform 154"/>
            <p:cNvSpPr>
              <a:spLocks/>
            </p:cNvSpPr>
            <p:nvPr/>
          </p:nvSpPr>
          <p:spPr bwMode="auto">
            <a:xfrm>
              <a:off x="3212" y="2213"/>
              <a:ext cx="116" cy="103"/>
            </a:xfrm>
            <a:custGeom>
              <a:avLst/>
              <a:gdLst/>
              <a:ahLst/>
              <a:cxnLst>
                <a:cxn ang="0">
                  <a:pos x="74" y="8"/>
                </a:cxn>
                <a:cxn ang="0">
                  <a:pos x="81" y="24"/>
                </a:cxn>
                <a:cxn ang="0">
                  <a:pos x="90" y="24"/>
                </a:cxn>
                <a:cxn ang="0">
                  <a:pos x="90" y="40"/>
                </a:cxn>
                <a:cxn ang="0">
                  <a:pos x="81" y="57"/>
                </a:cxn>
                <a:cxn ang="0">
                  <a:pos x="90" y="74"/>
                </a:cxn>
                <a:cxn ang="0">
                  <a:pos x="106" y="80"/>
                </a:cxn>
                <a:cxn ang="0">
                  <a:pos x="114" y="105"/>
                </a:cxn>
                <a:cxn ang="0">
                  <a:pos x="122" y="114"/>
                </a:cxn>
                <a:cxn ang="0">
                  <a:pos x="122" y="121"/>
                </a:cxn>
                <a:cxn ang="0">
                  <a:pos x="106" y="121"/>
                </a:cxn>
                <a:cxn ang="0">
                  <a:pos x="97" y="129"/>
                </a:cxn>
                <a:cxn ang="0">
                  <a:pos x="81" y="121"/>
                </a:cxn>
                <a:cxn ang="0">
                  <a:pos x="74" y="129"/>
                </a:cxn>
                <a:cxn ang="0">
                  <a:pos x="57" y="121"/>
                </a:cxn>
                <a:cxn ang="0">
                  <a:pos x="57" y="114"/>
                </a:cxn>
                <a:cxn ang="0">
                  <a:pos x="49" y="105"/>
                </a:cxn>
                <a:cxn ang="0">
                  <a:pos x="25" y="89"/>
                </a:cxn>
                <a:cxn ang="0">
                  <a:pos x="0" y="80"/>
                </a:cxn>
                <a:cxn ang="0">
                  <a:pos x="0" y="64"/>
                </a:cxn>
                <a:cxn ang="0">
                  <a:pos x="25" y="49"/>
                </a:cxn>
                <a:cxn ang="0">
                  <a:pos x="34" y="17"/>
                </a:cxn>
                <a:cxn ang="0">
                  <a:pos x="49" y="8"/>
                </a:cxn>
                <a:cxn ang="0">
                  <a:pos x="49" y="0"/>
                </a:cxn>
                <a:cxn ang="0">
                  <a:pos x="74" y="8"/>
                </a:cxn>
              </a:cxnLst>
              <a:rect l="0" t="0" r="r" b="b"/>
              <a:pathLst>
                <a:path w="123" h="130">
                  <a:moveTo>
                    <a:pt x="74" y="8"/>
                  </a:moveTo>
                  <a:lnTo>
                    <a:pt x="81" y="24"/>
                  </a:lnTo>
                  <a:lnTo>
                    <a:pt x="90" y="24"/>
                  </a:lnTo>
                  <a:lnTo>
                    <a:pt x="90" y="40"/>
                  </a:lnTo>
                  <a:lnTo>
                    <a:pt x="81" y="57"/>
                  </a:lnTo>
                  <a:lnTo>
                    <a:pt x="90" y="74"/>
                  </a:lnTo>
                  <a:lnTo>
                    <a:pt x="106" y="80"/>
                  </a:lnTo>
                  <a:lnTo>
                    <a:pt x="114" y="105"/>
                  </a:lnTo>
                  <a:lnTo>
                    <a:pt x="122" y="114"/>
                  </a:lnTo>
                  <a:lnTo>
                    <a:pt x="122" y="121"/>
                  </a:lnTo>
                  <a:lnTo>
                    <a:pt x="106" y="121"/>
                  </a:lnTo>
                  <a:lnTo>
                    <a:pt x="97" y="129"/>
                  </a:lnTo>
                  <a:lnTo>
                    <a:pt x="81" y="121"/>
                  </a:lnTo>
                  <a:lnTo>
                    <a:pt x="74" y="129"/>
                  </a:lnTo>
                  <a:lnTo>
                    <a:pt x="57" y="121"/>
                  </a:lnTo>
                  <a:lnTo>
                    <a:pt x="57" y="114"/>
                  </a:lnTo>
                  <a:lnTo>
                    <a:pt x="49" y="105"/>
                  </a:lnTo>
                  <a:lnTo>
                    <a:pt x="25" y="89"/>
                  </a:lnTo>
                  <a:lnTo>
                    <a:pt x="0" y="80"/>
                  </a:lnTo>
                  <a:lnTo>
                    <a:pt x="0" y="64"/>
                  </a:lnTo>
                  <a:lnTo>
                    <a:pt x="25" y="49"/>
                  </a:lnTo>
                  <a:lnTo>
                    <a:pt x="34" y="17"/>
                  </a:lnTo>
                  <a:lnTo>
                    <a:pt x="49" y="8"/>
                  </a:lnTo>
                  <a:lnTo>
                    <a:pt x="49" y="0"/>
                  </a:lnTo>
                  <a:lnTo>
                    <a:pt x="74" y="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27" name="Freeform 155"/>
            <p:cNvSpPr>
              <a:spLocks/>
            </p:cNvSpPr>
            <p:nvPr/>
          </p:nvSpPr>
          <p:spPr bwMode="auto">
            <a:xfrm>
              <a:off x="3282" y="2310"/>
              <a:ext cx="23" cy="13"/>
            </a:xfrm>
            <a:custGeom>
              <a:avLst/>
              <a:gdLst/>
              <a:ahLst/>
              <a:cxnLst>
                <a:cxn ang="0">
                  <a:pos x="0" y="8"/>
                </a:cxn>
                <a:cxn ang="0">
                  <a:pos x="7" y="0"/>
                </a:cxn>
                <a:cxn ang="0">
                  <a:pos x="23" y="8"/>
                </a:cxn>
                <a:cxn ang="0">
                  <a:pos x="7" y="16"/>
                </a:cxn>
                <a:cxn ang="0">
                  <a:pos x="0" y="8"/>
                </a:cxn>
              </a:cxnLst>
              <a:rect l="0" t="0" r="r" b="b"/>
              <a:pathLst>
                <a:path w="24" h="17">
                  <a:moveTo>
                    <a:pt x="0" y="8"/>
                  </a:moveTo>
                  <a:lnTo>
                    <a:pt x="7" y="0"/>
                  </a:lnTo>
                  <a:lnTo>
                    <a:pt x="23" y="8"/>
                  </a:lnTo>
                  <a:lnTo>
                    <a:pt x="7" y="16"/>
                  </a:lnTo>
                  <a:lnTo>
                    <a:pt x="0" y="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28" name="Freeform 156"/>
            <p:cNvSpPr>
              <a:spLocks/>
            </p:cNvSpPr>
            <p:nvPr/>
          </p:nvSpPr>
          <p:spPr bwMode="auto">
            <a:xfrm>
              <a:off x="3282" y="2310"/>
              <a:ext cx="23" cy="13"/>
            </a:xfrm>
            <a:custGeom>
              <a:avLst/>
              <a:gdLst/>
              <a:ahLst/>
              <a:cxnLst>
                <a:cxn ang="0">
                  <a:pos x="0" y="8"/>
                </a:cxn>
                <a:cxn ang="0">
                  <a:pos x="7" y="0"/>
                </a:cxn>
                <a:cxn ang="0">
                  <a:pos x="23" y="8"/>
                </a:cxn>
                <a:cxn ang="0">
                  <a:pos x="7" y="16"/>
                </a:cxn>
                <a:cxn ang="0">
                  <a:pos x="0" y="8"/>
                </a:cxn>
              </a:cxnLst>
              <a:rect l="0" t="0" r="r" b="b"/>
              <a:pathLst>
                <a:path w="24" h="17">
                  <a:moveTo>
                    <a:pt x="0" y="8"/>
                  </a:moveTo>
                  <a:lnTo>
                    <a:pt x="7" y="0"/>
                  </a:lnTo>
                  <a:lnTo>
                    <a:pt x="23" y="8"/>
                  </a:lnTo>
                  <a:lnTo>
                    <a:pt x="7" y="16"/>
                  </a:lnTo>
                  <a:lnTo>
                    <a:pt x="0" y="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29" name="Freeform 157"/>
            <p:cNvSpPr>
              <a:spLocks/>
            </p:cNvSpPr>
            <p:nvPr/>
          </p:nvSpPr>
          <p:spPr bwMode="auto">
            <a:xfrm>
              <a:off x="3304" y="2310"/>
              <a:ext cx="24" cy="13"/>
            </a:xfrm>
            <a:custGeom>
              <a:avLst/>
              <a:gdLst/>
              <a:ahLst/>
              <a:cxnLst>
                <a:cxn ang="0">
                  <a:pos x="0" y="8"/>
                </a:cxn>
                <a:cxn ang="0">
                  <a:pos x="9" y="0"/>
                </a:cxn>
                <a:cxn ang="0">
                  <a:pos x="25" y="0"/>
                </a:cxn>
                <a:cxn ang="0">
                  <a:pos x="17" y="8"/>
                </a:cxn>
                <a:cxn ang="0">
                  <a:pos x="25" y="16"/>
                </a:cxn>
                <a:cxn ang="0">
                  <a:pos x="0" y="8"/>
                </a:cxn>
              </a:cxnLst>
              <a:rect l="0" t="0" r="r" b="b"/>
              <a:pathLst>
                <a:path w="26" h="17">
                  <a:moveTo>
                    <a:pt x="0" y="8"/>
                  </a:moveTo>
                  <a:lnTo>
                    <a:pt x="9" y="0"/>
                  </a:lnTo>
                  <a:lnTo>
                    <a:pt x="25" y="0"/>
                  </a:lnTo>
                  <a:lnTo>
                    <a:pt x="17" y="8"/>
                  </a:lnTo>
                  <a:lnTo>
                    <a:pt x="25" y="16"/>
                  </a:lnTo>
                  <a:lnTo>
                    <a:pt x="0" y="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30" name="Freeform 158"/>
            <p:cNvSpPr>
              <a:spLocks/>
            </p:cNvSpPr>
            <p:nvPr/>
          </p:nvSpPr>
          <p:spPr bwMode="auto">
            <a:xfrm>
              <a:off x="3304" y="2310"/>
              <a:ext cx="24" cy="13"/>
            </a:xfrm>
            <a:custGeom>
              <a:avLst/>
              <a:gdLst/>
              <a:ahLst/>
              <a:cxnLst>
                <a:cxn ang="0">
                  <a:pos x="0" y="8"/>
                </a:cxn>
                <a:cxn ang="0">
                  <a:pos x="9" y="0"/>
                </a:cxn>
                <a:cxn ang="0">
                  <a:pos x="25" y="0"/>
                </a:cxn>
                <a:cxn ang="0">
                  <a:pos x="17" y="8"/>
                </a:cxn>
                <a:cxn ang="0">
                  <a:pos x="25" y="16"/>
                </a:cxn>
                <a:cxn ang="0">
                  <a:pos x="0" y="8"/>
                </a:cxn>
              </a:cxnLst>
              <a:rect l="0" t="0" r="r" b="b"/>
              <a:pathLst>
                <a:path w="26" h="17">
                  <a:moveTo>
                    <a:pt x="0" y="8"/>
                  </a:moveTo>
                  <a:lnTo>
                    <a:pt x="9" y="0"/>
                  </a:lnTo>
                  <a:lnTo>
                    <a:pt x="25" y="0"/>
                  </a:lnTo>
                  <a:lnTo>
                    <a:pt x="17" y="8"/>
                  </a:lnTo>
                  <a:lnTo>
                    <a:pt x="25" y="16"/>
                  </a:lnTo>
                  <a:lnTo>
                    <a:pt x="0" y="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31" name="Freeform 159"/>
            <p:cNvSpPr>
              <a:spLocks/>
            </p:cNvSpPr>
            <p:nvPr/>
          </p:nvSpPr>
          <p:spPr bwMode="auto">
            <a:xfrm>
              <a:off x="3159" y="2277"/>
              <a:ext cx="269" cy="209"/>
            </a:xfrm>
            <a:custGeom>
              <a:avLst/>
              <a:gdLst/>
              <a:ahLst/>
              <a:cxnLst>
                <a:cxn ang="0">
                  <a:pos x="236" y="211"/>
                </a:cxn>
                <a:cxn ang="0">
                  <a:pos x="243" y="203"/>
                </a:cxn>
                <a:cxn ang="0">
                  <a:pos x="252" y="196"/>
                </a:cxn>
                <a:cxn ang="0">
                  <a:pos x="259" y="186"/>
                </a:cxn>
                <a:cxn ang="0">
                  <a:pos x="267" y="180"/>
                </a:cxn>
                <a:cxn ang="0">
                  <a:pos x="276" y="171"/>
                </a:cxn>
                <a:cxn ang="0">
                  <a:pos x="284" y="171"/>
                </a:cxn>
                <a:cxn ang="0">
                  <a:pos x="284" y="162"/>
                </a:cxn>
                <a:cxn ang="0">
                  <a:pos x="284" y="155"/>
                </a:cxn>
                <a:cxn ang="0">
                  <a:pos x="284" y="146"/>
                </a:cxn>
                <a:cxn ang="0">
                  <a:pos x="276" y="139"/>
                </a:cxn>
                <a:cxn ang="0">
                  <a:pos x="267" y="131"/>
                </a:cxn>
                <a:cxn ang="0">
                  <a:pos x="259" y="131"/>
                </a:cxn>
                <a:cxn ang="0">
                  <a:pos x="252" y="131"/>
                </a:cxn>
                <a:cxn ang="0">
                  <a:pos x="252" y="139"/>
                </a:cxn>
                <a:cxn ang="0">
                  <a:pos x="243" y="139"/>
                </a:cxn>
                <a:cxn ang="0">
                  <a:pos x="236" y="139"/>
                </a:cxn>
                <a:cxn ang="0">
                  <a:pos x="227" y="139"/>
                </a:cxn>
                <a:cxn ang="0">
                  <a:pos x="218" y="139"/>
                </a:cxn>
                <a:cxn ang="0">
                  <a:pos x="212" y="139"/>
                </a:cxn>
                <a:cxn ang="0">
                  <a:pos x="202" y="131"/>
                </a:cxn>
                <a:cxn ang="0">
                  <a:pos x="212" y="122"/>
                </a:cxn>
                <a:cxn ang="0">
                  <a:pos x="202" y="106"/>
                </a:cxn>
                <a:cxn ang="0">
                  <a:pos x="202" y="81"/>
                </a:cxn>
                <a:cxn ang="0">
                  <a:pos x="178" y="57"/>
                </a:cxn>
                <a:cxn ang="0">
                  <a:pos x="153" y="49"/>
                </a:cxn>
                <a:cxn ang="0">
                  <a:pos x="137" y="57"/>
                </a:cxn>
                <a:cxn ang="0">
                  <a:pos x="130" y="49"/>
                </a:cxn>
                <a:cxn ang="0">
                  <a:pos x="113" y="41"/>
                </a:cxn>
                <a:cxn ang="0">
                  <a:pos x="113" y="34"/>
                </a:cxn>
                <a:cxn ang="0">
                  <a:pos x="105" y="25"/>
                </a:cxn>
                <a:cxn ang="0">
                  <a:pos x="81" y="9"/>
                </a:cxn>
                <a:cxn ang="0">
                  <a:pos x="56" y="0"/>
                </a:cxn>
                <a:cxn ang="0">
                  <a:pos x="31" y="18"/>
                </a:cxn>
                <a:cxn ang="0">
                  <a:pos x="41" y="25"/>
                </a:cxn>
                <a:cxn ang="0">
                  <a:pos x="31" y="41"/>
                </a:cxn>
                <a:cxn ang="0">
                  <a:pos x="25" y="41"/>
                </a:cxn>
                <a:cxn ang="0">
                  <a:pos x="16" y="49"/>
                </a:cxn>
                <a:cxn ang="0">
                  <a:pos x="0" y="49"/>
                </a:cxn>
                <a:cxn ang="0">
                  <a:pos x="0" y="65"/>
                </a:cxn>
                <a:cxn ang="0">
                  <a:pos x="8" y="65"/>
                </a:cxn>
                <a:cxn ang="0">
                  <a:pos x="41" y="114"/>
                </a:cxn>
                <a:cxn ang="0">
                  <a:pos x="50" y="122"/>
                </a:cxn>
                <a:cxn ang="0">
                  <a:pos x="56" y="139"/>
                </a:cxn>
                <a:cxn ang="0">
                  <a:pos x="56" y="162"/>
                </a:cxn>
                <a:cxn ang="0">
                  <a:pos x="81" y="180"/>
                </a:cxn>
                <a:cxn ang="0">
                  <a:pos x="97" y="220"/>
                </a:cxn>
                <a:cxn ang="0">
                  <a:pos x="105" y="227"/>
                </a:cxn>
                <a:cxn ang="0">
                  <a:pos x="113" y="220"/>
                </a:cxn>
                <a:cxn ang="0">
                  <a:pos x="137" y="243"/>
                </a:cxn>
                <a:cxn ang="0">
                  <a:pos x="146" y="261"/>
                </a:cxn>
                <a:cxn ang="0">
                  <a:pos x="202" y="220"/>
                </a:cxn>
                <a:cxn ang="0">
                  <a:pos x="236" y="211"/>
                </a:cxn>
              </a:cxnLst>
              <a:rect l="0" t="0" r="r" b="b"/>
              <a:pathLst>
                <a:path w="285" h="262">
                  <a:moveTo>
                    <a:pt x="236" y="211"/>
                  </a:moveTo>
                  <a:lnTo>
                    <a:pt x="243" y="203"/>
                  </a:lnTo>
                  <a:lnTo>
                    <a:pt x="252" y="196"/>
                  </a:lnTo>
                  <a:lnTo>
                    <a:pt x="259" y="186"/>
                  </a:lnTo>
                  <a:lnTo>
                    <a:pt x="267" y="180"/>
                  </a:lnTo>
                  <a:lnTo>
                    <a:pt x="276" y="171"/>
                  </a:lnTo>
                  <a:lnTo>
                    <a:pt x="284" y="171"/>
                  </a:lnTo>
                  <a:lnTo>
                    <a:pt x="284" y="162"/>
                  </a:lnTo>
                  <a:lnTo>
                    <a:pt x="284" y="155"/>
                  </a:lnTo>
                  <a:lnTo>
                    <a:pt x="284" y="146"/>
                  </a:lnTo>
                  <a:lnTo>
                    <a:pt x="276" y="139"/>
                  </a:lnTo>
                  <a:lnTo>
                    <a:pt x="267" y="131"/>
                  </a:lnTo>
                  <a:lnTo>
                    <a:pt x="259" y="131"/>
                  </a:lnTo>
                  <a:lnTo>
                    <a:pt x="252" y="131"/>
                  </a:lnTo>
                  <a:lnTo>
                    <a:pt x="252" y="139"/>
                  </a:lnTo>
                  <a:lnTo>
                    <a:pt x="243" y="139"/>
                  </a:lnTo>
                  <a:lnTo>
                    <a:pt x="236" y="139"/>
                  </a:lnTo>
                  <a:lnTo>
                    <a:pt x="227" y="139"/>
                  </a:lnTo>
                  <a:lnTo>
                    <a:pt x="218" y="139"/>
                  </a:lnTo>
                  <a:lnTo>
                    <a:pt x="212" y="139"/>
                  </a:lnTo>
                  <a:lnTo>
                    <a:pt x="202" y="131"/>
                  </a:lnTo>
                  <a:lnTo>
                    <a:pt x="212" y="122"/>
                  </a:lnTo>
                  <a:lnTo>
                    <a:pt x="202" y="106"/>
                  </a:lnTo>
                  <a:lnTo>
                    <a:pt x="202" y="81"/>
                  </a:lnTo>
                  <a:lnTo>
                    <a:pt x="178" y="57"/>
                  </a:lnTo>
                  <a:lnTo>
                    <a:pt x="153" y="49"/>
                  </a:lnTo>
                  <a:lnTo>
                    <a:pt x="137" y="57"/>
                  </a:lnTo>
                  <a:lnTo>
                    <a:pt x="130" y="49"/>
                  </a:lnTo>
                  <a:lnTo>
                    <a:pt x="113" y="41"/>
                  </a:lnTo>
                  <a:lnTo>
                    <a:pt x="113" y="34"/>
                  </a:lnTo>
                  <a:lnTo>
                    <a:pt x="105" y="25"/>
                  </a:lnTo>
                  <a:lnTo>
                    <a:pt x="81" y="9"/>
                  </a:lnTo>
                  <a:lnTo>
                    <a:pt x="56" y="0"/>
                  </a:lnTo>
                  <a:lnTo>
                    <a:pt x="31" y="18"/>
                  </a:lnTo>
                  <a:lnTo>
                    <a:pt x="41" y="25"/>
                  </a:lnTo>
                  <a:lnTo>
                    <a:pt x="31" y="41"/>
                  </a:lnTo>
                  <a:lnTo>
                    <a:pt x="25" y="41"/>
                  </a:lnTo>
                  <a:lnTo>
                    <a:pt x="16" y="49"/>
                  </a:lnTo>
                  <a:lnTo>
                    <a:pt x="0" y="49"/>
                  </a:lnTo>
                  <a:lnTo>
                    <a:pt x="0" y="65"/>
                  </a:lnTo>
                  <a:lnTo>
                    <a:pt x="8" y="65"/>
                  </a:lnTo>
                  <a:lnTo>
                    <a:pt x="41" y="114"/>
                  </a:lnTo>
                  <a:lnTo>
                    <a:pt x="50" y="122"/>
                  </a:lnTo>
                  <a:lnTo>
                    <a:pt x="56" y="139"/>
                  </a:lnTo>
                  <a:lnTo>
                    <a:pt x="56" y="162"/>
                  </a:lnTo>
                  <a:lnTo>
                    <a:pt x="81" y="180"/>
                  </a:lnTo>
                  <a:lnTo>
                    <a:pt x="97" y="220"/>
                  </a:lnTo>
                  <a:lnTo>
                    <a:pt x="105" y="227"/>
                  </a:lnTo>
                  <a:lnTo>
                    <a:pt x="113" y="220"/>
                  </a:lnTo>
                  <a:lnTo>
                    <a:pt x="137" y="243"/>
                  </a:lnTo>
                  <a:lnTo>
                    <a:pt x="146" y="261"/>
                  </a:lnTo>
                  <a:lnTo>
                    <a:pt x="202" y="220"/>
                  </a:lnTo>
                  <a:lnTo>
                    <a:pt x="236" y="211"/>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32" name="Freeform 160"/>
            <p:cNvSpPr>
              <a:spLocks/>
            </p:cNvSpPr>
            <p:nvPr/>
          </p:nvSpPr>
          <p:spPr bwMode="auto">
            <a:xfrm>
              <a:off x="3350" y="2354"/>
              <a:ext cx="16" cy="21"/>
            </a:xfrm>
            <a:custGeom>
              <a:avLst/>
              <a:gdLst/>
              <a:ahLst/>
              <a:cxnLst>
                <a:cxn ang="0">
                  <a:pos x="10" y="25"/>
                </a:cxn>
                <a:cxn ang="0">
                  <a:pos x="0" y="9"/>
                </a:cxn>
                <a:cxn ang="0">
                  <a:pos x="10" y="0"/>
                </a:cxn>
                <a:cxn ang="0">
                  <a:pos x="16" y="0"/>
                </a:cxn>
                <a:cxn ang="0">
                  <a:pos x="10" y="25"/>
                </a:cxn>
              </a:cxnLst>
              <a:rect l="0" t="0" r="r" b="b"/>
              <a:pathLst>
                <a:path w="17" h="26">
                  <a:moveTo>
                    <a:pt x="10" y="25"/>
                  </a:moveTo>
                  <a:lnTo>
                    <a:pt x="0" y="9"/>
                  </a:lnTo>
                  <a:lnTo>
                    <a:pt x="10" y="0"/>
                  </a:lnTo>
                  <a:lnTo>
                    <a:pt x="16" y="0"/>
                  </a:lnTo>
                  <a:lnTo>
                    <a:pt x="10" y="2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33" name="Freeform 161"/>
            <p:cNvSpPr>
              <a:spLocks/>
            </p:cNvSpPr>
            <p:nvPr/>
          </p:nvSpPr>
          <p:spPr bwMode="auto">
            <a:xfrm>
              <a:off x="3350" y="2354"/>
              <a:ext cx="78" cy="34"/>
            </a:xfrm>
            <a:custGeom>
              <a:avLst/>
              <a:gdLst/>
              <a:ahLst/>
              <a:cxnLst>
                <a:cxn ang="0">
                  <a:pos x="65" y="34"/>
                </a:cxn>
                <a:cxn ang="0">
                  <a:pos x="82" y="17"/>
                </a:cxn>
                <a:cxn ang="0">
                  <a:pos x="82" y="9"/>
                </a:cxn>
                <a:cxn ang="0">
                  <a:pos x="74" y="0"/>
                </a:cxn>
                <a:cxn ang="0">
                  <a:pos x="50" y="25"/>
                </a:cxn>
                <a:cxn ang="0">
                  <a:pos x="25" y="25"/>
                </a:cxn>
                <a:cxn ang="0">
                  <a:pos x="10" y="25"/>
                </a:cxn>
                <a:cxn ang="0">
                  <a:pos x="0" y="34"/>
                </a:cxn>
                <a:cxn ang="0">
                  <a:pos x="10" y="42"/>
                </a:cxn>
                <a:cxn ang="0">
                  <a:pos x="16" y="42"/>
                </a:cxn>
                <a:cxn ang="0">
                  <a:pos x="25" y="42"/>
                </a:cxn>
                <a:cxn ang="0">
                  <a:pos x="34" y="42"/>
                </a:cxn>
                <a:cxn ang="0">
                  <a:pos x="41" y="42"/>
                </a:cxn>
                <a:cxn ang="0">
                  <a:pos x="50" y="42"/>
                </a:cxn>
                <a:cxn ang="0">
                  <a:pos x="50" y="34"/>
                </a:cxn>
                <a:cxn ang="0">
                  <a:pos x="57" y="34"/>
                </a:cxn>
                <a:cxn ang="0">
                  <a:pos x="65" y="34"/>
                </a:cxn>
              </a:cxnLst>
              <a:rect l="0" t="0" r="r" b="b"/>
              <a:pathLst>
                <a:path w="83" h="43">
                  <a:moveTo>
                    <a:pt x="65" y="34"/>
                  </a:moveTo>
                  <a:lnTo>
                    <a:pt x="82" y="17"/>
                  </a:lnTo>
                  <a:lnTo>
                    <a:pt x="82" y="9"/>
                  </a:lnTo>
                  <a:lnTo>
                    <a:pt x="74" y="0"/>
                  </a:lnTo>
                  <a:lnTo>
                    <a:pt x="50" y="25"/>
                  </a:lnTo>
                  <a:lnTo>
                    <a:pt x="25" y="25"/>
                  </a:lnTo>
                  <a:lnTo>
                    <a:pt x="10" y="25"/>
                  </a:lnTo>
                  <a:lnTo>
                    <a:pt x="0" y="34"/>
                  </a:lnTo>
                  <a:lnTo>
                    <a:pt x="10" y="42"/>
                  </a:lnTo>
                  <a:lnTo>
                    <a:pt x="16" y="42"/>
                  </a:lnTo>
                  <a:lnTo>
                    <a:pt x="25" y="42"/>
                  </a:lnTo>
                  <a:lnTo>
                    <a:pt x="34" y="42"/>
                  </a:lnTo>
                  <a:lnTo>
                    <a:pt x="41" y="42"/>
                  </a:lnTo>
                  <a:lnTo>
                    <a:pt x="50" y="42"/>
                  </a:lnTo>
                  <a:lnTo>
                    <a:pt x="50" y="34"/>
                  </a:lnTo>
                  <a:lnTo>
                    <a:pt x="57" y="34"/>
                  </a:lnTo>
                  <a:lnTo>
                    <a:pt x="65" y="34"/>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34" name="Freeform 162"/>
            <p:cNvSpPr>
              <a:spLocks/>
            </p:cNvSpPr>
            <p:nvPr/>
          </p:nvSpPr>
          <p:spPr bwMode="auto">
            <a:xfrm>
              <a:off x="3420" y="2348"/>
              <a:ext cx="16" cy="14"/>
            </a:xfrm>
            <a:custGeom>
              <a:avLst/>
              <a:gdLst/>
              <a:ahLst/>
              <a:cxnLst>
                <a:cxn ang="0">
                  <a:pos x="16" y="16"/>
                </a:cxn>
                <a:cxn ang="0">
                  <a:pos x="0" y="7"/>
                </a:cxn>
                <a:cxn ang="0">
                  <a:pos x="0" y="0"/>
                </a:cxn>
                <a:cxn ang="0">
                  <a:pos x="16" y="0"/>
                </a:cxn>
                <a:cxn ang="0">
                  <a:pos x="16" y="16"/>
                </a:cxn>
              </a:cxnLst>
              <a:rect l="0" t="0" r="r" b="b"/>
              <a:pathLst>
                <a:path w="17" h="17">
                  <a:moveTo>
                    <a:pt x="16" y="16"/>
                  </a:moveTo>
                  <a:lnTo>
                    <a:pt x="0" y="7"/>
                  </a:lnTo>
                  <a:lnTo>
                    <a:pt x="0" y="0"/>
                  </a:lnTo>
                  <a:lnTo>
                    <a:pt x="16" y="0"/>
                  </a:lnTo>
                  <a:lnTo>
                    <a:pt x="16"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35" name="Freeform 163"/>
            <p:cNvSpPr>
              <a:spLocks/>
            </p:cNvSpPr>
            <p:nvPr/>
          </p:nvSpPr>
          <p:spPr bwMode="auto">
            <a:xfrm>
              <a:off x="3382" y="2368"/>
              <a:ext cx="84" cy="85"/>
            </a:xfrm>
            <a:custGeom>
              <a:avLst/>
              <a:gdLst/>
              <a:ahLst/>
              <a:cxnLst>
                <a:cxn ang="0">
                  <a:pos x="0" y="106"/>
                </a:cxn>
                <a:cxn ang="0">
                  <a:pos x="23" y="106"/>
                </a:cxn>
                <a:cxn ang="0">
                  <a:pos x="31" y="97"/>
                </a:cxn>
                <a:cxn ang="0">
                  <a:pos x="40" y="89"/>
                </a:cxn>
                <a:cxn ang="0">
                  <a:pos x="56" y="82"/>
                </a:cxn>
                <a:cxn ang="0">
                  <a:pos x="65" y="72"/>
                </a:cxn>
                <a:cxn ang="0">
                  <a:pos x="65" y="66"/>
                </a:cxn>
                <a:cxn ang="0">
                  <a:pos x="81" y="41"/>
                </a:cxn>
                <a:cxn ang="0">
                  <a:pos x="88" y="32"/>
                </a:cxn>
                <a:cxn ang="0">
                  <a:pos x="72" y="17"/>
                </a:cxn>
                <a:cxn ang="0">
                  <a:pos x="56" y="8"/>
                </a:cxn>
                <a:cxn ang="0">
                  <a:pos x="48" y="0"/>
                </a:cxn>
                <a:cxn ang="0">
                  <a:pos x="31" y="17"/>
                </a:cxn>
                <a:cxn ang="0">
                  <a:pos x="40" y="25"/>
                </a:cxn>
                <a:cxn ang="0">
                  <a:pos x="48" y="32"/>
                </a:cxn>
                <a:cxn ang="0">
                  <a:pos x="48" y="41"/>
                </a:cxn>
                <a:cxn ang="0">
                  <a:pos x="48" y="48"/>
                </a:cxn>
                <a:cxn ang="0">
                  <a:pos x="48" y="57"/>
                </a:cxn>
                <a:cxn ang="0">
                  <a:pos x="40" y="57"/>
                </a:cxn>
                <a:cxn ang="0">
                  <a:pos x="31" y="66"/>
                </a:cxn>
                <a:cxn ang="0">
                  <a:pos x="23" y="72"/>
                </a:cxn>
                <a:cxn ang="0">
                  <a:pos x="16" y="82"/>
                </a:cxn>
                <a:cxn ang="0">
                  <a:pos x="7" y="89"/>
                </a:cxn>
                <a:cxn ang="0">
                  <a:pos x="0" y="97"/>
                </a:cxn>
                <a:cxn ang="0">
                  <a:pos x="0" y="106"/>
                </a:cxn>
              </a:cxnLst>
              <a:rect l="0" t="0" r="r" b="b"/>
              <a:pathLst>
                <a:path w="89" h="107">
                  <a:moveTo>
                    <a:pt x="0" y="106"/>
                  </a:moveTo>
                  <a:lnTo>
                    <a:pt x="23" y="106"/>
                  </a:lnTo>
                  <a:lnTo>
                    <a:pt x="31" y="97"/>
                  </a:lnTo>
                  <a:lnTo>
                    <a:pt x="40" y="89"/>
                  </a:lnTo>
                  <a:lnTo>
                    <a:pt x="56" y="82"/>
                  </a:lnTo>
                  <a:lnTo>
                    <a:pt x="65" y="72"/>
                  </a:lnTo>
                  <a:lnTo>
                    <a:pt x="65" y="66"/>
                  </a:lnTo>
                  <a:lnTo>
                    <a:pt x="81" y="41"/>
                  </a:lnTo>
                  <a:lnTo>
                    <a:pt x="88" y="32"/>
                  </a:lnTo>
                  <a:lnTo>
                    <a:pt x="72" y="17"/>
                  </a:lnTo>
                  <a:lnTo>
                    <a:pt x="56" y="8"/>
                  </a:lnTo>
                  <a:lnTo>
                    <a:pt x="48" y="0"/>
                  </a:lnTo>
                  <a:lnTo>
                    <a:pt x="31" y="17"/>
                  </a:lnTo>
                  <a:lnTo>
                    <a:pt x="40" y="25"/>
                  </a:lnTo>
                  <a:lnTo>
                    <a:pt x="48" y="32"/>
                  </a:lnTo>
                  <a:lnTo>
                    <a:pt x="48" y="41"/>
                  </a:lnTo>
                  <a:lnTo>
                    <a:pt x="48" y="48"/>
                  </a:lnTo>
                  <a:lnTo>
                    <a:pt x="48" y="57"/>
                  </a:lnTo>
                  <a:lnTo>
                    <a:pt x="40" y="57"/>
                  </a:lnTo>
                  <a:lnTo>
                    <a:pt x="31" y="66"/>
                  </a:lnTo>
                  <a:lnTo>
                    <a:pt x="23" y="72"/>
                  </a:lnTo>
                  <a:lnTo>
                    <a:pt x="16" y="82"/>
                  </a:lnTo>
                  <a:lnTo>
                    <a:pt x="7" y="89"/>
                  </a:lnTo>
                  <a:lnTo>
                    <a:pt x="0" y="97"/>
                  </a:lnTo>
                  <a:lnTo>
                    <a:pt x="0" y="10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36" name="Freeform 164"/>
            <p:cNvSpPr>
              <a:spLocks/>
            </p:cNvSpPr>
            <p:nvPr/>
          </p:nvSpPr>
          <p:spPr bwMode="auto">
            <a:xfrm>
              <a:off x="3258" y="2445"/>
              <a:ext cx="125" cy="53"/>
            </a:xfrm>
            <a:custGeom>
              <a:avLst/>
              <a:gdLst/>
              <a:ahLst/>
              <a:cxnLst>
                <a:cxn ang="0">
                  <a:pos x="0" y="16"/>
                </a:cxn>
                <a:cxn ang="0">
                  <a:pos x="8" y="9"/>
                </a:cxn>
                <a:cxn ang="0">
                  <a:pos x="32" y="32"/>
                </a:cxn>
                <a:cxn ang="0">
                  <a:pos x="41" y="50"/>
                </a:cxn>
                <a:cxn ang="0">
                  <a:pos x="97" y="9"/>
                </a:cxn>
                <a:cxn ang="0">
                  <a:pos x="131" y="0"/>
                </a:cxn>
                <a:cxn ang="0">
                  <a:pos x="131" y="9"/>
                </a:cxn>
                <a:cxn ang="0">
                  <a:pos x="122" y="16"/>
                </a:cxn>
                <a:cxn ang="0">
                  <a:pos x="122" y="25"/>
                </a:cxn>
                <a:cxn ang="0">
                  <a:pos x="90" y="32"/>
                </a:cxn>
                <a:cxn ang="0">
                  <a:pos x="57" y="57"/>
                </a:cxn>
                <a:cxn ang="0">
                  <a:pos x="41" y="57"/>
                </a:cxn>
                <a:cxn ang="0">
                  <a:pos x="25" y="65"/>
                </a:cxn>
                <a:cxn ang="0">
                  <a:pos x="8" y="65"/>
                </a:cxn>
                <a:cxn ang="0">
                  <a:pos x="0" y="16"/>
                </a:cxn>
              </a:cxnLst>
              <a:rect l="0" t="0" r="r" b="b"/>
              <a:pathLst>
                <a:path w="132" h="66">
                  <a:moveTo>
                    <a:pt x="0" y="16"/>
                  </a:moveTo>
                  <a:lnTo>
                    <a:pt x="8" y="9"/>
                  </a:lnTo>
                  <a:lnTo>
                    <a:pt x="32" y="32"/>
                  </a:lnTo>
                  <a:lnTo>
                    <a:pt x="41" y="50"/>
                  </a:lnTo>
                  <a:lnTo>
                    <a:pt x="97" y="9"/>
                  </a:lnTo>
                  <a:lnTo>
                    <a:pt x="131" y="0"/>
                  </a:lnTo>
                  <a:lnTo>
                    <a:pt x="131" y="9"/>
                  </a:lnTo>
                  <a:lnTo>
                    <a:pt x="122" y="16"/>
                  </a:lnTo>
                  <a:lnTo>
                    <a:pt x="122" y="25"/>
                  </a:lnTo>
                  <a:lnTo>
                    <a:pt x="90" y="32"/>
                  </a:lnTo>
                  <a:lnTo>
                    <a:pt x="57" y="57"/>
                  </a:lnTo>
                  <a:lnTo>
                    <a:pt x="41" y="57"/>
                  </a:lnTo>
                  <a:lnTo>
                    <a:pt x="25" y="65"/>
                  </a:lnTo>
                  <a:lnTo>
                    <a:pt x="8" y="65"/>
                  </a:lnTo>
                  <a:lnTo>
                    <a:pt x="0"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37" name="Freeform 165"/>
            <p:cNvSpPr>
              <a:spLocks/>
            </p:cNvSpPr>
            <p:nvPr/>
          </p:nvSpPr>
          <p:spPr bwMode="auto">
            <a:xfrm>
              <a:off x="3711" y="2304"/>
              <a:ext cx="91" cy="45"/>
            </a:xfrm>
            <a:custGeom>
              <a:avLst/>
              <a:gdLst/>
              <a:ahLst/>
              <a:cxnLst>
                <a:cxn ang="0">
                  <a:pos x="6" y="0"/>
                </a:cxn>
                <a:cxn ang="0">
                  <a:pos x="0" y="23"/>
                </a:cxn>
                <a:cxn ang="0">
                  <a:pos x="15" y="31"/>
                </a:cxn>
                <a:cxn ang="0">
                  <a:pos x="87" y="56"/>
                </a:cxn>
                <a:cxn ang="0">
                  <a:pos x="96" y="56"/>
                </a:cxn>
                <a:cxn ang="0">
                  <a:pos x="96" y="47"/>
                </a:cxn>
                <a:cxn ang="0">
                  <a:pos x="96" y="31"/>
                </a:cxn>
                <a:cxn ang="0">
                  <a:pos x="72" y="31"/>
                </a:cxn>
                <a:cxn ang="0">
                  <a:pos x="55" y="23"/>
                </a:cxn>
                <a:cxn ang="0">
                  <a:pos x="47" y="15"/>
                </a:cxn>
                <a:cxn ang="0">
                  <a:pos x="40" y="15"/>
                </a:cxn>
                <a:cxn ang="0">
                  <a:pos x="24" y="0"/>
                </a:cxn>
                <a:cxn ang="0">
                  <a:pos x="6" y="0"/>
                </a:cxn>
              </a:cxnLst>
              <a:rect l="0" t="0" r="r" b="b"/>
              <a:pathLst>
                <a:path w="97" h="57">
                  <a:moveTo>
                    <a:pt x="6" y="0"/>
                  </a:moveTo>
                  <a:lnTo>
                    <a:pt x="0" y="23"/>
                  </a:lnTo>
                  <a:lnTo>
                    <a:pt x="15" y="31"/>
                  </a:lnTo>
                  <a:lnTo>
                    <a:pt x="87" y="56"/>
                  </a:lnTo>
                  <a:lnTo>
                    <a:pt x="96" y="56"/>
                  </a:lnTo>
                  <a:lnTo>
                    <a:pt x="96" y="47"/>
                  </a:lnTo>
                  <a:lnTo>
                    <a:pt x="96" y="31"/>
                  </a:lnTo>
                  <a:lnTo>
                    <a:pt x="72" y="31"/>
                  </a:lnTo>
                  <a:lnTo>
                    <a:pt x="55" y="23"/>
                  </a:lnTo>
                  <a:lnTo>
                    <a:pt x="47" y="15"/>
                  </a:lnTo>
                  <a:lnTo>
                    <a:pt x="40" y="15"/>
                  </a:lnTo>
                  <a:lnTo>
                    <a:pt x="24" y="0"/>
                  </a:lnTo>
                  <a:lnTo>
                    <a:pt x="6"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38" name="Freeform 166"/>
            <p:cNvSpPr>
              <a:spLocks/>
            </p:cNvSpPr>
            <p:nvPr/>
          </p:nvSpPr>
          <p:spPr bwMode="auto">
            <a:xfrm>
              <a:off x="3802" y="2348"/>
              <a:ext cx="63" cy="58"/>
            </a:xfrm>
            <a:custGeom>
              <a:avLst/>
              <a:gdLst/>
              <a:ahLst/>
              <a:cxnLst>
                <a:cxn ang="0">
                  <a:pos x="66" y="65"/>
                </a:cxn>
                <a:cxn ang="0">
                  <a:pos x="56" y="41"/>
                </a:cxn>
                <a:cxn ang="0">
                  <a:pos x="56" y="32"/>
                </a:cxn>
                <a:cxn ang="0">
                  <a:pos x="49" y="41"/>
                </a:cxn>
                <a:cxn ang="0">
                  <a:pos x="41" y="41"/>
                </a:cxn>
                <a:cxn ang="0">
                  <a:pos x="41" y="32"/>
                </a:cxn>
                <a:cxn ang="0">
                  <a:pos x="56" y="16"/>
                </a:cxn>
                <a:cxn ang="0">
                  <a:pos x="24" y="16"/>
                </a:cxn>
                <a:cxn ang="0">
                  <a:pos x="24" y="0"/>
                </a:cxn>
                <a:cxn ang="0">
                  <a:pos x="16" y="0"/>
                </a:cxn>
                <a:cxn ang="0">
                  <a:pos x="9" y="0"/>
                </a:cxn>
                <a:cxn ang="0">
                  <a:pos x="9" y="7"/>
                </a:cxn>
                <a:cxn ang="0">
                  <a:pos x="0" y="24"/>
                </a:cxn>
                <a:cxn ang="0">
                  <a:pos x="9" y="24"/>
                </a:cxn>
                <a:cxn ang="0">
                  <a:pos x="16" y="65"/>
                </a:cxn>
                <a:cxn ang="0">
                  <a:pos x="34" y="65"/>
                </a:cxn>
                <a:cxn ang="0">
                  <a:pos x="49" y="49"/>
                </a:cxn>
                <a:cxn ang="0">
                  <a:pos x="56" y="72"/>
                </a:cxn>
                <a:cxn ang="0">
                  <a:pos x="66" y="65"/>
                </a:cxn>
              </a:cxnLst>
              <a:rect l="0" t="0" r="r" b="b"/>
              <a:pathLst>
                <a:path w="67" h="73">
                  <a:moveTo>
                    <a:pt x="66" y="65"/>
                  </a:moveTo>
                  <a:lnTo>
                    <a:pt x="56" y="41"/>
                  </a:lnTo>
                  <a:lnTo>
                    <a:pt x="56" y="32"/>
                  </a:lnTo>
                  <a:lnTo>
                    <a:pt x="49" y="41"/>
                  </a:lnTo>
                  <a:lnTo>
                    <a:pt x="41" y="41"/>
                  </a:lnTo>
                  <a:lnTo>
                    <a:pt x="41" y="32"/>
                  </a:lnTo>
                  <a:lnTo>
                    <a:pt x="56" y="16"/>
                  </a:lnTo>
                  <a:lnTo>
                    <a:pt x="24" y="16"/>
                  </a:lnTo>
                  <a:lnTo>
                    <a:pt x="24" y="0"/>
                  </a:lnTo>
                  <a:lnTo>
                    <a:pt x="16" y="0"/>
                  </a:lnTo>
                  <a:lnTo>
                    <a:pt x="9" y="0"/>
                  </a:lnTo>
                  <a:lnTo>
                    <a:pt x="9" y="7"/>
                  </a:lnTo>
                  <a:lnTo>
                    <a:pt x="0" y="24"/>
                  </a:lnTo>
                  <a:lnTo>
                    <a:pt x="9" y="24"/>
                  </a:lnTo>
                  <a:lnTo>
                    <a:pt x="16" y="65"/>
                  </a:lnTo>
                  <a:lnTo>
                    <a:pt x="34" y="65"/>
                  </a:lnTo>
                  <a:lnTo>
                    <a:pt x="49" y="49"/>
                  </a:lnTo>
                  <a:lnTo>
                    <a:pt x="56" y="72"/>
                  </a:lnTo>
                  <a:lnTo>
                    <a:pt x="66" y="6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39" name="Freeform 167"/>
            <p:cNvSpPr>
              <a:spLocks/>
            </p:cNvSpPr>
            <p:nvPr/>
          </p:nvSpPr>
          <p:spPr bwMode="auto">
            <a:xfrm>
              <a:off x="3855" y="2328"/>
              <a:ext cx="108" cy="202"/>
            </a:xfrm>
            <a:custGeom>
              <a:avLst/>
              <a:gdLst/>
              <a:ahLst/>
              <a:cxnLst>
                <a:cxn ang="0">
                  <a:pos x="83" y="252"/>
                </a:cxn>
                <a:cxn ang="0">
                  <a:pos x="99" y="218"/>
                </a:cxn>
                <a:cxn ang="0">
                  <a:pos x="90" y="196"/>
                </a:cxn>
                <a:cxn ang="0">
                  <a:pos x="83" y="178"/>
                </a:cxn>
                <a:cxn ang="0">
                  <a:pos x="83" y="162"/>
                </a:cxn>
                <a:cxn ang="0">
                  <a:pos x="74" y="138"/>
                </a:cxn>
                <a:cxn ang="0">
                  <a:pos x="74" y="121"/>
                </a:cxn>
                <a:cxn ang="0">
                  <a:pos x="106" y="106"/>
                </a:cxn>
                <a:cxn ang="0">
                  <a:pos x="115" y="90"/>
                </a:cxn>
                <a:cxn ang="0">
                  <a:pos x="106" y="90"/>
                </a:cxn>
                <a:cxn ang="0">
                  <a:pos x="90" y="81"/>
                </a:cxn>
                <a:cxn ang="0">
                  <a:pos x="90" y="74"/>
                </a:cxn>
                <a:cxn ang="0">
                  <a:pos x="90" y="66"/>
                </a:cxn>
                <a:cxn ang="0">
                  <a:pos x="83" y="57"/>
                </a:cxn>
                <a:cxn ang="0">
                  <a:pos x="74" y="57"/>
                </a:cxn>
                <a:cxn ang="0">
                  <a:pos x="83" y="16"/>
                </a:cxn>
                <a:cxn ang="0">
                  <a:pos x="74" y="0"/>
                </a:cxn>
                <a:cxn ang="0">
                  <a:pos x="65" y="0"/>
                </a:cxn>
                <a:cxn ang="0">
                  <a:pos x="65" y="16"/>
                </a:cxn>
                <a:cxn ang="0">
                  <a:pos x="50" y="16"/>
                </a:cxn>
                <a:cxn ang="0">
                  <a:pos x="41" y="25"/>
                </a:cxn>
                <a:cxn ang="0">
                  <a:pos x="25" y="57"/>
                </a:cxn>
                <a:cxn ang="0">
                  <a:pos x="18" y="66"/>
                </a:cxn>
                <a:cxn ang="0">
                  <a:pos x="10" y="81"/>
                </a:cxn>
                <a:cxn ang="0">
                  <a:pos x="10" y="90"/>
                </a:cxn>
                <a:cxn ang="0">
                  <a:pos x="0" y="97"/>
                </a:cxn>
                <a:cxn ang="0">
                  <a:pos x="18" y="115"/>
                </a:cxn>
                <a:cxn ang="0">
                  <a:pos x="25" y="131"/>
                </a:cxn>
                <a:cxn ang="0">
                  <a:pos x="34" y="155"/>
                </a:cxn>
                <a:cxn ang="0">
                  <a:pos x="25" y="162"/>
                </a:cxn>
                <a:cxn ang="0">
                  <a:pos x="41" y="171"/>
                </a:cxn>
                <a:cxn ang="0">
                  <a:pos x="59" y="155"/>
                </a:cxn>
                <a:cxn ang="0">
                  <a:pos x="65" y="162"/>
                </a:cxn>
                <a:cxn ang="0">
                  <a:pos x="83" y="211"/>
                </a:cxn>
                <a:cxn ang="0">
                  <a:pos x="83" y="252"/>
                </a:cxn>
              </a:cxnLst>
              <a:rect l="0" t="0" r="r" b="b"/>
              <a:pathLst>
                <a:path w="116" h="253">
                  <a:moveTo>
                    <a:pt x="83" y="252"/>
                  </a:moveTo>
                  <a:lnTo>
                    <a:pt x="99" y="218"/>
                  </a:lnTo>
                  <a:lnTo>
                    <a:pt x="90" y="196"/>
                  </a:lnTo>
                  <a:lnTo>
                    <a:pt x="83" y="178"/>
                  </a:lnTo>
                  <a:lnTo>
                    <a:pt x="83" y="162"/>
                  </a:lnTo>
                  <a:lnTo>
                    <a:pt x="74" y="138"/>
                  </a:lnTo>
                  <a:lnTo>
                    <a:pt x="74" y="121"/>
                  </a:lnTo>
                  <a:lnTo>
                    <a:pt x="106" y="106"/>
                  </a:lnTo>
                  <a:lnTo>
                    <a:pt x="115" y="90"/>
                  </a:lnTo>
                  <a:lnTo>
                    <a:pt x="106" y="90"/>
                  </a:lnTo>
                  <a:lnTo>
                    <a:pt x="90" y="81"/>
                  </a:lnTo>
                  <a:lnTo>
                    <a:pt x="90" y="74"/>
                  </a:lnTo>
                  <a:lnTo>
                    <a:pt x="90" y="66"/>
                  </a:lnTo>
                  <a:lnTo>
                    <a:pt x="83" y="57"/>
                  </a:lnTo>
                  <a:lnTo>
                    <a:pt x="74" y="57"/>
                  </a:lnTo>
                  <a:lnTo>
                    <a:pt x="83" y="16"/>
                  </a:lnTo>
                  <a:lnTo>
                    <a:pt x="74" y="0"/>
                  </a:lnTo>
                  <a:lnTo>
                    <a:pt x="65" y="0"/>
                  </a:lnTo>
                  <a:lnTo>
                    <a:pt x="65" y="16"/>
                  </a:lnTo>
                  <a:lnTo>
                    <a:pt x="50" y="16"/>
                  </a:lnTo>
                  <a:lnTo>
                    <a:pt x="41" y="25"/>
                  </a:lnTo>
                  <a:lnTo>
                    <a:pt x="25" y="57"/>
                  </a:lnTo>
                  <a:lnTo>
                    <a:pt x="18" y="66"/>
                  </a:lnTo>
                  <a:lnTo>
                    <a:pt x="10" y="81"/>
                  </a:lnTo>
                  <a:lnTo>
                    <a:pt x="10" y="90"/>
                  </a:lnTo>
                  <a:lnTo>
                    <a:pt x="0" y="97"/>
                  </a:lnTo>
                  <a:lnTo>
                    <a:pt x="18" y="115"/>
                  </a:lnTo>
                  <a:lnTo>
                    <a:pt x="25" y="131"/>
                  </a:lnTo>
                  <a:lnTo>
                    <a:pt x="34" y="155"/>
                  </a:lnTo>
                  <a:lnTo>
                    <a:pt x="25" y="162"/>
                  </a:lnTo>
                  <a:lnTo>
                    <a:pt x="41" y="171"/>
                  </a:lnTo>
                  <a:lnTo>
                    <a:pt x="59" y="155"/>
                  </a:lnTo>
                  <a:lnTo>
                    <a:pt x="65" y="162"/>
                  </a:lnTo>
                  <a:lnTo>
                    <a:pt x="83" y="211"/>
                  </a:lnTo>
                  <a:lnTo>
                    <a:pt x="83" y="252"/>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40" name="Freeform 168"/>
            <p:cNvSpPr>
              <a:spLocks/>
            </p:cNvSpPr>
            <p:nvPr/>
          </p:nvSpPr>
          <p:spPr bwMode="auto">
            <a:xfrm>
              <a:off x="3924" y="2413"/>
              <a:ext cx="92" cy="156"/>
            </a:xfrm>
            <a:custGeom>
              <a:avLst/>
              <a:gdLst/>
              <a:ahLst/>
              <a:cxnLst>
                <a:cxn ang="0">
                  <a:pos x="32" y="0"/>
                </a:cxn>
                <a:cxn ang="0">
                  <a:pos x="0" y="15"/>
                </a:cxn>
                <a:cxn ang="0">
                  <a:pos x="0" y="32"/>
                </a:cxn>
                <a:cxn ang="0">
                  <a:pos x="9" y="56"/>
                </a:cxn>
                <a:cxn ang="0">
                  <a:pos x="9" y="72"/>
                </a:cxn>
                <a:cxn ang="0">
                  <a:pos x="16" y="90"/>
                </a:cxn>
                <a:cxn ang="0">
                  <a:pos x="25" y="112"/>
                </a:cxn>
                <a:cxn ang="0">
                  <a:pos x="9" y="146"/>
                </a:cxn>
                <a:cxn ang="0">
                  <a:pos x="9" y="153"/>
                </a:cxn>
                <a:cxn ang="0">
                  <a:pos x="9" y="162"/>
                </a:cxn>
                <a:cxn ang="0">
                  <a:pos x="32" y="186"/>
                </a:cxn>
                <a:cxn ang="0">
                  <a:pos x="32" y="177"/>
                </a:cxn>
                <a:cxn ang="0">
                  <a:pos x="41" y="186"/>
                </a:cxn>
                <a:cxn ang="0">
                  <a:pos x="50" y="195"/>
                </a:cxn>
                <a:cxn ang="0">
                  <a:pos x="56" y="186"/>
                </a:cxn>
                <a:cxn ang="0">
                  <a:pos x="50" y="177"/>
                </a:cxn>
                <a:cxn ang="0">
                  <a:pos x="32" y="177"/>
                </a:cxn>
                <a:cxn ang="0">
                  <a:pos x="25" y="146"/>
                </a:cxn>
                <a:cxn ang="0">
                  <a:pos x="16" y="146"/>
                </a:cxn>
                <a:cxn ang="0">
                  <a:pos x="16" y="137"/>
                </a:cxn>
                <a:cxn ang="0">
                  <a:pos x="25" y="112"/>
                </a:cxn>
                <a:cxn ang="0">
                  <a:pos x="25" y="97"/>
                </a:cxn>
                <a:cxn ang="0">
                  <a:pos x="41" y="97"/>
                </a:cxn>
                <a:cxn ang="0">
                  <a:pos x="41" y="105"/>
                </a:cxn>
                <a:cxn ang="0">
                  <a:pos x="50" y="105"/>
                </a:cxn>
                <a:cxn ang="0">
                  <a:pos x="65" y="122"/>
                </a:cxn>
                <a:cxn ang="0">
                  <a:pos x="65" y="112"/>
                </a:cxn>
                <a:cxn ang="0">
                  <a:pos x="56" y="97"/>
                </a:cxn>
                <a:cxn ang="0">
                  <a:pos x="65" y="80"/>
                </a:cxn>
                <a:cxn ang="0">
                  <a:pos x="97" y="80"/>
                </a:cxn>
                <a:cxn ang="0">
                  <a:pos x="97" y="65"/>
                </a:cxn>
                <a:cxn ang="0">
                  <a:pos x="90" y="56"/>
                </a:cxn>
                <a:cxn ang="0">
                  <a:pos x="81" y="40"/>
                </a:cxn>
                <a:cxn ang="0">
                  <a:pos x="75" y="25"/>
                </a:cxn>
                <a:cxn ang="0">
                  <a:pos x="56" y="32"/>
                </a:cxn>
                <a:cxn ang="0">
                  <a:pos x="41" y="40"/>
                </a:cxn>
                <a:cxn ang="0">
                  <a:pos x="41" y="15"/>
                </a:cxn>
                <a:cxn ang="0">
                  <a:pos x="32" y="9"/>
                </a:cxn>
                <a:cxn ang="0">
                  <a:pos x="32" y="0"/>
                </a:cxn>
              </a:cxnLst>
              <a:rect l="0" t="0" r="r" b="b"/>
              <a:pathLst>
                <a:path w="98" h="196">
                  <a:moveTo>
                    <a:pt x="32" y="0"/>
                  </a:moveTo>
                  <a:lnTo>
                    <a:pt x="0" y="15"/>
                  </a:lnTo>
                  <a:lnTo>
                    <a:pt x="0" y="32"/>
                  </a:lnTo>
                  <a:lnTo>
                    <a:pt x="9" y="56"/>
                  </a:lnTo>
                  <a:lnTo>
                    <a:pt x="9" y="72"/>
                  </a:lnTo>
                  <a:lnTo>
                    <a:pt x="16" y="90"/>
                  </a:lnTo>
                  <a:lnTo>
                    <a:pt x="25" y="112"/>
                  </a:lnTo>
                  <a:lnTo>
                    <a:pt x="9" y="146"/>
                  </a:lnTo>
                  <a:lnTo>
                    <a:pt x="9" y="153"/>
                  </a:lnTo>
                  <a:lnTo>
                    <a:pt x="9" y="162"/>
                  </a:lnTo>
                  <a:lnTo>
                    <a:pt x="32" y="186"/>
                  </a:lnTo>
                  <a:lnTo>
                    <a:pt x="32" y="177"/>
                  </a:lnTo>
                  <a:lnTo>
                    <a:pt x="41" y="186"/>
                  </a:lnTo>
                  <a:lnTo>
                    <a:pt x="50" y="195"/>
                  </a:lnTo>
                  <a:lnTo>
                    <a:pt x="56" y="186"/>
                  </a:lnTo>
                  <a:lnTo>
                    <a:pt x="50" y="177"/>
                  </a:lnTo>
                  <a:lnTo>
                    <a:pt x="32" y="177"/>
                  </a:lnTo>
                  <a:lnTo>
                    <a:pt x="25" y="146"/>
                  </a:lnTo>
                  <a:lnTo>
                    <a:pt x="16" y="146"/>
                  </a:lnTo>
                  <a:lnTo>
                    <a:pt x="16" y="137"/>
                  </a:lnTo>
                  <a:lnTo>
                    <a:pt x="25" y="112"/>
                  </a:lnTo>
                  <a:lnTo>
                    <a:pt x="25" y="97"/>
                  </a:lnTo>
                  <a:lnTo>
                    <a:pt x="41" y="97"/>
                  </a:lnTo>
                  <a:lnTo>
                    <a:pt x="41" y="105"/>
                  </a:lnTo>
                  <a:lnTo>
                    <a:pt x="50" y="105"/>
                  </a:lnTo>
                  <a:lnTo>
                    <a:pt x="65" y="122"/>
                  </a:lnTo>
                  <a:lnTo>
                    <a:pt x="65" y="112"/>
                  </a:lnTo>
                  <a:lnTo>
                    <a:pt x="56" y="97"/>
                  </a:lnTo>
                  <a:lnTo>
                    <a:pt x="65" y="80"/>
                  </a:lnTo>
                  <a:lnTo>
                    <a:pt x="97" y="80"/>
                  </a:lnTo>
                  <a:lnTo>
                    <a:pt x="97" y="65"/>
                  </a:lnTo>
                  <a:lnTo>
                    <a:pt x="90" y="56"/>
                  </a:lnTo>
                  <a:lnTo>
                    <a:pt x="81" y="40"/>
                  </a:lnTo>
                  <a:lnTo>
                    <a:pt x="75" y="25"/>
                  </a:lnTo>
                  <a:lnTo>
                    <a:pt x="56" y="32"/>
                  </a:lnTo>
                  <a:lnTo>
                    <a:pt x="41" y="40"/>
                  </a:lnTo>
                  <a:lnTo>
                    <a:pt x="41" y="15"/>
                  </a:lnTo>
                  <a:lnTo>
                    <a:pt x="32" y="9"/>
                  </a:lnTo>
                  <a:lnTo>
                    <a:pt x="32"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41" name="Freeform 169"/>
            <p:cNvSpPr>
              <a:spLocks/>
            </p:cNvSpPr>
            <p:nvPr/>
          </p:nvSpPr>
          <p:spPr bwMode="auto">
            <a:xfrm>
              <a:off x="3955" y="2393"/>
              <a:ext cx="85" cy="93"/>
            </a:xfrm>
            <a:custGeom>
              <a:avLst/>
              <a:gdLst/>
              <a:ahLst/>
              <a:cxnLst>
                <a:cxn ang="0">
                  <a:pos x="90" y="105"/>
                </a:cxn>
                <a:cxn ang="0">
                  <a:pos x="90" y="90"/>
                </a:cxn>
                <a:cxn ang="0">
                  <a:pos x="74" y="74"/>
                </a:cxn>
                <a:cxn ang="0">
                  <a:pos x="74" y="65"/>
                </a:cxn>
                <a:cxn ang="0">
                  <a:pos x="43" y="40"/>
                </a:cxn>
                <a:cxn ang="0">
                  <a:pos x="58" y="34"/>
                </a:cxn>
                <a:cxn ang="0">
                  <a:pos x="49" y="25"/>
                </a:cxn>
                <a:cxn ang="0">
                  <a:pos x="33" y="16"/>
                </a:cxn>
                <a:cxn ang="0">
                  <a:pos x="24" y="0"/>
                </a:cxn>
                <a:cxn ang="0">
                  <a:pos x="18" y="0"/>
                </a:cxn>
                <a:cxn ang="0">
                  <a:pos x="18" y="16"/>
                </a:cxn>
                <a:cxn ang="0">
                  <a:pos x="9" y="16"/>
                </a:cxn>
                <a:cxn ang="0">
                  <a:pos x="9" y="9"/>
                </a:cxn>
                <a:cxn ang="0">
                  <a:pos x="0" y="25"/>
                </a:cxn>
                <a:cxn ang="0">
                  <a:pos x="0" y="34"/>
                </a:cxn>
                <a:cxn ang="0">
                  <a:pos x="9" y="40"/>
                </a:cxn>
                <a:cxn ang="0">
                  <a:pos x="9" y="65"/>
                </a:cxn>
                <a:cxn ang="0">
                  <a:pos x="24" y="57"/>
                </a:cxn>
                <a:cxn ang="0">
                  <a:pos x="43" y="50"/>
                </a:cxn>
                <a:cxn ang="0">
                  <a:pos x="49" y="65"/>
                </a:cxn>
                <a:cxn ang="0">
                  <a:pos x="58" y="81"/>
                </a:cxn>
                <a:cxn ang="0">
                  <a:pos x="65" y="90"/>
                </a:cxn>
                <a:cxn ang="0">
                  <a:pos x="65" y="105"/>
                </a:cxn>
                <a:cxn ang="0">
                  <a:pos x="74" y="115"/>
                </a:cxn>
                <a:cxn ang="0">
                  <a:pos x="74" y="105"/>
                </a:cxn>
                <a:cxn ang="0">
                  <a:pos x="90" y="105"/>
                </a:cxn>
              </a:cxnLst>
              <a:rect l="0" t="0" r="r" b="b"/>
              <a:pathLst>
                <a:path w="91" h="116">
                  <a:moveTo>
                    <a:pt x="90" y="105"/>
                  </a:moveTo>
                  <a:lnTo>
                    <a:pt x="90" y="90"/>
                  </a:lnTo>
                  <a:lnTo>
                    <a:pt x="74" y="74"/>
                  </a:lnTo>
                  <a:lnTo>
                    <a:pt x="74" y="65"/>
                  </a:lnTo>
                  <a:lnTo>
                    <a:pt x="43" y="40"/>
                  </a:lnTo>
                  <a:lnTo>
                    <a:pt x="58" y="34"/>
                  </a:lnTo>
                  <a:lnTo>
                    <a:pt x="49" y="25"/>
                  </a:lnTo>
                  <a:lnTo>
                    <a:pt x="33" y="16"/>
                  </a:lnTo>
                  <a:lnTo>
                    <a:pt x="24" y="0"/>
                  </a:lnTo>
                  <a:lnTo>
                    <a:pt x="18" y="0"/>
                  </a:lnTo>
                  <a:lnTo>
                    <a:pt x="18" y="16"/>
                  </a:lnTo>
                  <a:lnTo>
                    <a:pt x="9" y="16"/>
                  </a:lnTo>
                  <a:lnTo>
                    <a:pt x="9" y="9"/>
                  </a:lnTo>
                  <a:lnTo>
                    <a:pt x="0" y="25"/>
                  </a:lnTo>
                  <a:lnTo>
                    <a:pt x="0" y="34"/>
                  </a:lnTo>
                  <a:lnTo>
                    <a:pt x="9" y="40"/>
                  </a:lnTo>
                  <a:lnTo>
                    <a:pt x="9" y="65"/>
                  </a:lnTo>
                  <a:lnTo>
                    <a:pt x="24" y="57"/>
                  </a:lnTo>
                  <a:lnTo>
                    <a:pt x="43" y="50"/>
                  </a:lnTo>
                  <a:lnTo>
                    <a:pt x="49" y="65"/>
                  </a:lnTo>
                  <a:lnTo>
                    <a:pt x="58" y="81"/>
                  </a:lnTo>
                  <a:lnTo>
                    <a:pt x="65" y="90"/>
                  </a:lnTo>
                  <a:lnTo>
                    <a:pt x="65" y="105"/>
                  </a:lnTo>
                  <a:lnTo>
                    <a:pt x="74" y="115"/>
                  </a:lnTo>
                  <a:lnTo>
                    <a:pt x="74" y="105"/>
                  </a:lnTo>
                  <a:lnTo>
                    <a:pt x="90" y="10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42" name="Freeform 170"/>
            <p:cNvSpPr>
              <a:spLocks/>
            </p:cNvSpPr>
            <p:nvPr/>
          </p:nvSpPr>
          <p:spPr bwMode="auto">
            <a:xfrm>
              <a:off x="3977" y="2388"/>
              <a:ext cx="87" cy="148"/>
            </a:xfrm>
            <a:custGeom>
              <a:avLst/>
              <a:gdLst/>
              <a:ahLst/>
              <a:cxnLst>
                <a:cxn ang="0">
                  <a:pos x="0" y="7"/>
                </a:cxn>
                <a:cxn ang="0">
                  <a:pos x="0" y="0"/>
                </a:cxn>
                <a:cxn ang="0">
                  <a:pos x="9" y="7"/>
                </a:cxn>
                <a:cxn ang="0">
                  <a:pos x="41" y="0"/>
                </a:cxn>
                <a:cxn ang="0">
                  <a:pos x="59" y="0"/>
                </a:cxn>
                <a:cxn ang="0">
                  <a:pos x="59" y="16"/>
                </a:cxn>
                <a:cxn ang="0">
                  <a:pos x="74" y="16"/>
                </a:cxn>
                <a:cxn ang="0">
                  <a:pos x="59" y="23"/>
                </a:cxn>
                <a:cxn ang="0">
                  <a:pos x="50" y="41"/>
                </a:cxn>
                <a:cxn ang="0">
                  <a:pos x="41" y="47"/>
                </a:cxn>
                <a:cxn ang="0">
                  <a:pos x="82" y="104"/>
                </a:cxn>
                <a:cxn ang="0">
                  <a:pos x="91" y="122"/>
                </a:cxn>
                <a:cxn ang="0">
                  <a:pos x="82" y="154"/>
                </a:cxn>
                <a:cxn ang="0">
                  <a:pos x="66" y="162"/>
                </a:cxn>
                <a:cxn ang="0">
                  <a:pos x="59" y="162"/>
                </a:cxn>
                <a:cxn ang="0">
                  <a:pos x="50" y="178"/>
                </a:cxn>
                <a:cxn ang="0">
                  <a:pos x="34" y="185"/>
                </a:cxn>
                <a:cxn ang="0">
                  <a:pos x="34" y="169"/>
                </a:cxn>
                <a:cxn ang="0">
                  <a:pos x="25" y="162"/>
                </a:cxn>
                <a:cxn ang="0">
                  <a:pos x="41" y="154"/>
                </a:cxn>
                <a:cxn ang="0">
                  <a:pos x="50" y="144"/>
                </a:cxn>
                <a:cxn ang="0">
                  <a:pos x="66" y="137"/>
                </a:cxn>
                <a:cxn ang="0">
                  <a:pos x="66" y="112"/>
                </a:cxn>
                <a:cxn ang="0">
                  <a:pos x="66" y="97"/>
                </a:cxn>
                <a:cxn ang="0">
                  <a:pos x="50" y="81"/>
                </a:cxn>
                <a:cxn ang="0">
                  <a:pos x="50" y="72"/>
                </a:cxn>
                <a:cxn ang="0">
                  <a:pos x="19" y="47"/>
                </a:cxn>
                <a:cxn ang="0">
                  <a:pos x="34" y="41"/>
                </a:cxn>
                <a:cxn ang="0">
                  <a:pos x="25" y="32"/>
                </a:cxn>
                <a:cxn ang="0">
                  <a:pos x="9" y="23"/>
                </a:cxn>
                <a:cxn ang="0">
                  <a:pos x="0" y="7"/>
                </a:cxn>
              </a:cxnLst>
              <a:rect l="0" t="0" r="r" b="b"/>
              <a:pathLst>
                <a:path w="92" h="186">
                  <a:moveTo>
                    <a:pt x="0" y="7"/>
                  </a:moveTo>
                  <a:lnTo>
                    <a:pt x="0" y="0"/>
                  </a:lnTo>
                  <a:lnTo>
                    <a:pt x="9" y="7"/>
                  </a:lnTo>
                  <a:lnTo>
                    <a:pt x="41" y="0"/>
                  </a:lnTo>
                  <a:lnTo>
                    <a:pt x="59" y="0"/>
                  </a:lnTo>
                  <a:lnTo>
                    <a:pt x="59" y="16"/>
                  </a:lnTo>
                  <a:lnTo>
                    <a:pt x="74" y="16"/>
                  </a:lnTo>
                  <a:lnTo>
                    <a:pt x="59" y="23"/>
                  </a:lnTo>
                  <a:lnTo>
                    <a:pt x="50" y="41"/>
                  </a:lnTo>
                  <a:lnTo>
                    <a:pt x="41" y="47"/>
                  </a:lnTo>
                  <a:lnTo>
                    <a:pt x="82" y="104"/>
                  </a:lnTo>
                  <a:lnTo>
                    <a:pt x="91" y="122"/>
                  </a:lnTo>
                  <a:lnTo>
                    <a:pt x="82" y="154"/>
                  </a:lnTo>
                  <a:lnTo>
                    <a:pt x="66" y="162"/>
                  </a:lnTo>
                  <a:lnTo>
                    <a:pt x="59" y="162"/>
                  </a:lnTo>
                  <a:lnTo>
                    <a:pt x="50" y="178"/>
                  </a:lnTo>
                  <a:lnTo>
                    <a:pt x="34" y="185"/>
                  </a:lnTo>
                  <a:lnTo>
                    <a:pt x="34" y="169"/>
                  </a:lnTo>
                  <a:lnTo>
                    <a:pt x="25" y="162"/>
                  </a:lnTo>
                  <a:lnTo>
                    <a:pt x="41" y="154"/>
                  </a:lnTo>
                  <a:lnTo>
                    <a:pt x="50" y="144"/>
                  </a:lnTo>
                  <a:lnTo>
                    <a:pt x="66" y="137"/>
                  </a:lnTo>
                  <a:lnTo>
                    <a:pt x="66" y="112"/>
                  </a:lnTo>
                  <a:lnTo>
                    <a:pt x="66" y="97"/>
                  </a:lnTo>
                  <a:lnTo>
                    <a:pt x="50" y="81"/>
                  </a:lnTo>
                  <a:lnTo>
                    <a:pt x="50" y="72"/>
                  </a:lnTo>
                  <a:lnTo>
                    <a:pt x="19" y="47"/>
                  </a:lnTo>
                  <a:lnTo>
                    <a:pt x="34" y="41"/>
                  </a:lnTo>
                  <a:lnTo>
                    <a:pt x="25" y="32"/>
                  </a:lnTo>
                  <a:lnTo>
                    <a:pt x="9" y="23"/>
                  </a:lnTo>
                  <a:lnTo>
                    <a:pt x="0" y="7"/>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43" name="Freeform 171"/>
            <p:cNvSpPr>
              <a:spLocks/>
            </p:cNvSpPr>
            <p:nvPr/>
          </p:nvSpPr>
          <p:spPr bwMode="auto">
            <a:xfrm>
              <a:off x="3977" y="2477"/>
              <a:ext cx="63" cy="41"/>
            </a:xfrm>
            <a:custGeom>
              <a:avLst/>
              <a:gdLst/>
              <a:ahLst/>
              <a:cxnLst>
                <a:cxn ang="0">
                  <a:pos x="25" y="50"/>
                </a:cxn>
                <a:cxn ang="0">
                  <a:pos x="41" y="42"/>
                </a:cxn>
                <a:cxn ang="0">
                  <a:pos x="50" y="32"/>
                </a:cxn>
                <a:cxn ang="0">
                  <a:pos x="66" y="25"/>
                </a:cxn>
                <a:cxn ang="0">
                  <a:pos x="66" y="0"/>
                </a:cxn>
                <a:cxn ang="0">
                  <a:pos x="50" y="0"/>
                </a:cxn>
                <a:cxn ang="0">
                  <a:pos x="50" y="10"/>
                </a:cxn>
                <a:cxn ang="0">
                  <a:pos x="41" y="0"/>
                </a:cxn>
                <a:cxn ang="0">
                  <a:pos x="9" y="0"/>
                </a:cxn>
                <a:cxn ang="0">
                  <a:pos x="0" y="17"/>
                </a:cxn>
                <a:cxn ang="0">
                  <a:pos x="9" y="32"/>
                </a:cxn>
                <a:cxn ang="0">
                  <a:pos x="9" y="42"/>
                </a:cxn>
                <a:cxn ang="0">
                  <a:pos x="9" y="50"/>
                </a:cxn>
                <a:cxn ang="0">
                  <a:pos x="25" y="50"/>
                </a:cxn>
              </a:cxnLst>
              <a:rect l="0" t="0" r="r" b="b"/>
              <a:pathLst>
                <a:path w="67" h="51">
                  <a:moveTo>
                    <a:pt x="25" y="50"/>
                  </a:moveTo>
                  <a:lnTo>
                    <a:pt x="41" y="42"/>
                  </a:lnTo>
                  <a:lnTo>
                    <a:pt x="50" y="32"/>
                  </a:lnTo>
                  <a:lnTo>
                    <a:pt x="66" y="25"/>
                  </a:lnTo>
                  <a:lnTo>
                    <a:pt x="66" y="0"/>
                  </a:lnTo>
                  <a:lnTo>
                    <a:pt x="50" y="0"/>
                  </a:lnTo>
                  <a:lnTo>
                    <a:pt x="50" y="10"/>
                  </a:lnTo>
                  <a:lnTo>
                    <a:pt x="41" y="0"/>
                  </a:lnTo>
                  <a:lnTo>
                    <a:pt x="9" y="0"/>
                  </a:lnTo>
                  <a:lnTo>
                    <a:pt x="0" y="17"/>
                  </a:lnTo>
                  <a:lnTo>
                    <a:pt x="9" y="32"/>
                  </a:lnTo>
                  <a:lnTo>
                    <a:pt x="9" y="42"/>
                  </a:lnTo>
                  <a:lnTo>
                    <a:pt x="9" y="50"/>
                  </a:lnTo>
                  <a:lnTo>
                    <a:pt x="25" y="5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44" name="Freeform 172"/>
            <p:cNvSpPr>
              <a:spLocks/>
            </p:cNvSpPr>
            <p:nvPr/>
          </p:nvSpPr>
          <p:spPr bwMode="auto">
            <a:xfrm>
              <a:off x="3955" y="2554"/>
              <a:ext cx="46" cy="60"/>
            </a:xfrm>
            <a:custGeom>
              <a:avLst/>
              <a:gdLst/>
              <a:ahLst/>
              <a:cxnLst>
                <a:cxn ang="0">
                  <a:pos x="24" y="9"/>
                </a:cxn>
                <a:cxn ang="0">
                  <a:pos x="18" y="18"/>
                </a:cxn>
                <a:cxn ang="0">
                  <a:pos x="9" y="9"/>
                </a:cxn>
                <a:cxn ang="0">
                  <a:pos x="0" y="0"/>
                </a:cxn>
                <a:cxn ang="0">
                  <a:pos x="0" y="9"/>
                </a:cxn>
                <a:cxn ang="0">
                  <a:pos x="0" y="34"/>
                </a:cxn>
                <a:cxn ang="0">
                  <a:pos x="18" y="50"/>
                </a:cxn>
                <a:cxn ang="0">
                  <a:pos x="43" y="74"/>
                </a:cxn>
                <a:cxn ang="0">
                  <a:pos x="49" y="74"/>
                </a:cxn>
                <a:cxn ang="0">
                  <a:pos x="43" y="50"/>
                </a:cxn>
                <a:cxn ang="0">
                  <a:pos x="43" y="25"/>
                </a:cxn>
                <a:cxn ang="0">
                  <a:pos x="24" y="9"/>
                </a:cxn>
              </a:cxnLst>
              <a:rect l="0" t="0" r="r" b="b"/>
              <a:pathLst>
                <a:path w="50" h="75">
                  <a:moveTo>
                    <a:pt x="24" y="9"/>
                  </a:moveTo>
                  <a:lnTo>
                    <a:pt x="18" y="18"/>
                  </a:lnTo>
                  <a:lnTo>
                    <a:pt x="9" y="9"/>
                  </a:lnTo>
                  <a:lnTo>
                    <a:pt x="0" y="0"/>
                  </a:lnTo>
                  <a:lnTo>
                    <a:pt x="0" y="9"/>
                  </a:lnTo>
                  <a:lnTo>
                    <a:pt x="0" y="34"/>
                  </a:lnTo>
                  <a:lnTo>
                    <a:pt x="18" y="50"/>
                  </a:lnTo>
                  <a:lnTo>
                    <a:pt x="43" y="74"/>
                  </a:lnTo>
                  <a:lnTo>
                    <a:pt x="49" y="74"/>
                  </a:lnTo>
                  <a:lnTo>
                    <a:pt x="43" y="50"/>
                  </a:lnTo>
                  <a:lnTo>
                    <a:pt x="43" y="25"/>
                  </a:lnTo>
                  <a:lnTo>
                    <a:pt x="24" y="9"/>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45" name="Freeform 173"/>
            <p:cNvSpPr>
              <a:spLocks/>
            </p:cNvSpPr>
            <p:nvPr/>
          </p:nvSpPr>
          <p:spPr bwMode="auto">
            <a:xfrm>
              <a:off x="4063" y="2554"/>
              <a:ext cx="124" cy="60"/>
            </a:xfrm>
            <a:custGeom>
              <a:avLst/>
              <a:gdLst/>
              <a:ahLst/>
              <a:cxnLst>
                <a:cxn ang="0">
                  <a:pos x="71" y="25"/>
                </a:cxn>
                <a:cxn ang="0">
                  <a:pos x="80" y="25"/>
                </a:cxn>
                <a:cxn ang="0">
                  <a:pos x="71" y="34"/>
                </a:cxn>
                <a:cxn ang="0">
                  <a:pos x="65" y="34"/>
                </a:cxn>
                <a:cxn ang="0">
                  <a:pos x="56" y="34"/>
                </a:cxn>
                <a:cxn ang="0">
                  <a:pos x="40" y="50"/>
                </a:cxn>
                <a:cxn ang="0">
                  <a:pos x="25" y="50"/>
                </a:cxn>
                <a:cxn ang="0">
                  <a:pos x="25" y="65"/>
                </a:cxn>
                <a:cxn ang="0">
                  <a:pos x="0" y="65"/>
                </a:cxn>
                <a:cxn ang="0">
                  <a:pos x="15" y="74"/>
                </a:cxn>
                <a:cxn ang="0">
                  <a:pos x="31" y="74"/>
                </a:cxn>
                <a:cxn ang="0">
                  <a:pos x="40" y="65"/>
                </a:cxn>
                <a:cxn ang="0">
                  <a:pos x="56" y="74"/>
                </a:cxn>
                <a:cxn ang="0">
                  <a:pos x="65" y="65"/>
                </a:cxn>
                <a:cxn ang="0">
                  <a:pos x="89" y="34"/>
                </a:cxn>
                <a:cxn ang="0">
                  <a:pos x="112" y="34"/>
                </a:cxn>
                <a:cxn ang="0">
                  <a:pos x="120" y="34"/>
                </a:cxn>
                <a:cxn ang="0">
                  <a:pos x="112" y="25"/>
                </a:cxn>
                <a:cxn ang="0">
                  <a:pos x="130" y="25"/>
                </a:cxn>
                <a:cxn ang="0">
                  <a:pos x="105" y="18"/>
                </a:cxn>
                <a:cxn ang="0">
                  <a:pos x="105" y="9"/>
                </a:cxn>
                <a:cxn ang="0">
                  <a:pos x="96" y="0"/>
                </a:cxn>
                <a:cxn ang="0">
                  <a:pos x="80" y="18"/>
                </a:cxn>
                <a:cxn ang="0">
                  <a:pos x="71" y="25"/>
                </a:cxn>
              </a:cxnLst>
              <a:rect l="0" t="0" r="r" b="b"/>
              <a:pathLst>
                <a:path w="131" h="75">
                  <a:moveTo>
                    <a:pt x="71" y="25"/>
                  </a:moveTo>
                  <a:lnTo>
                    <a:pt x="80" y="25"/>
                  </a:lnTo>
                  <a:lnTo>
                    <a:pt x="71" y="34"/>
                  </a:lnTo>
                  <a:lnTo>
                    <a:pt x="65" y="34"/>
                  </a:lnTo>
                  <a:lnTo>
                    <a:pt x="56" y="34"/>
                  </a:lnTo>
                  <a:lnTo>
                    <a:pt x="40" y="50"/>
                  </a:lnTo>
                  <a:lnTo>
                    <a:pt x="25" y="50"/>
                  </a:lnTo>
                  <a:lnTo>
                    <a:pt x="25" y="65"/>
                  </a:lnTo>
                  <a:lnTo>
                    <a:pt x="0" y="65"/>
                  </a:lnTo>
                  <a:lnTo>
                    <a:pt x="15" y="74"/>
                  </a:lnTo>
                  <a:lnTo>
                    <a:pt x="31" y="74"/>
                  </a:lnTo>
                  <a:lnTo>
                    <a:pt x="40" y="65"/>
                  </a:lnTo>
                  <a:lnTo>
                    <a:pt x="56" y="74"/>
                  </a:lnTo>
                  <a:lnTo>
                    <a:pt x="65" y="65"/>
                  </a:lnTo>
                  <a:lnTo>
                    <a:pt x="89" y="34"/>
                  </a:lnTo>
                  <a:lnTo>
                    <a:pt x="112" y="34"/>
                  </a:lnTo>
                  <a:lnTo>
                    <a:pt x="120" y="34"/>
                  </a:lnTo>
                  <a:lnTo>
                    <a:pt x="112" y="25"/>
                  </a:lnTo>
                  <a:lnTo>
                    <a:pt x="130" y="25"/>
                  </a:lnTo>
                  <a:lnTo>
                    <a:pt x="105" y="18"/>
                  </a:lnTo>
                  <a:lnTo>
                    <a:pt x="105" y="9"/>
                  </a:lnTo>
                  <a:lnTo>
                    <a:pt x="96" y="0"/>
                  </a:lnTo>
                  <a:lnTo>
                    <a:pt x="80" y="18"/>
                  </a:lnTo>
                  <a:lnTo>
                    <a:pt x="71" y="2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46" name="Freeform 174"/>
            <p:cNvSpPr>
              <a:spLocks/>
            </p:cNvSpPr>
            <p:nvPr/>
          </p:nvSpPr>
          <p:spPr bwMode="auto">
            <a:xfrm>
              <a:off x="4116" y="2574"/>
              <a:ext cx="23" cy="14"/>
            </a:xfrm>
            <a:custGeom>
              <a:avLst/>
              <a:gdLst/>
              <a:ahLst/>
              <a:cxnLst>
                <a:cxn ang="0">
                  <a:pos x="0" y="16"/>
                </a:cxn>
                <a:cxn ang="0">
                  <a:pos x="9" y="16"/>
                </a:cxn>
                <a:cxn ang="0">
                  <a:pos x="15" y="16"/>
                </a:cxn>
                <a:cxn ang="0">
                  <a:pos x="24" y="0"/>
                </a:cxn>
                <a:cxn ang="0">
                  <a:pos x="15" y="0"/>
                </a:cxn>
                <a:cxn ang="0">
                  <a:pos x="0" y="16"/>
                </a:cxn>
              </a:cxnLst>
              <a:rect l="0" t="0" r="r" b="b"/>
              <a:pathLst>
                <a:path w="25" h="17">
                  <a:moveTo>
                    <a:pt x="0" y="16"/>
                  </a:moveTo>
                  <a:lnTo>
                    <a:pt x="9" y="16"/>
                  </a:lnTo>
                  <a:lnTo>
                    <a:pt x="15" y="16"/>
                  </a:lnTo>
                  <a:lnTo>
                    <a:pt x="24" y="0"/>
                  </a:lnTo>
                  <a:lnTo>
                    <a:pt x="15" y="0"/>
                  </a:lnTo>
                  <a:lnTo>
                    <a:pt x="0"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47" name="Freeform 175"/>
            <p:cNvSpPr>
              <a:spLocks/>
            </p:cNvSpPr>
            <p:nvPr/>
          </p:nvSpPr>
          <p:spPr bwMode="auto">
            <a:xfrm>
              <a:off x="4054" y="2581"/>
              <a:ext cx="123" cy="85"/>
            </a:xfrm>
            <a:custGeom>
              <a:avLst/>
              <a:gdLst/>
              <a:ahLst/>
              <a:cxnLst>
                <a:cxn ang="0">
                  <a:pos x="9" y="31"/>
                </a:cxn>
                <a:cxn ang="0">
                  <a:pos x="24" y="40"/>
                </a:cxn>
                <a:cxn ang="0">
                  <a:pos x="40" y="40"/>
                </a:cxn>
                <a:cxn ang="0">
                  <a:pos x="49" y="31"/>
                </a:cxn>
                <a:cxn ang="0">
                  <a:pos x="65" y="40"/>
                </a:cxn>
                <a:cxn ang="0">
                  <a:pos x="74" y="31"/>
                </a:cxn>
                <a:cxn ang="0">
                  <a:pos x="98" y="0"/>
                </a:cxn>
                <a:cxn ang="0">
                  <a:pos x="121" y="0"/>
                </a:cxn>
                <a:cxn ang="0">
                  <a:pos x="114" y="16"/>
                </a:cxn>
                <a:cxn ang="0">
                  <a:pos x="121" y="25"/>
                </a:cxn>
                <a:cxn ang="0">
                  <a:pos x="114" y="31"/>
                </a:cxn>
                <a:cxn ang="0">
                  <a:pos x="129" y="40"/>
                </a:cxn>
                <a:cxn ang="0">
                  <a:pos x="121" y="48"/>
                </a:cxn>
                <a:cxn ang="0">
                  <a:pos x="105" y="65"/>
                </a:cxn>
                <a:cxn ang="0">
                  <a:pos x="98" y="81"/>
                </a:cxn>
                <a:cxn ang="0">
                  <a:pos x="105" y="81"/>
                </a:cxn>
                <a:cxn ang="0">
                  <a:pos x="98" y="97"/>
                </a:cxn>
                <a:cxn ang="0">
                  <a:pos x="80" y="105"/>
                </a:cxn>
                <a:cxn ang="0">
                  <a:pos x="74" y="97"/>
                </a:cxn>
                <a:cxn ang="0">
                  <a:pos x="57" y="97"/>
                </a:cxn>
                <a:cxn ang="0">
                  <a:pos x="40" y="97"/>
                </a:cxn>
                <a:cxn ang="0">
                  <a:pos x="40" y="88"/>
                </a:cxn>
                <a:cxn ang="0">
                  <a:pos x="24" y="88"/>
                </a:cxn>
                <a:cxn ang="0">
                  <a:pos x="17" y="72"/>
                </a:cxn>
                <a:cxn ang="0">
                  <a:pos x="9" y="56"/>
                </a:cxn>
                <a:cxn ang="0">
                  <a:pos x="0" y="40"/>
                </a:cxn>
                <a:cxn ang="0">
                  <a:pos x="9" y="31"/>
                </a:cxn>
              </a:cxnLst>
              <a:rect l="0" t="0" r="r" b="b"/>
              <a:pathLst>
                <a:path w="130" h="106">
                  <a:moveTo>
                    <a:pt x="9" y="31"/>
                  </a:moveTo>
                  <a:lnTo>
                    <a:pt x="24" y="40"/>
                  </a:lnTo>
                  <a:lnTo>
                    <a:pt x="40" y="40"/>
                  </a:lnTo>
                  <a:lnTo>
                    <a:pt x="49" y="31"/>
                  </a:lnTo>
                  <a:lnTo>
                    <a:pt x="65" y="40"/>
                  </a:lnTo>
                  <a:lnTo>
                    <a:pt x="74" y="31"/>
                  </a:lnTo>
                  <a:lnTo>
                    <a:pt x="98" y="0"/>
                  </a:lnTo>
                  <a:lnTo>
                    <a:pt x="121" y="0"/>
                  </a:lnTo>
                  <a:lnTo>
                    <a:pt x="114" y="16"/>
                  </a:lnTo>
                  <a:lnTo>
                    <a:pt x="121" y="25"/>
                  </a:lnTo>
                  <a:lnTo>
                    <a:pt x="114" y="31"/>
                  </a:lnTo>
                  <a:lnTo>
                    <a:pt x="129" y="40"/>
                  </a:lnTo>
                  <a:lnTo>
                    <a:pt x="121" y="48"/>
                  </a:lnTo>
                  <a:lnTo>
                    <a:pt x="105" y="65"/>
                  </a:lnTo>
                  <a:lnTo>
                    <a:pt x="98" y="81"/>
                  </a:lnTo>
                  <a:lnTo>
                    <a:pt x="105" y="81"/>
                  </a:lnTo>
                  <a:lnTo>
                    <a:pt x="98" y="97"/>
                  </a:lnTo>
                  <a:lnTo>
                    <a:pt x="80" y="105"/>
                  </a:lnTo>
                  <a:lnTo>
                    <a:pt x="74" y="97"/>
                  </a:lnTo>
                  <a:lnTo>
                    <a:pt x="57" y="97"/>
                  </a:lnTo>
                  <a:lnTo>
                    <a:pt x="40" y="97"/>
                  </a:lnTo>
                  <a:lnTo>
                    <a:pt x="40" y="88"/>
                  </a:lnTo>
                  <a:lnTo>
                    <a:pt x="24" y="88"/>
                  </a:lnTo>
                  <a:lnTo>
                    <a:pt x="17" y="72"/>
                  </a:lnTo>
                  <a:lnTo>
                    <a:pt x="9" y="56"/>
                  </a:lnTo>
                  <a:lnTo>
                    <a:pt x="0" y="40"/>
                  </a:lnTo>
                  <a:lnTo>
                    <a:pt x="9" y="31"/>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48" name="Freeform 176"/>
            <p:cNvSpPr>
              <a:spLocks/>
            </p:cNvSpPr>
            <p:nvPr/>
          </p:nvSpPr>
          <p:spPr bwMode="auto">
            <a:xfrm>
              <a:off x="4323" y="2626"/>
              <a:ext cx="124" cy="90"/>
            </a:xfrm>
            <a:custGeom>
              <a:avLst/>
              <a:gdLst/>
              <a:ahLst/>
              <a:cxnLst>
                <a:cxn ang="0">
                  <a:pos x="130" y="32"/>
                </a:cxn>
                <a:cxn ang="0">
                  <a:pos x="130" y="65"/>
                </a:cxn>
                <a:cxn ang="0">
                  <a:pos x="130" y="112"/>
                </a:cxn>
                <a:cxn ang="0">
                  <a:pos x="112" y="97"/>
                </a:cxn>
                <a:cxn ang="0">
                  <a:pos x="88" y="106"/>
                </a:cxn>
                <a:cxn ang="0">
                  <a:pos x="97" y="89"/>
                </a:cxn>
                <a:cxn ang="0">
                  <a:pos x="88" y="72"/>
                </a:cxn>
                <a:cxn ang="0">
                  <a:pos x="31" y="41"/>
                </a:cxn>
                <a:cxn ang="0">
                  <a:pos x="25" y="49"/>
                </a:cxn>
                <a:cxn ang="0">
                  <a:pos x="25" y="41"/>
                </a:cxn>
                <a:cxn ang="0">
                  <a:pos x="16" y="32"/>
                </a:cxn>
                <a:cxn ang="0">
                  <a:pos x="31" y="32"/>
                </a:cxn>
                <a:cxn ang="0">
                  <a:pos x="40" y="25"/>
                </a:cxn>
                <a:cxn ang="0">
                  <a:pos x="16" y="25"/>
                </a:cxn>
                <a:cxn ang="0">
                  <a:pos x="6" y="16"/>
                </a:cxn>
                <a:cxn ang="0">
                  <a:pos x="0" y="16"/>
                </a:cxn>
                <a:cxn ang="0">
                  <a:pos x="16" y="0"/>
                </a:cxn>
                <a:cxn ang="0">
                  <a:pos x="25" y="0"/>
                </a:cxn>
                <a:cxn ang="0">
                  <a:pos x="40" y="9"/>
                </a:cxn>
                <a:cxn ang="0">
                  <a:pos x="40" y="25"/>
                </a:cxn>
                <a:cxn ang="0">
                  <a:pos x="56" y="41"/>
                </a:cxn>
                <a:cxn ang="0">
                  <a:pos x="72" y="25"/>
                </a:cxn>
                <a:cxn ang="0">
                  <a:pos x="88" y="16"/>
                </a:cxn>
                <a:cxn ang="0">
                  <a:pos x="130" y="32"/>
                </a:cxn>
              </a:cxnLst>
              <a:rect l="0" t="0" r="r" b="b"/>
              <a:pathLst>
                <a:path w="131" h="113">
                  <a:moveTo>
                    <a:pt x="130" y="32"/>
                  </a:moveTo>
                  <a:lnTo>
                    <a:pt x="130" y="65"/>
                  </a:lnTo>
                  <a:lnTo>
                    <a:pt x="130" y="112"/>
                  </a:lnTo>
                  <a:lnTo>
                    <a:pt x="112" y="97"/>
                  </a:lnTo>
                  <a:lnTo>
                    <a:pt x="88" y="106"/>
                  </a:lnTo>
                  <a:lnTo>
                    <a:pt x="97" y="89"/>
                  </a:lnTo>
                  <a:lnTo>
                    <a:pt x="88" y="72"/>
                  </a:lnTo>
                  <a:lnTo>
                    <a:pt x="31" y="41"/>
                  </a:lnTo>
                  <a:lnTo>
                    <a:pt x="25" y="49"/>
                  </a:lnTo>
                  <a:lnTo>
                    <a:pt x="25" y="41"/>
                  </a:lnTo>
                  <a:lnTo>
                    <a:pt x="16" y="32"/>
                  </a:lnTo>
                  <a:lnTo>
                    <a:pt x="31" y="32"/>
                  </a:lnTo>
                  <a:lnTo>
                    <a:pt x="40" y="25"/>
                  </a:lnTo>
                  <a:lnTo>
                    <a:pt x="16" y="25"/>
                  </a:lnTo>
                  <a:lnTo>
                    <a:pt x="6" y="16"/>
                  </a:lnTo>
                  <a:lnTo>
                    <a:pt x="0" y="16"/>
                  </a:lnTo>
                  <a:lnTo>
                    <a:pt x="16" y="0"/>
                  </a:lnTo>
                  <a:lnTo>
                    <a:pt x="25" y="0"/>
                  </a:lnTo>
                  <a:lnTo>
                    <a:pt x="40" y="9"/>
                  </a:lnTo>
                  <a:lnTo>
                    <a:pt x="40" y="25"/>
                  </a:lnTo>
                  <a:lnTo>
                    <a:pt x="56" y="41"/>
                  </a:lnTo>
                  <a:lnTo>
                    <a:pt x="72" y="25"/>
                  </a:lnTo>
                  <a:lnTo>
                    <a:pt x="88" y="16"/>
                  </a:lnTo>
                  <a:lnTo>
                    <a:pt x="130" y="32"/>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49" name="Freeform 177"/>
            <p:cNvSpPr>
              <a:spLocks/>
            </p:cNvSpPr>
            <p:nvPr/>
          </p:nvSpPr>
          <p:spPr bwMode="auto">
            <a:xfrm>
              <a:off x="4446" y="2651"/>
              <a:ext cx="116" cy="85"/>
            </a:xfrm>
            <a:custGeom>
              <a:avLst/>
              <a:gdLst/>
              <a:ahLst/>
              <a:cxnLst>
                <a:cxn ang="0">
                  <a:pos x="0" y="80"/>
                </a:cxn>
                <a:cxn ang="0">
                  <a:pos x="0" y="33"/>
                </a:cxn>
                <a:cxn ang="0">
                  <a:pos x="0" y="0"/>
                </a:cxn>
                <a:cxn ang="0">
                  <a:pos x="32" y="9"/>
                </a:cxn>
                <a:cxn ang="0">
                  <a:pos x="57" y="25"/>
                </a:cxn>
                <a:cxn ang="0">
                  <a:pos x="57" y="33"/>
                </a:cxn>
                <a:cxn ang="0">
                  <a:pos x="88" y="49"/>
                </a:cxn>
                <a:cxn ang="0">
                  <a:pos x="72" y="57"/>
                </a:cxn>
                <a:cxn ang="0">
                  <a:pos x="81" y="57"/>
                </a:cxn>
                <a:cxn ang="0">
                  <a:pos x="88" y="65"/>
                </a:cxn>
                <a:cxn ang="0">
                  <a:pos x="97" y="80"/>
                </a:cxn>
                <a:cxn ang="0">
                  <a:pos x="104" y="80"/>
                </a:cxn>
                <a:cxn ang="0">
                  <a:pos x="104" y="90"/>
                </a:cxn>
                <a:cxn ang="0">
                  <a:pos x="122" y="99"/>
                </a:cxn>
                <a:cxn ang="0">
                  <a:pos x="122" y="105"/>
                </a:cxn>
                <a:cxn ang="0">
                  <a:pos x="81" y="99"/>
                </a:cxn>
                <a:cxn ang="0">
                  <a:pos x="63" y="65"/>
                </a:cxn>
                <a:cxn ang="0">
                  <a:pos x="47" y="65"/>
                </a:cxn>
                <a:cxn ang="0">
                  <a:pos x="40" y="65"/>
                </a:cxn>
                <a:cxn ang="0">
                  <a:pos x="23" y="74"/>
                </a:cxn>
                <a:cxn ang="0">
                  <a:pos x="32" y="80"/>
                </a:cxn>
                <a:cxn ang="0">
                  <a:pos x="15" y="80"/>
                </a:cxn>
                <a:cxn ang="0">
                  <a:pos x="0" y="80"/>
                </a:cxn>
              </a:cxnLst>
              <a:rect l="0" t="0" r="r" b="b"/>
              <a:pathLst>
                <a:path w="123" h="106">
                  <a:moveTo>
                    <a:pt x="0" y="80"/>
                  </a:moveTo>
                  <a:lnTo>
                    <a:pt x="0" y="33"/>
                  </a:lnTo>
                  <a:lnTo>
                    <a:pt x="0" y="0"/>
                  </a:lnTo>
                  <a:lnTo>
                    <a:pt x="32" y="9"/>
                  </a:lnTo>
                  <a:lnTo>
                    <a:pt x="57" y="25"/>
                  </a:lnTo>
                  <a:lnTo>
                    <a:pt x="57" y="33"/>
                  </a:lnTo>
                  <a:lnTo>
                    <a:pt x="88" y="49"/>
                  </a:lnTo>
                  <a:lnTo>
                    <a:pt x="72" y="57"/>
                  </a:lnTo>
                  <a:lnTo>
                    <a:pt x="81" y="57"/>
                  </a:lnTo>
                  <a:lnTo>
                    <a:pt x="88" y="65"/>
                  </a:lnTo>
                  <a:lnTo>
                    <a:pt x="97" y="80"/>
                  </a:lnTo>
                  <a:lnTo>
                    <a:pt x="104" y="80"/>
                  </a:lnTo>
                  <a:lnTo>
                    <a:pt x="104" y="90"/>
                  </a:lnTo>
                  <a:lnTo>
                    <a:pt x="122" y="99"/>
                  </a:lnTo>
                  <a:lnTo>
                    <a:pt x="122" y="105"/>
                  </a:lnTo>
                  <a:lnTo>
                    <a:pt x="81" y="99"/>
                  </a:lnTo>
                  <a:lnTo>
                    <a:pt x="63" y="65"/>
                  </a:lnTo>
                  <a:lnTo>
                    <a:pt x="47" y="65"/>
                  </a:lnTo>
                  <a:lnTo>
                    <a:pt x="40" y="65"/>
                  </a:lnTo>
                  <a:lnTo>
                    <a:pt x="23" y="74"/>
                  </a:lnTo>
                  <a:lnTo>
                    <a:pt x="32" y="80"/>
                  </a:lnTo>
                  <a:lnTo>
                    <a:pt x="15" y="80"/>
                  </a:lnTo>
                  <a:lnTo>
                    <a:pt x="0" y="8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50" name="Freeform 178"/>
            <p:cNvSpPr>
              <a:spLocks/>
            </p:cNvSpPr>
            <p:nvPr/>
          </p:nvSpPr>
          <p:spPr bwMode="auto">
            <a:xfrm>
              <a:off x="4267" y="2200"/>
              <a:ext cx="42" cy="53"/>
            </a:xfrm>
            <a:custGeom>
              <a:avLst/>
              <a:gdLst/>
              <a:ahLst/>
              <a:cxnLst>
                <a:cxn ang="0">
                  <a:pos x="0" y="16"/>
                </a:cxn>
                <a:cxn ang="0">
                  <a:pos x="25" y="0"/>
                </a:cxn>
                <a:cxn ang="0">
                  <a:pos x="34" y="16"/>
                </a:cxn>
                <a:cxn ang="0">
                  <a:pos x="43" y="40"/>
                </a:cxn>
                <a:cxn ang="0">
                  <a:pos x="34" y="56"/>
                </a:cxn>
                <a:cxn ang="0">
                  <a:pos x="0" y="65"/>
                </a:cxn>
                <a:cxn ang="0">
                  <a:pos x="0" y="56"/>
                </a:cxn>
                <a:cxn ang="0">
                  <a:pos x="0" y="48"/>
                </a:cxn>
                <a:cxn ang="0">
                  <a:pos x="0" y="24"/>
                </a:cxn>
                <a:cxn ang="0">
                  <a:pos x="0" y="16"/>
                </a:cxn>
              </a:cxnLst>
              <a:rect l="0" t="0" r="r" b="b"/>
              <a:pathLst>
                <a:path w="44" h="66">
                  <a:moveTo>
                    <a:pt x="0" y="16"/>
                  </a:moveTo>
                  <a:lnTo>
                    <a:pt x="25" y="0"/>
                  </a:lnTo>
                  <a:lnTo>
                    <a:pt x="34" y="16"/>
                  </a:lnTo>
                  <a:lnTo>
                    <a:pt x="43" y="40"/>
                  </a:lnTo>
                  <a:lnTo>
                    <a:pt x="34" y="56"/>
                  </a:lnTo>
                  <a:lnTo>
                    <a:pt x="0" y="65"/>
                  </a:lnTo>
                  <a:lnTo>
                    <a:pt x="0" y="56"/>
                  </a:lnTo>
                  <a:lnTo>
                    <a:pt x="0" y="48"/>
                  </a:lnTo>
                  <a:lnTo>
                    <a:pt x="0" y="24"/>
                  </a:lnTo>
                  <a:lnTo>
                    <a:pt x="0" y="1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51" name="Freeform 179"/>
            <p:cNvSpPr>
              <a:spLocks/>
            </p:cNvSpPr>
            <p:nvPr/>
          </p:nvSpPr>
          <p:spPr bwMode="auto">
            <a:xfrm>
              <a:off x="4247" y="2148"/>
              <a:ext cx="77" cy="66"/>
            </a:xfrm>
            <a:custGeom>
              <a:avLst/>
              <a:gdLst/>
              <a:ahLst/>
              <a:cxnLst>
                <a:cxn ang="0">
                  <a:pos x="81" y="0"/>
                </a:cxn>
                <a:cxn ang="0">
                  <a:pos x="72" y="0"/>
                </a:cxn>
                <a:cxn ang="0">
                  <a:pos x="56" y="9"/>
                </a:cxn>
                <a:cxn ang="0">
                  <a:pos x="47" y="9"/>
                </a:cxn>
                <a:cxn ang="0">
                  <a:pos x="40" y="17"/>
                </a:cxn>
                <a:cxn ang="0">
                  <a:pos x="32" y="17"/>
                </a:cxn>
                <a:cxn ang="0">
                  <a:pos x="0" y="41"/>
                </a:cxn>
                <a:cxn ang="0">
                  <a:pos x="0" y="50"/>
                </a:cxn>
                <a:cxn ang="0">
                  <a:pos x="7" y="50"/>
                </a:cxn>
                <a:cxn ang="0">
                  <a:pos x="0" y="74"/>
                </a:cxn>
                <a:cxn ang="0">
                  <a:pos x="7" y="82"/>
                </a:cxn>
                <a:cxn ang="0">
                  <a:pos x="16" y="82"/>
                </a:cxn>
                <a:cxn ang="0">
                  <a:pos x="22" y="82"/>
                </a:cxn>
                <a:cxn ang="0">
                  <a:pos x="47" y="66"/>
                </a:cxn>
                <a:cxn ang="0">
                  <a:pos x="32" y="57"/>
                </a:cxn>
                <a:cxn ang="0">
                  <a:pos x="32" y="50"/>
                </a:cxn>
                <a:cxn ang="0">
                  <a:pos x="65" y="34"/>
                </a:cxn>
                <a:cxn ang="0">
                  <a:pos x="65" y="17"/>
                </a:cxn>
                <a:cxn ang="0">
                  <a:pos x="81" y="0"/>
                </a:cxn>
              </a:cxnLst>
              <a:rect l="0" t="0" r="r" b="b"/>
              <a:pathLst>
                <a:path w="82" h="83">
                  <a:moveTo>
                    <a:pt x="81" y="0"/>
                  </a:moveTo>
                  <a:lnTo>
                    <a:pt x="72" y="0"/>
                  </a:lnTo>
                  <a:lnTo>
                    <a:pt x="56" y="9"/>
                  </a:lnTo>
                  <a:lnTo>
                    <a:pt x="47" y="9"/>
                  </a:lnTo>
                  <a:lnTo>
                    <a:pt x="40" y="17"/>
                  </a:lnTo>
                  <a:lnTo>
                    <a:pt x="32" y="17"/>
                  </a:lnTo>
                  <a:lnTo>
                    <a:pt x="0" y="41"/>
                  </a:lnTo>
                  <a:lnTo>
                    <a:pt x="0" y="50"/>
                  </a:lnTo>
                  <a:lnTo>
                    <a:pt x="7" y="50"/>
                  </a:lnTo>
                  <a:lnTo>
                    <a:pt x="0" y="74"/>
                  </a:lnTo>
                  <a:lnTo>
                    <a:pt x="7" y="82"/>
                  </a:lnTo>
                  <a:lnTo>
                    <a:pt x="16" y="82"/>
                  </a:lnTo>
                  <a:lnTo>
                    <a:pt x="22" y="82"/>
                  </a:lnTo>
                  <a:lnTo>
                    <a:pt x="47" y="66"/>
                  </a:lnTo>
                  <a:lnTo>
                    <a:pt x="32" y="57"/>
                  </a:lnTo>
                  <a:lnTo>
                    <a:pt x="32" y="50"/>
                  </a:lnTo>
                  <a:lnTo>
                    <a:pt x="65" y="34"/>
                  </a:lnTo>
                  <a:lnTo>
                    <a:pt x="65" y="17"/>
                  </a:lnTo>
                  <a:lnTo>
                    <a:pt x="81"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52" name="Freeform 180"/>
            <p:cNvSpPr>
              <a:spLocks/>
            </p:cNvSpPr>
            <p:nvPr/>
          </p:nvSpPr>
          <p:spPr bwMode="auto">
            <a:xfrm>
              <a:off x="4092" y="1464"/>
              <a:ext cx="17" cy="20"/>
            </a:xfrm>
            <a:custGeom>
              <a:avLst/>
              <a:gdLst/>
              <a:ahLst/>
              <a:cxnLst>
                <a:cxn ang="0">
                  <a:pos x="17" y="24"/>
                </a:cxn>
                <a:cxn ang="0">
                  <a:pos x="17" y="8"/>
                </a:cxn>
                <a:cxn ang="0">
                  <a:pos x="0" y="0"/>
                </a:cxn>
                <a:cxn ang="0">
                  <a:pos x="0" y="8"/>
                </a:cxn>
                <a:cxn ang="0">
                  <a:pos x="17" y="24"/>
                </a:cxn>
              </a:cxnLst>
              <a:rect l="0" t="0" r="r" b="b"/>
              <a:pathLst>
                <a:path w="18" h="25">
                  <a:moveTo>
                    <a:pt x="17" y="24"/>
                  </a:moveTo>
                  <a:lnTo>
                    <a:pt x="17" y="8"/>
                  </a:lnTo>
                  <a:lnTo>
                    <a:pt x="0" y="0"/>
                  </a:lnTo>
                  <a:lnTo>
                    <a:pt x="0" y="8"/>
                  </a:lnTo>
                  <a:lnTo>
                    <a:pt x="17" y="24"/>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53" name="Freeform 181"/>
            <p:cNvSpPr>
              <a:spLocks/>
            </p:cNvSpPr>
            <p:nvPr/>
          </p:nvSpPr>
          <p:spPr bwMode="auto">
            <a:xfrm>
              <a:off x="2585" y="2238"/>
              <a:ext cx="147" cy="98"/>
            </a:xfrm>
            <a:custGeom>
              <a:avLst/>
              <a:gdLst/>
              <a:ahLst/>
              <a:cxnLst>
                <a:cxn ang="0">
                  <a:pos x="139" y="8"/>
                </a:cxn>
                <a:cxn ang="0">
                  <a:pos x="147" y="8"/>
                </a:cxn>
                <a:cxn ang="0">
                  <a:pos x="155" y="48"/>
                </a:cxn>
                <a:cxn ang="0">
                  <a:pos x="122" y="57"/>
                </a:cxn>
                <a:cxn ang="0">
                  <a:pos x="122" y="66"/>
                </a:cxn>
                <a:cxn ang="0">
                  <a:pos x="99" y="82"/>
                </a:cxn>
                <a:cxn ang="0">
                  <a:pos x="65" y="97"/>
                </a:cxn>
                <a:cxn ang="0">
                  <a:pos x="57" y="105"/>
                </a:cxn>
                <a:cxn ang="0">
                  <a:pos x="57" y="122"/>
                </a:cxn>
                <a:cxn ang="0">
                  <a:pos x="0" y="113"/>
                </a:cxn>
                <a:cxn ang="0">
                  <a:pos x="16" y="113"/>
                </a:cxn>
                <a:cxn ang="0">
                  <a:pos x="32" y="97"/>
                </a:cxn>
                <a:cxn ang="0">
                  <a:pos x="40" y="82"/>
                </a:cxn>
                <a:cxn ang="0">
                  <a:pos x="40" y="66"/>
                </a:cxn>
                <a:cxn ang="0">
                  <a:pos x="50" y="48"/>
                </a:cxn>
                <a:cxn ang="0">
                  <a:pos x="57" y="32"/>
                </a:cxn>
                <a:cxn ang="0">
                  <a:pos x="81" y="25"/>
                </a:cxn>
                <a:cxn ang="0">
                  <a:pos x="90" y="0"/>
                </a:cxn>
                <a:cxn ang="0">
                  <a:pos x="99" y="0"/>
                </a:cxn>
                <a:cxn ang="0">
                  <a:pos x="105" y="8"/>
                </a:cxn>
                <a:cxn ang="0">
                  <a:pos x="130" y="8"/>
                </a:cxn>
                <a:cxn ang="0">
                  <a:pos x="139" y="8"/>
                </a:cxn>
              </a:cxnLst>
              <a:rect l="0" t="0" r="r" b="b"/>
              <a:pathLst>
                <a:path w="156" h="123">
                  <a:moveTo>
                    <a:pt x="139" y="8"/>
                  </a:moveTo>
                  <a:lnTo>
                    <a:pt x="147" y="8"/>
                  </a:lnTo>
                  <a:lnTo>
                    <a:pt x="155" y="48"/>
                  </a:lnTo>
                  <a:lnTo>
                    <a:pt x="122" y="57"/>
                  </a:lnTo>
                  <a:lnTo>
                    <a:pt x="122" y="66"/>
                  </a:lnTo>
                  <a:lnTo>
                    <a:pt x="99" y="82"/>
                  </a:lnTo>
                  <a:lnTo>
                    <a:pt x="65" y="97"/>
                  </a:lnTo>
                  <a:lnTo>
                    <a:pt x="57" y="105"/>
                  </a:lnTo>
                  <a:lnTo>
                    <a:pt x="57" y="122"/>
                  </a:lnTo>
                  <a:lnTo>
                    <a:pt x="0" y="113"/>
                  </a:lnTo>
                  <a:lnTo>
                    <a:pt x="16" y="113"/>
                  </a:lnTo>
                  <a:lnTo>
                    <a:pt x="32" y="97"/>
                  </a:lnTo>
                  <a:lnTo>
                    <a:pt x="40" y="82"/>
                  </a:lnTo>
                  <a:lnTo>
                    <a:pt x="40" y="66"/>
                  </a:lnTo>
                  <a:lnTo>
                    <a:pt x="50" y="48"/>
                  </a:lnTo>
                  <a:lnTo>
                    <a:pt x="57" y="32"/>
                  </a:lnTo>
                  <a:lnTo>
                    <a:pt x="81" y="25"/>
                  </a:lnTo>
                  <a:lnTo>
                    <a:pt x="90" y="0"/>
                  </a:lnTo>
                  <a:lnTo>
                    <a:pt x="99" y="0"/>
                  </a:lnTo>
                  <a:lnTo>
                    <a:pt x="105" y="8"/>
                  </a:lnTo>
                  <a:lnTo>
                    <a:pt x="130" y="8"/>
                  </a:lnTo>
                  <a:lnTo>
                    <a:pt x="139" y="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54" name="Freeform 182"/>
            <p:cNvSpPr>
              <a:spLocks/>
            </p:cNvSpPr>
            <p:nvPr/>
          </p:nvSpPr>
          <p:spPr bwMode="auto">
            <a:xfrm>
              <a:off x="2831" y="2219"/>
              <a:ext cx="45" cy="85"/>
            </a:xfrm>
            <a:custGeom>
              <a:avLst/>
              <a:gdLst/>
              <a:ahLst/>
              <a:cxnLst>
                <a:cxn ang="0">
                  <a:pos x="47" y="66"/>
                </a:cxn>
                <a:cxn ang="0">
                  <a:pos x="47" y="72"/>
                </a:cxn>
                <a:cxn ang="0">
                  <a:pos x="31" y="90"/>
                </a:cxn>
                <a:cxn ang="0">
                  <a:pos x="31" y="97"/>
                </a:cxn>
                <a:cxn ang="0">
                  <a:pos x="25" y="106"/>
                </a:cxn>
                <a:cxn ang="0">
                  <a:pos x="25" y="81"/>
                </a:cxn>
                <a:cxn ang="0">
                  <a:pos x="6" y="72"/>
                </a:cxn>
                <a:cxn ang="0">
                  <a:pos x="0" y="56"/>
                </a:cxn>
                <a:cxn ang="0">
                  <a:pos x="15" y="41"/>
                </a:cxn>
                <a:cxn ang="0">
                  <a:pos x="6" y="9"/>
                </a:cxn>
                <a:cxn ang="0">
                  <a:pos x="15" y="0"/>
                </a:cxn>
                <a:cxn ang="0">
                  <a:pos x="31" y="0"/>
                </a:cxn>
                <a:cxn ang="0">
                  <a:pos x="40" y="9"/>
                </a:cxn>
                <a:cxn ang="0">
                  <a:pos x="47" y="0"/>
                </a:cxn>
                <a:cxn ang="0">
                  <a:pos x="40" y="16"/>
                </a:cxn>
                <a:cxn ang="0">
                  <a:pos x="47" y="32"/>
                </a:cxn>
                <a:cxn ang="0">
                  <a:pos x="31" y="49"/>
                </a:cxn>
                <a:cxn ang="0">
                  <a:pos x="31" y="56"/>
                </a:cxn>
                <a:cxn ang="0">
                  <a:pos x="47" y="56"/>
                </a:cxn>
                <a:cxn ang="0">
                  <a:pos x="47" y="66"/>
                </a:cxn>
              </a:cxnLst>
              <a:rect l="0" t="0" r="r" b="b"/>
              <a:pathLst>
                <a:path w="48" h="107">
                  <a:moveTo>
                    <a:pt x="47" y="66"/>
                  </a:moveTo>
                  <a:lnTo>
                    <a:pt x="47" y="72"/>
                  </a:lnTo>
                  <a:lnTo>
                    <a:pt x="31" y="90"/>
                  </a:lnTo>
                  <a:lnTo>
                    <a:pt x="31" y="97"/>
                  </a:lnTo>
                  <a:lnTo>
                    <a:pt x="25" y="106"/>
                  </a:lnTo>
                  <a:lnTo>
                    <a:pt x="25" y="81"/>
                  </a:lnTo>
                  <a:lnTo>
                    <a:pt x="6" y="72"/>
                  </a:lnTo>
                  <a:lnTo>
                    <a:pt x="0" y="56"/>
                  </a:lnTo>
                  <a:lnTo>
                    <a:pt x="15" y="41"/>
                  </a:lnTo>
                  <a:lnTo>
                    <a:pt x="6" y="9"/>
                  </a:lnTo>
                  <a:lnTo>
                    <a:pt x="15" y="0"/>
                  </a:lnTo>
                  <a:lnTo>
                    <a:pt x="31" y="0"/>
                  </a:lnTo>
                  <a:lnTo>
                    <a:pt x="40" y="9"/>
                  </a:lnTo>
                  <a:lnTo>
                    <a:pt x="47" y="0"/>
                  </a:lnTo>
                  <a:lnTo>
                    <a:pt x="40" y="16"/>
                  </a:lnTo>
                  <a:lnTo>
                    <a:pt x="47" y="32"/>
                  </a:lnTo>
                  <a:lnTo>
                    <a:pt x="31" y="49"/>
                  </a:lnTo>
                  <a:lnTo>
                    <a:pt x="31" y="56"/>
                  </a:lnTo>
                  <a:lnTo>
                    <a:pt x="47" y="56"/>
                  </a:lnTo>
                  <a:lnTo>
                    <a:pt x="47" y="6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55" name="Freeform 183"/>
            <p:cNvSpPr>
              <a:spLocks/>
            </p:cNvSpPr>
            <p:nvPr/>
          </p:nvSpPr>
          <p:spPr bwMode="auto">
            <a:xfrm>
              <a:off x="3144" y="2438"/>
              <a:ext cx="176" cy="150"/>
            </a:xfrm>
            <a:custGeom>
              <a:avLst/>
              <a:gdLst/>
              <a:ahLst/>
              <a:cxnLst>
                <a:cxn ang="0">
                  <a:pos x="121" y="73"/>
                </a:cxn>
                <a:cxn ang="0">
                  <a:pos x="113" y="73"/>
                </a:cxn>
                <a:cxn ang="0">
                  <a:pos x="113" y="90"/>
                </a:cxn>
                <a:cxn ang="0">
                  <a:pos x="113" y="98"/>
                </a:cxn>
                <a:cxn ang="0">
                  <a:pos x="121" y="98"/>
                </a:cxn>
                <a:cxn ang="0">
                  <a:pos x="121" y="105"/>
                </a:cxn>
                <a:cxn ang="0">
                  <a:pos x="138" y="121"/>
                </a:cxn>
                <a:cxn ang="0">
                  <a:pos x="178" y="130"/>
                </a:cxn>
                <a:cxn ang="0">
                  <a:pos x="186" y="130"/>
                </a:cxn>
                <a:cxn ang="0">
                  <a:pos x="153" y="170"/>
                </a:cxn>
                <a:cxn ang="0">
                  <a:pos x="129" y="170"/>
                </a:cxn>
                <a:cxn ang="0">
                  <a:pos x="113" y="186"/>
                </a:cxn>
                <a:cxn ang="0">
                  <a:pos x="97" y="179"/>
                </a:cxn>
                <a:cxn ang="0">
                  <a:pos x="72" y="186"/>
                </a:cxn>
                <a:cxn ang="0">
                  <a:pos x="32" y="179"/>
                </a:cxn>
                <a:cxn ang="0">
                  <a:pos x="32" y="163"/>
                </a:cxn>
                <a:cxn ang="0">
                  <a:pos x="24" y="163"/>
                </a:cxn>
                <a:cxn ang="0">
                  <a:pos x="7" y="139"/>
                </a:cxn>
                <a:cxn ang="0">
                  <a:pos x="0" y="130"/>
                </a:cxn>
                <a:cxn ang="0">
                  <a:pos x="7" y="121"/>
                </a:cxn>
                <a:cxn ang="0">
                  <a:pos x="16" y="98"/>
                </a:cxn>
                <a:cxn ang="0">
                  <a:pos x="41" y="65"/>
                </a:cxn>
                <a:cxn ang="0">
                  <a:pos x="47" y="17"/>
                </a:cxn>
                <a:cxn ang="0">
                  <a:pos x="66" y="8"/>
                </a:cxn>
                <a:cxn ang="0">
                  <a:pos x="66" y="0"/>
                </a:cxn>
                <a:cxn ang="0">
                  <a:pos x="81" y="33"/>
                </a:cxn>
                <a:cxn ang="0">
                  <a:pos x="97" y="48"/>
                </a:cxn>
                <a:cxn ang="0">
                  <a:pos x="121" y="73"/>
                </a:cxn>
              </a:cxnLst>
              <a:rect l="0" t="0" r="r" b="b"/>
              <a:pathLst>
                <a:path w="187" h="187">
                  <a:moveTo>
                    <a:pt x="121" y="73"/>
                  </a:moveTo>
                  <a:lnTo>
                    <a:pt x="113" y="73"/>
                  </a:lnTo>
                  <a:lnTo>
                    <a:pt x="113" y="90"/>
                  </a:lnTo>
                  <a:lnTo>
                    <a:pt x="113" y="98"/>
                  </a:lnTo>
                  <a:lnTo>
                    <a:pt x="121" y="98"/>
                  </a:lnTo>
                  <a:lnTo>
                    <a:pt x="121" y="105"/>
                  </a:lnTo>
                  <a:lnTo>
                    <a:pt x="138" y="121"/>
                  </a:lnTo>
                  <a:lnTo>
                    <a:pt x="178" y="130"/>
                  </a:lnTo>
                  <a:lnTo>
                    <a:pt x="186" y="130"/>
                  </a:lnTo>
                  <a:lnTo>
                    <a:pt x="153" y="170"/>
                  </a:lnTo>
                  <a:lnTo>
                    <a:pt x="129" y="170"/>
                  </a:lnTo>
                  <a:lnTo>
                    <a:pt x="113" y="186"/>
                  </a:lnTo>
                  <a:lnTo>
                    <a:pt x="97" y="179"/>
                  </a:lnTo>
                  <a:lnTo>
                    <a:pt x="72" y="186"/>
                  </a:lnTo>
                  <a:lnTo>
                    <a:pt x="32" y="179"/>
                  </a:lnTo>
                  <a:lnTo>
                    <a:pt x="32" y="163"/>
                  </a:lnTo>
                  <a:lnTo>
                    <a:pt x="24" y="163"/>
                  </a:lnTo>
                  <a:lnTo>
                    <a:pt x="7" y="139"/>
                  </a:lnTo>
                  <a:lnTo>
                    <a:pt x="0" y="130"/>
                  </a:lnTo>
                  <a:lnTo>
                    <a:pt x="7" y="121"/>
                  </a:lnTo>
                  <a:lnTo>
                    <a:pt x="16" y="98"/>
                  </a:lnTo>
                  <a:lnTo>
                    <a:pt x="41" y="65"/>
                  </a:lnTo>
                  <a:lnTo>
                    <a:pt x="47" y="17"/>
                  </a:lnTo>
                  <a:lnTo>
                    <a:pt x="66" y="8"/>
                  </a:lnTo>
                  <a:lnTo>
                    <a:pt x="66" y="0"/>
                  </a:lnTo>
                  <a:lnTo>
                    <a:pt x="81" y="33"/>
                  </a:lnTo>
                  <a:lnTo>
                    <a:pt x="97" y="48"/>
                  </a:lnTo>
                  <a:lnTo>
                    <a:pt x="121" y="73"/>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56" name="Freeform 184"/>
            <p:cNvSpPr>
              <a:spLocks/>
            </p:cNvSpPr>
            <p:nvPr/>
          </p:nvSpPr>
          <p:spPr bwMode="auto">
            <a:xfrm>
              <a:off x="3251" y="2496"/>
              <a:ext cx="16" cy="22"/>
            </a:xfrm>
            <a:custGeom>
              <a:avLst/>
              <a:gdLst/>
              <a:ahLst/>
              <a:cxnLst>
                <a:cxn ang="0">
                  <a:pos x="8" y="25"/>
                </a:cxn>
                <a:cxn ang="0">
                  <a:pos x="0" y="25"/>
                </a:cxn>
                <a:cxn ang="0">
                  <a:pos x="0" y="17"/>
                </a:cxn>
                <a:cxn ang="0">
                  <a:pos x="0" y="0"/>
                </a:cxn>
                <a:cxn ang="0">
                  <a:pos x="8" y="0"/>
                </a:cxn>
                <a:cxn ang="0">
                  <a:pos x="16" y="0"/>
                </a:cxn>
                <a:cxn ang="0">
                  <a:pos x="16" y="7"/>
                </a:cxn>
                <a:cxn ang="0">
                  <a:pos x="8" y="7"/>
                </a:cxn>
                <a:cxn ang="0">
                  <a:pos x="16" y="17"/>
                </a:cxn>
                <a:cxn ang="0">
                  <a:pos x="8" y="25"/>
                </a:cxn>
              </a:cxnLst>
              <a:rect l="0" t="0" r="r" b="b"/>
              <a:pathLst>
                <a:path w="17" h="26">
                  <a:moveTo>
                    <a:pt x="8" y="25"/>
                  </a:moveTo>
                  <a:lnTo>
                    <a:pt x="0" y="25"/>
                  </a:lnTo>
                  <a:lnTo>
                    <a:pt x="0" y="17"/>
                  </a:lnTo>
                  <a:lnTo>
                    <a:pt x="0" y="0"/>
                  </a:lnTo>
                  <a:lnTo>
                    <a:pt x="8" y="0"/>
                  </a:lnTo>
                  <a:lnTo>
                    <a:pt x="16" y="0"/>
                  </a:lnTo>
                  <a:lnTo>
                    <a:pt x="16" y="7"/>
                  </a:lnTo>
                  <a:lnTo>
                    <a:pt x="8" y="7"/>
                  </a:lnTo>
                  <a:lnTo>
                    <a:pt x="16" y="17"/>
                  </a:lnTo>
                  <a:lnTo>
                    <a:pt x="8" y="2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57" name="Freeform 185"/>
            <p:cNvSpPr>
              <a:spLocks/>
            </p:cNvSpPr>
            <p:nvPr/>
          </p:nvSpPr>
          <p:spPr bwMode="auto">
            <a:xfrm>
              <a:off x="3251" y="2496"/>
              <a:ext cx="16" cy="22"/>
            </a:xfrm>
            <a:custGeom>
              <a:avLst/>
              <a:gdLst/>
              <a:ahLst/>
              <a:cxnLst>
                <a:cxn ang="0">
                  <a:pos x="8" y="25"/>
                </a:cxn>
                <a:cxn ang="0">
                  <a:pos x="0" y="25"/>
                </a:cxn>
                <a:cxn ang="0">
                  <a:pos x="0" y="17"/>
                </a:cxn>
                <a:cxn ang="0">
                  <a:pos x="0" y="0"/>
                </a:cxn>
                <a:cxn ang="0">
                  <a:pos x="8" y="0"/>
                </a:cxn>
                <a:cxn ang="0">
                  <a:pos x="16" y="0"/>
                </a:cxn>
                <a:cxn ang="0">
                  <a:pos x="16" y="7"/>
                </a:cxn>
                <a:cxn ang="0">
                  <a:pos x="8" y="7"/>
                </a:cxn>
                <a:cxn ang="0">
                  <a:pos x="16" y="17"/>
                </a:cxn>
                <a:cxn ang="0">
                  <a:pos x="8" y="25"/>
                </a:cxn>
              </a:cxnLst>
              <a:rect l="0" t="0" r="r" b="b"/>
              <a:pathLst>
                <a:path w="17" h="26">
                  <a:moveTo>
                    <a:pt x="8" y="25"/>
                  </a:moveTo>
                  <a:lnTo>
                    <a:pt x="0" y="25"/>
                  </a:lnTo>
                  <a:lnTo>
                    <a:pt x="0" y="17"/>
                  </a:lnTo>
                  <a:lnTo>
                    <a:pt x="0" y="0"/>
                  </a:lnTo>
                  <a:lnTo>
                    <a:pt x="8" y="0"/>
                  </a:lnTo>
                  <a:lnTo>
                    <a:pt x="16" y="0"/>
                  </a:lnTo>
                  <a:lnTo>
                    <a:pt x="16" y="7"/>
                  </a:lnTo>
                  <a:lnTo>
                    <a:pt x="8" y="7"/>
                  </a:lnTo>
                  <a:lnTo>
                    <a:pt x="16" y="17"/>
                  </a:lnTo>
                  <a:lnTo>
                    <a:pt x="8" y="25"/>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58" name="Freeform 186"/>
            <p:cNvSpPr>
              <a:spLocks/>
            </p:cNvSpPr>
            <p:nvPr/>
          </p:nvSpPr>
          <p:spPr bwMode="auto">
            <a:xfrm>
              <a:off x="3236" y="2502"/>
              <a:ext cx="124" cy="137"/>
            </a:xfrm>
            <a:custGeom>
              <a:avLst/>
              <a:gdLst/>
              <a:ahLst/>
              <a:cxnLst>
                <a:cxn ang="0">
                  <a:pos x="16" y="106"/>
                </a:cxn>
                <a:cxn ang="0">
                  <a:pos x="0" y="124"/>
                </a:cxn>
                <a:cxn ang="0">
                  <a:pos x="0" y="164"/>
                </a:cxn>
                <a:cxn ang="0">
                  <a:pos x="9" y="171"/>
                </a:cxn>
                <a:cxn ang="0">
                  <a:pos x="32" y="147"/>
                </a:cxn>
                <a:cxn ang="0">
                  <a:pos x="65" y="124"/>
                </a:cxn>
                <a:cxn ang="0">
                  <a:pos x="89" y="99"/>
                </a:cxn>
                <a:cxn ang="0">
                  <a:pos x="106" y="83"/>
                </a:cxn>
                <a:cxn ang="0">
                  <a:pos x="131" y="18"/>
                </a:cxn>
                <a:cxn ang="0">
                  <a:pos x="131" y="0"/>
                </a:cxn>
                <a:cxn ang="0">
                  <a:pos x="121" y="0"/>
                </a:cxn>
                <a:cxn ang="0">
                  <a:pos x="106" y="10"/>
                </a:cxn>
                <a:cxn ang="0">
                  <a:pos x="49" y="25"/>
                </a:cxn>
                <a:cxn ang="0">
                  <a:pos x="41" y="18"/>
                </a:cxn>
                <a:cxn ang="0">
                  <a:pos x="32" y="10"/>
                </a:cxn>
                <a:cxn ang="0">
                  <a:pos x="24" y="18"/>
                </a:cxn>
                <a:cxn ang="0">
                  <a:pos x="24" y="25"/>
                </a:cxn>
                <a:cxn ang="0">
                  <a:pos x="41" y="41"/>
                </a:cxn>
                <a:cxn ang="0">
                  <a:pos x="81" y="50"/>
                </a:cxn>
                <a:cxn ang="0">
                  <a:pos x="89" y="50"/>
                </a:cxn>
                <a:cxn ang="0">
                  <a:pos x="56" y="90"/>
                </a:cxn>
                <a:cxn ang="0">
                  <a:pos x="32" y="90"/>
                </a:cxn>
                <a:cxn ang="0">
                  <a:pos x="16" y="106"/>
                </a:cxn>
              </a:cxnLst>
              <a:rect l="0" t="0" r="r" b="b"/>
              <a:pathLst>
                <a:path w="132" h="172">
                  <a:moveTo>
                    <a:pt x="16" y="106"/>
                  </a:moveTo>
                  <a:lnTo>
                    <a:pt x="0" y="124"/>
                  </a:lnTo>
                  <a:lnTo>
                    <a:pt x="0" y="164"/>
                  </a:lnTo>
                  <a:lnTo>
                    <a:pt x="9" y="171"/>
                  </a:lnTo>
                  <a:lnTo>
                    <a:pt x="32" y="147"/>
                  </a:lnTo>
                  <a:lnTo>
                    <a:pt x="65" y="124"/>
                  </a:lnTo>
                  <a:lnTo>
                    <a:pt x="89" y="99"/>
                  </a:lnTo>
                  <a:lnTo>
                    <a:pt x="106" y="83"/>
                  </a:lnTo>
                  <a:lnTo>
                    <a:pt x="131" y="18"/>
                  </a:lnTo>
                  <a:lnTo>
                    <a:pt x="131" y="0"/>
                  </a:lnTo>
                  <a:lnTo>
                    <a:pt x="121" y="0"/>
                  </a:lnTo>
                  <a:lnTo>
                    <a:pt x="106" y="10"/>
                  </a:lnTo>
                  <a:lnTo>
                    <a:pt x="49" y="25"/>
                  </a:lnTo>
                  <a:lnTo>
                    <a:pt x="41" y="18"/>
                  </a:lnTo>
                  <a:lnTo>
                    <a:pt x="32" y="10"/>
                  </a:lnTo>
                  <a:lnTo>
                    <a:pt x="24" y="18"/>
                  </a:lnTo>
                  <a:lnTo>
                    <a:pt x="24" y="25"/>
                  </a:lnTo>
                  <a:lnTo>
                    <a:pt x="41" y="41"/>
                  </a:lnTo>
                  <a:lnTo>
                    <a:pt x="81" y="50"/>
                  </a:lnTo>
                  <a:lnTo>
                    <a:pt x="89" y="50"/>
                  </a:lnTo>
                  <a:lnTo>
                    <a:pt x="56" y="90"/>
                  </a:lnTo>
                  <a:lnTo>
                    <a:pt x="32" y="90"/>
                  </a:lnTo>
                  <a:lnTo>
                    <a:pt x="16" y="10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59" name="Freeform 187"/>
            <p:cNvSpPr>
              <a:spLocks/>
            </p:cNvSpPr>
            <p:nvPr/>
          </p:nvSpPr>
          <p:spPr bwMode="auto">
            <a:xfrm>
              <a:off x="2538" y="2336"/>
              <a:ext cx="147" cy="135"/>
            </a:xfrm>
            <a:custGeom>
              <a:avLst/>
              <a:gdLst/>
              <a:ahLst/>
              <a:cxnLst>
                <a:cxn ang="0">
                  <a:pos x="0" y="88"/>
                </a:cxn>
                <a:cxn ang="0">
                  <a:pos x="9" y="81"/>
                </a:cxn>
                <a:cxn ang="0">
                  <a:pos x="49" y="81"/>
                </a:cxn>
                <a:cxn ang="0">
                  <a:pos x="49" y="65"/>
                </a:cxn>
                <a:cxn ang="0">
                  <a:pos x="65" y="57"/>
                </a:cxn>
                <a:cxn ang="0">
                  <a:pos x="65" y="16"/>
                </a:cxn>
                <a:cxn ang="0">
                  <a:pos x="106" y="16"/>
                </a:cxn>
                <a:cxn ang="0">
                  <a:pos x="106" y="0"/>
                </a:cxn>
                <a:cxn ang="0">
                  <a:pos x="154" y="32"/>
                </a:cxn>
                <a:cxn ang="0">
                  <a:pos x="130" y="32"/>
                </a:cxn>
                <a:cxn ang="0">
                  <a:pos x="148" y="162"/>
                </a:cxn>
                <a:cxn ang="0">
                  <a:pos x="89" y="162"/>
                </a:cxn>
                <a:cxn ang="0">
                  <a:pos x="81" y="169"/>
                </a:cxn>
                <a:cxn ang="0">
                  <a:pos x="74" y="162"/>
                </a:cxn>
                <a:cxn ang="0">
                  <a:pos x="58" y="169"/>
                </a:cxn>
                <a:cxn ang="0">
                  <a:pos x="49" y="153"/>
                </a:cxn>
                <a:cxn ang="0">
                  <a:pos x="24" y="146"/>
                </a:cxn>
                <a:cxn ang="0">
                  <a:pos x="9" y="146"/>
                </a:cxn>
                <a:cxn ang="0">
                  <a:pos x="0" y="153"/>
                </a:cxn>
                <a:cxn ang="0">
                  <a:pos x="9" y="122"/>
                </a:cxn>
                <a:cxn ang="0">
                  <a:pos x="0" y="112"/>
                </a:cxn>
                <a:cxn ang="0">
                  <a:pos x="9" y="97"/>
                </a:cxn>
                <a:cxn ang="0">
                  <a:pos x="0" y="88"/>
                </a:cxn>
              </a:cxnLst>
              <a:rect l="0" t="0" r="r" b="b"/>
              <a:pathLst>
                <a:path w="155" h="170">
                  <a:moveTo>
                    <a:pt x="0" y="88"/>
                  </a:moveTo>
                  <a:lnTo>
                    <a:pt x="9" y="81"/>
                  </a:lnTo>
                  <a:lnTo>
                    <a:pt x="49" y="81"/>
                  </a:lnTo>
                  <a:lnTo>
                    <a:pt x="49" y="65"/>
                  </a:lnTo>
                  <a:lnTo>
                    <a:pt x="65" y="57"/>
                  </a:lnTo>
                  <a:lnTo>
                    <a:pt x="65" y="16"/>
                  </a:lnTo>
                  <a:lnTo>
                    <a:pt x="106" y="16"/>
                  </a:lnTo>
                  <a:lnTo>
                    <a:pt x="106" y="0"/>
                  </a:lnTo>
                  <a:lnTo>
                    <a:pt x="154" y="32"/>
                  </a:lnTo>
                  <a:lnTo>
                    <a:pt x="130" y="32"/>
                  </a:lnTo>
                  <a:lnTo>
                    <a:pt x="148" y="162"/>
                  </a:lnTo>
                  <a:lnTo>
                    <a:pt x="89" y="162"/>
                  </a:lnTo>
                  <a:lnTo>
                    <a:pt x="81" y="169"/>
                  </a:lnTo>
                  <a:lnTo>
                    <a:pt x="74" y="162"/>
                  </a:lnTo>
                  <a:lnTo>
                    <a:pt x="58" y="169"/>
                  </a:lnTo>
                  <a:lnTo>
                    <a:pt x="49" y="153"/>
                  </a:lnTo>
                  <a:lnTo>
                    <a:pt x="24" y="146"/>
                  </a:lnTo>
                  <a:lnTo>
                    <a:pt x="9" y="146"/>
                  </a:lnTo>
                  <a:lnTo>
                    <a:pt x="0" y="153"/>
                  </a:lnTo>
                  <a:lnTo>
                    <a:pt x="9" y="122"/>
                  </a:lnTo>
                  <a:lnTo>
                    <a:pt x="0" y="112"/>
                  </a:lnTo>
                  <a:lnTo>
                    <a:pt x="9" y="97"/>
                  </a:lnTo>
                  <a:lnTo>
                    <a:pt x="0" y="8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60" name="Freeform 188"/>
            <p:cNvSpPr>
              <a:spLocks/>
            </p:cNvSpPr>
            <p:nvPr/>
          </p:nvSpPr>
          <p:spPr bwMode="auto">
            <a:xfrm>
              <a:off x="2538" y="2328"/>
              <a:ext cx="101" cy="78"/>
            </a:xfrm>
            <a:custGeom>
              <a:avLst/>
              <a:gdLst/>
              <a:ahLst/>
              <a:cxnLst>
                <a:cxn ang="0">
                  <a:pos x="0" y="97"/>
                </a:cxn>
                <a:cxn ang="0">
                  <a:pos x="9" y="90"/>
                </a:cxn>
                <a:cxn ang="0">
                  <a:pos x="49" y="90"/>
                </a:cxn>
                <a:cxn ang="0">
                  <a:pos x="49" y="74"/>
                </a:cxn>
                <a:cxn ang="0">
                  <a:pos x="65" y="66"/>
                </a:cxn>
                <a:cxn ang="0">
                  <a:pos x="65" y="25"/>
                </a:cxn>
                <a:cxn ang="0">
                  <a:pos x="106" y="25"/>
                </a:cxn>
                <a:cxn ang="0">
                  <a:pos x="106" y="9"/>
                </a:cxn>
                <a:cxn ang="0">
                  <a:pos x="49" y="0"/>
                </a:cxn>
                <a:cxn ang="0">
                  <a:pos x="40" y="16"/>
                </a:cxn>
                <a:cxn ang="0">
                  <a:pos x="34" y="25"/>
                </a:cxn>
                <a:cxn ang="0">
                  <a:pos x="24" y="49"/>
                </a:cxn>
                <a:cxn ang="0">
                  <a:pos x="0" y="81"/>
                </a:cxn>
                <a:cxn ang="0">
                  <a:pos x="0" y="97"/>
                </a:cxn>
              </a:cxnLst>
              <a:rect l="0" t="0" r="r" b="b"/>
              <a:pathLst>
                <a:path w="107" h="98">
                  <a:moveTo>
                    <a:pt x="0" y="97"/>
                  </a:moveTo>
                  <a:lnTo>
                    <a:pt x="9" y="90"/>
                  </a:lnTo>
                  <a:lnTo>
                    <a:pt x="49" y="90"/>
                  </a:lnTo>
                  <a:lnTo>
                    <a:pt x="49" y="74"/>
                  </a:lnTo>
                  <a:lnTo>
                    <a:pt x="65" y="66"/>
                  </a:lnTo>
                  <a:lnTo>
                    <a:pt x="65" y="25"/>
                  </a:lnTo>
                  <a:lnTo>
                    <a:pt x="106" y="25"/>
                  </a:lnTo>
                  <a:lnTo>
                    <a:pt x="106" y="9"/>
                  </a:lnTo>
                  <a:lnTo>
                    <a:pt x="49" y="0"/>
                  </a:lnTo>
                  <a:lnTo>
                    <a:pt x="40" y="16"/>
                  </a:lnTo>
                  <a:lnTo>
                    <a:pt x="34" y="25"/>
                  </a:lnTo>
                  <a:lnTo>
                    <a:pt x="24" y="49"/>
                  </a:lnTo>
                  <a:lnTo>
                    <a:pt x="0" y="81"/>
                  </a:lnTo>
                  <a:lnTo>
                    <a:pt x="0" y="97"/>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61" name="Freeform 189"/>
            <p:cNvSpPr>
              <a:spLocks/>
            </p:cNvSpPr>
            <p:nvPr/>
          </p:nvSpPr>
          <p:spPr bwMode="auto">
            <a:xfrm>
              <a:off x="2531" y="2452"/>
              <a:ext cx="78" cy="46"/>
            </a:xfrm>
            <a:custGeom>
              <a:avLst/>
              <a:gdLst/>
              <a:ahLst/>
              <a:cxnLst>
                <a:cxn ang="0">
                  <a:pos x="8" y="48"/>
                </a:cxn>
                <a:cxn ang="0">
                  <a:pos x="17" y="48"/>
                </a:cxn>
                <a:cxn ang="0">
                  <a:pos x="32" y="41"/>
                </a:cxn>
                <a:cxn ang="0">
                  <a:pos x="42" y="48"/>
                </a:cxn>
                <a:cxn ang="0">
                  <a:pos x="48" y="41"/>
                </a:cxn>
                <a:cxn ang="0">
                  <a:pos x="32" y="41"/>
                </a:cxn>
                <a:cxn ang="0">
                  <a:pos x="8" y="41"/>
                </a:cxn>
                <a:cxn ang="0">
                  <a:pos x="0" y="23"/>
                </a:cxn>
                <a:cxn ang="0">
                  <a:pos x="8" y="7"/>
                </a:cxn>
                <a:cxn ang="0">
                  <a:pos x="17" y="0"/>
                </a:cxn>
                <a:cxn ang="0">
                  <a:pos x="32" y="0"/>
                </a:cxn>
                <a:cxn ang="0">
                  <a:pos x="57" y="7"/>
                </a:cxn>
                <a:cxn ang="0">
                  <a:pos x="66" y="23"/>
                </a:cxn>
                <a:cxn ang="0">
                  <a:pos x="82" y="56"/>
                </a:cxn>
                <a:cxn ang="0">
                  <a:pos x="48" y="56"/>
                </a:cxn>
                <a:cxn ang="0">
                  <a:pos x="8" y="56"/>
                </a:cxn>
                <a:cxn ang="0">
                  <a:pos x="8" y="48"/>
                </a:cxn>
              </a:cxnLst>
              <a:rect l="0" t="0" r="r" b="b"/>
              <a:pathLst>
                <a:path w="83" h="57">
                  <a:moveTo>
                    <a:pt x="8" y="48"/>
                  </a:moveTo>
                  <a:lnTo>
                    <a:pt x="17" y="48"/>
                  </a:lnTo>
                  <a:lnTo>
                    <a:pt x="32" y="41"/>
                  </a:lnTo>
                  <a:lnTo>
                    <a:pt x="42" y="48"/>
                  </a:lnTo>
                  <a:lnTo>
                    <a:pt x="48" y="41"/>
                  </a:lnTo>
                  <a:lnTo>
                    <a:pt x="32" y="41"/>
                  </a:lnTo>
                  <a:lnTo>
                    <a:pt x="8" y="41"/>
                  </a:lnTo>
                  <a:lnTo>
                    <a:pt x="0" y="23"/>
                  </a:lnTo>
                  <a:lnTo>
                    <a:pt x="8" y="7"/>
                  </a:lnTo>
                  <a:lnTo>
                    <a:pt x="17" y="0"/>
                  </a:lnTo>
                  <a:lnTo>
                    <a:pt x="32" y="0"/>
                  </a:lnTo>
                  <a:lnTo>
                    <a:pt x="57" y="7"/>
                  </a:lnTo>
                  <a:lnTo>
                    <a:pt x="66" y="23"/>
                  </a:lnTo>
                  <a:lnTo>
                    <a:pt x="82" y="56"/>
                  </a:lnTo>
                  <a:lnTo>
                    <a:pt x="48" y="56"/>
                  </a:lnTo>
                  <a:lnTo>
                    <a:pt x="8" y="56"/>
                  </a:lnTo>
                  <a:lnTo>
                    <a:pt x="8" y="4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62" name="Freeform 190"/>
            <p:cNvSpPr>
              <a:spLocks/>
            </p:cNvSpPr>
            <p:nvPr/>
          </p:nvSpPr>
          <p:spPr bwMode="auto">
            <a:xfrm>
              <a:off x="2538" y="2485"/>
              <a:ext cx="39" cy="13"/>
            </a:xfrm>
            <a:custGeom>
              <a:avLst/>
              <a:gdLst/>
              <a:ahLst/>
              <a:cxnLst>
                <a:cxn ang="0">
                  <a:pos x="0" y="16"/>
                </a:cxn>
                <a:cxn ang="0">
                  <a:pos x="9" y="16"/>
                </a:cxn>
                <a:cxn ang="0">
                  <a:pos x="24" y="0"/>
                </a:cxn>
                <a:cxn ang="0">
                  <a:pos x="34" y="16"/>
                </a:cxn>
                <a:cxn ang="0">
                  <a:pos x="40" y="0"/>
                </a:cxn>
                <a:cxn ang="0">
                  <a:pos x="24" y="0"/>
                </a:cxn>
                <a:cxn ang="0">
                  <a:pos x="0" y="0"/>
                </a:cxn>
                <a:cxn ang="0">
                  <a:pos x="0" y="16"/>
                </a:cxn>
              </a:cxnLst>
              <a:rect l="0" t="0" r="r" b="b"/>
              <a:pathLst>
                <a:path w="41" h="17">
                  <a:moveTo>
                    <a:pt x="0" y="16"/>
                  </a:moveTo>
                  <a:lnTo>
                    <a:pt x="9" y="16"/>
                  </a:lnTo>
                  <a:lnTo>
                    <a:pt x="24" y="0"/>
                  </a:lnTo>
                  <a:lnTo>
                    <a:pt x="34" y="16"/>
                  </a:lnTo>
                  <a:lnTo>
                    <a:pt x="40" y="0"/>
                  </a:lnTo>
                  <a:lnTo>
                    <a:pt x="24" y="0"/>
                  </a:lnTo>
                  <a:lnTo>
                    <a:pt x="0" y="0"/>
                  </a:lnTo>
                  <a:lnTo>
                    <a:pt x="0"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63" name="Freeform 191"/>
            <p:cNvSpPr>
              <a:spLocks/>
            </p:cNvSpPr>
            <p:nvPr/>
          </p:nvSpPr>
          <p:spPr bwMode="auto">
            <a:xfrm>
              <a:off x="2538" y="2496"/>
              <a:ext cx="39" cy="22"/>
            </a:xfrm>
            <a:custGeom>
              <a:avLst/>
              <a:gdLst/>
              <a:ahLst/>
              <a:cxnLst>
                <a:cxn ang="0">
                  <a:pos x="24" y="25"/>
                </a:cxn>
                <a:cxn ang="0">
                  <a:pos x="40" y="7"/>
                </a:cxn>
                <a:cxn ang="0">
                  <a:pos x="40" y="0"/>
                </a:cxn>
                <a:cxn ang="0">
                  <a:pos x="0" y="0"/>
                </a:cxn>
                <a:cxn ang="0">
                  <a:pos x="17" y="7"/>
                </a:cxn>
                <a:cxn ang="0">
                  <a:pos x="17" y="17"/>
                </a:cxn>
                <a:cxn ang="0">
                  <a:pos x="24" y="25"/>
                </a:cxn>
              </a:cxnLst>
              <a:rect l="0" t="0" r="r" b="b"/>
              <a:pathLst>
                <a:path w="41" h="26">
                  <a:moveTo>
                    <a:pt x="24" y="25"/>
                  </a:moveTo>
                  <a:lnTo>
                    <a:pt x="40" y="7"/>
                  </a:lnTo>
                  <a:lnTo>
                    <a:pt x="40" y="0"/>
                  </a:lnTo>
                  <a:lnTo>
                    <a:pt x="0" y="0"/>
                  </a:lnTo>
                  <a:lnTo>
                    <a:pt x="17" y="7"/>
                  </a:lnTo>
                  <a:lnTo>
                    <a:pt x="17" y="17"/>
                  </a:lnTo>
                  <a:lnTo>
                    <a:pt x="24" y="2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64" name="Freeform 192"/>
            <p:cNvSpPr>
              <a:spLocks/>
            </p:cNvSpPr>
            <p:nvPr/>
          </p:nvSpPr>
          <p:spPr bwMode="auto">
            <a:xfrm>
              <a:off x="2561" y="2496"/>
              <a:ext cx="86" cy="54"/>
            </a:xfrm>
            <a:custGeom>
              <a:avLst/>
              <a:gdLst/>
              <a:ahLst/>
              <a:cxnLst>
                <a:cxn ang="0">
                  <a:pos x="82" y="66"/>
                </a:cxn>
                <a:cxn ang="0">
                  <a:pos x="90" y="66"/>
                </a:cxn>
                <a:cxn ang="0">
                  <a:pos x="90" y="57"/>
                </a:cxn>
                <a:cxn ang="0">
                  <a:pos x="90" y="48"/>
                </a:cxn>
                <a:cxn ang="0">
                  <a:pos x="90" y="41"/>
                </a:cxn>
                <a:cxn ang="0">
                  <a:pos x="90" y="32"/>
                </a:cxn>
                <a:cxn ang="0">
                  <a:pos x="75" y="0"/>
                </a:cxn>
                <a:cxn ang="0">
                  <a:pos x="57" y="7"/>
                </a:cxn>
                <a:cxn ang="0">
                  <a:pos x="41" y="7"/>
                </a:cxn>
                <a:cxn ang="0">
                  <a:pos x="50" y="0"/>
                </a:cxn>
                <a:cxn ang="0">
                  <a:pos x="16" y="0"/>
                </a:cxn>
                <a:cxn ang="0">
                  <a:pos x="16" y="7"/>
                </a:cxn>
                <a:cxn ang="0">
                  <a:pos x="0" y="25"/>
                </a:cxn>
                <a:cxn ang="0">
                  <a:pos x="25" y="41"/>
                </a:cxn>
                <a:cxn ang="0">
                  <a:pos x="34" y="32"/>
                </a:cxn>
                <a:cxn ang="0">
                  <a:pos x="41" y="32"/>
                </a:cxn>
                <a:cxn ang="0">
                  <a:pos x="57" y="48"/>
                </a:cxn>
                <a:cxn ang="0">
                  <a:pos x="57" y="57"/>
                </a:cxn>
                <a:cxn ang="0">
                  <a:pos x="65" y="48"/>
                </a:cxn>
                <a:cxn ang="0">
                  <a:pos x="75" y="66"/>
                </a:cxn>
                <a:cxn ang="0">
                  <a:pos x="82" y="66"/>
                </a:cxn>
              </a:cxnLst>
              <a:rect l="0" t="0" r="r" b="b"/>
              <a:pathLst>
                <a:path w="91" h="67">
                  <a:moveTo>
                    <a:pt x="82" y="66"/>
                  </a:moveTo>
                  <a:lnTo>
                    <a:pt x="90" y="66"/>
                  </a:lnTo>
                  <a:lnTo>
                    <a:pt x="90" y="57"/>
                  </a:lnTo>
                  <a:lnTo>
                    <a:pt x="90" y="48"/>
                  </a:lnTo>
                  <a:lnTo>
                    <a:pt x="90" y="41"/>
                  </a:lnTo>
                  <a:lnTo>
                    <a:pt x="90" y="32"/>
                  </a:lnTo>
                  <a:lnTo>
                    <a:pt x="75" y="0"/>
                  </a:lnTo>
                  <a:lnTo>
                    <a:pt x="57" y="7"/>
                  </a:lnTo>
                  <a:lnTo>
                    <a:pt x="41" y="7"/>
                  </a:lnTo>
                  <a:lnTo>
                    <a:pt x="50" y="0"/>
                  </a:lnTo>
                  <a:lnTo>
                    <a:pt x="16" y="0"/>
                  </a:lnTo>
                  <a:lnTo>
                    <a:pt x="16" y="7"/>
                  </a:lnTo>
                  <a:lnTo>
                    <a:pt x="0" y="25"/>
                  </a:lnTo>
                  <a:lnTo>
                    <a:pt x="25" y="41"/>
                  </a:lnTo>
                  <a:lnTo>
                    <a:pt x="34" y="32"/>
                  </a:lnTo>
                  <a:lnTo>
                    <a:pt x="41" y="32"/>
                  </a:lnTo>
                  <a:lnTo>
                    <a:pt x="57" y="48"/>
                  </a:lnTo>
                  <a:lnTo>
                    <a:pt x="57" y="57"/>
                  </a:lnTo>
                  <a:lnTo>
                    <a:pt x="65" y="48"/>
                  </a:lnTo>
                  <a:lnTo>
                    <a:pt x="75" y="66"/>
                  </a:lnTo>
                  <a:lnTo>
                    <a:pt x="82" y="6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65" name="Freeform 193"/>
            <p:cNvSpPr>
              <a:spLocks/>
            </p:cNvSpPr>
            <p:nvPr/>
          </p:nvSpPr>
          <p:spPr bwMode="auto">
            <a:xfrm>
              <a:off x="2585" y="2522"/>
              <a:ext cx="31" cy="33"/>
            </a:xfrm>
            <a:custGeom>
              <a:avLst/>
              <a:gdLst/>
              <a:ahLst/>
              <a:cxnLst>
                <a:cxn ang="0">
                  <a:pos x="0" y="9"/>
                </a:cxn>
                <a:cxn ang="0">
                  <a:pos x="9" y="0"/>
                </a:cxn>
                <a:cxn ang="0">
                  <a:pos x="16" y="0"/>
                </a:cxn>
                <a:cxn ang="0">
                  <a:pos x="32" y="16"/>
                </a:cxn>
                <a:cxn ang="0">
                  <a:pos x="32" y="25"/>
                </a:cxn>
                <a:cxn ang="0">
                  <a:pos x="16" y="40"/>
                </a:cxn>
                <a:cxn ang="0">
                  <a:pos x="9" y="34"/>
                </a:cxn>
                <a:cxn ang="0">
                  <a:pos x="0" y="34"/>
                </a:cxn>
                <a:cxn ang="0">
                  <a:pos x="0" y="9"/>
                </a:cxn>
              </a:cxnLst>
              <a:rect l="0" t="0" r="r" b="b"/>
              <a:pathLst>
                <a:path w="33" h="41">
                  <a:moveTo>
                    <a:pt x="0" y="9"/>
                  </a:moveTo>
                  <a:lnTo>
                    <a:pt x="9" y="0"/>
                  </a:lnTo>
                  <a:lnTo>
                    <a:pt x="16" y="0"/>
                  </a:lnTo>
                  <a:lnTo>
                    <a:pt x="32" y="16"/>
                  </a:lnTo>
                  <a:lnTo>
                    <a:pt x="32" y="25"/>
                  </a:lnTo>
                  <a:lnTo>
                    <a:pt x="16" y="40"/>
                  </a:lnTo>
                  <a:lnTo>
                    <a:pt x="9" y="34"/>
                  </a:lnTo>
                  <a:lnTo>
                    <a:pt x="0" y="34"/>
                  </a:lnTo>
                  <a:lnTo>
                    <a:pt x="0" y="9"/>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66" name="Freeform 194"/>
            <p:cNvSpPr>
              <a:spLocks/>
            </p:cNvSpPr>
            <p:nvPr/>
          </p:nvSpPr>
          <p:spPr bwMode="auto">
            <a:xfrm>
              <a:off x="2600" y="2535"/>
              <a:ext cx="56" cy="47"/>
            </a:xfrm>
            <a:custGeom>
              <a:avLst/>
              <a:gdLst/>
              <a:ahLst/>
              <a:cxnLst>
                <a:cxn ang="0">
                  <a:pos x="58" y="58"/>
                </a:cxn>
                <a:cxn ang="0">
                  <a:pos x="58" y="42"/>
                </a:cxn>
                <a:cxn ang="0">
                  <a:pos x="41" y="33"/>
                </a:cxn>
                <a:cxn ang="0">
                  <a:pos x="41" y="18"/>
                </a:cxn>
                <a:cxn ang="0">
                  <a:pos x="34" y="18"/>
                </a:cxn>
                <a:cxn ang="0">
                  <a:pos x="24" y="0"/>
                </a:cxn>
                <a:cxn ang="0">
                  <a:pos x="16" y="9"/>
                </a:cxn>
                <a:cxn ang="0">
                  <a:pos x="0" y="24"/>
                </a:cxn>
                <a:cxn ang="0">
                  <a:pos x="41" y="58"/>
                </a:cxn>
                <a:cxn ang="0">
                  <a:pos x="58" y="58"/>
                </a:cxn>
              </a:cxnLst>
              <a:rect l="0" t="0" r="r" b="b"/>
              <a:pathLst>
                <a:path w="59" h="59">
                  <a:moveTo>
                    <a:pt x="58" y="58"/>
                  </a:moveTo>
                  <a:lnTo>
                    <a:pt x="58" y="42"/>
                  </a:lnTo>
                  <a:lnTo>
                    <a:pt x="41" y="33"/>
                  </a:lnTo>
                  <a:lnTo>
                    <a:pt x="41" y="18"/>
                  </a:lnTo>
                  <a:lnTo>
                    <a:pt x="34" y="18"/>
                  </a:lnTo>
                  <a:lnTo>
                    <a:pt x="24" y="0"/>
                  </a:lnTo>
                  <a:lnTo>
                    <a:pt x="16" y="9"/>
                  </a:lnTo>
                  <a:lnTo>
                    <a:pt x="0" y="24"/>
                  </a:lnTo>
                  <a:lnTo>
                    <a:pt x="41" y="58"/>
                  </a:lnTo>
                  <a:lnTo>
                    <a:pt x="58" y="5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67" name="Freeform 195"/>
            <p:cNvSpPr>
              <a:spLocks/>
            </p:cNvSpPr>
            <p:nvPr/>
          </p:nvSpPr>
          <p:spPr bwMode="auto">
            <a:xfrm>
              <a:off x="2737" y="2510"/>
              <a:ext cx="25" cy="52"/>
            </a:xfrm>
            <a:custGeom>
              <a:avLst/>
              <a:gdLst/>
              <a:ahLst/>
              <a:cxnLst>
                <a:cxn ang="0">
                  <a:pos x="17" y="0"/>
                </a:cxn>
                <a:cxn ang="0">
                  <a:pos x="0" y="0"/>
                </a:cxn>
                <a:cxn ang="0">
                  <a:pos x="9" y="31"/>
                </a:cxn>
                <a:cxn ang="0">
                  <a:pos x="17" y="55"/>
                </a:cxn>
                <a:cxn ang="0">
                  <a:pos x="17" y="64"/>
                </a:cxn>
                <a:cxn ang="0">
                  <a:pos x="25" y="64"/>
                </a:cxn>
                <a:cxn ang="0">
                  <a:pos x="25" y="31"/>
                </a:cxn>
                <a:cxn ang="0">
                  <a:pos x="25" y="15"/>
                </a:cxn>
                <a:cxn ang="0">
                  <a:pos x="17" y="8"/>
                </a:cxn>
                <a:cxn ang="0">
                  <a:pos x="17" y="0"/>
                </a:cxn>
              </a:cxnLst>
              <a:rect l="0" t="0" r="r" b="b"/>
              <a:pathLst>
                <a:path w="26" h="65">
                  <a:moveTo>
                    <a:pt x="17" y="0"/>
                  </a:moveTo>
                  <a:lnTo>
                    <a:pt x="0" y="0"/>
                  </a:lnTo>
                  <a:lnTo>
                    <a:pt x="9" y="31"/>
                  </a:lnTo>
                  <a:lnTo>
                    <a:pt x="17" y="55"/>
                  </a:lnTo>
                  <a:lnTo>
                    <a:pt x="17" y="64"/>
                  </a:lnTo>
                  <a:lnTo>
                    <a:pt x="25" y="64"/>
                  </a:lnTo>
                  <a:lnTo>
                    <a:pt x="25" y="31"/>
                  </a:lnTo>
                  <a:lnTo>
                    <a:pt x="25" y="15"/>
                  </a:lnTo>
                  <a:lnTo>
                    <a:pt x="17" y="8"/>
                  </a:lnTo>
                  <a:lnTo>
                    <a:pt x="17"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68" name="Freeform 196"/>
            <p:cNvSpPr>
              <a:spLocks/>
            </p:cNvSpPr>
            <p:nvPr/>
          </p:nvSpPr>
          <p:spPr bwMode="auto">
            <a:xfrm>
              <a:off x="2855" y="2601"/>
              <a:ext cx="21" cy="14"/>
            </a:xfrm>
            <a:custGeom>
              <a:avLst/>
              <a:gdLst/>
              <a:ahLst/>
              <a:cxnLst>
                <a:cxn ang="0">
                  <a:pos x="22" y="0"/>
                </a:cxn>
                <a:cxn ang="0">
                  <a:pos x="22" y="16"/>
                </a:cxn>
                <a:cxn ang="0">
                  <a:pos x="6" y="16"/>
                </a:cxn>
                <a:cxn ang="0">
                  <a:pos x="0" y="16"/>
                </a:cxn>
                <a:cxn ang="0">
                  <a:pos x="6" y="0"/>
                </a:cxn>
                <a:cxn ang="0">
                  <a:pos x="22" y="0"/>
                </a:cxn>
              </a:cxnLst>
              <a:rect l="0" t="0" r="r" b="b"/>
              <a:pathLst>
                <a:path w="23" h="17">
                  <a:moveTo>
                    <a:pt x="22" y="0"/>
                  </a:moveTo>
                  <a:lnTo>
                    <a:pt x="22" y="16"/>
                  </a:lnTo>
                  <a:lnTo>
                    <a:pt x="6" y="16"/>
                  </a:lnTo>
                  <a:lnTo>
                    <a:pt x="0" y="16"/>
                  </a:lnTo>
                  <a:lnTo>
                    <a:pt x="6" y="0"/>
                  </a:lnTo>
                  <a:lnTo>
                    <a:pt x="22"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69" name="Freeform 197"/>
            <p:cNvSpPr>
              <a:spLocks/>
            </p:cNvSpPr>
            <p:nvPr/>
          </p:nvSpPr>
          <p:spPr bwMode="auto">
            <a:xfrm>
              <a:off x="2875" y="2587"/>
              <a:ext cx="93" cy="92"/>
            </a:xfrm>
            <a:custGeom>
              <a:avLst/>
              <a:gdLst/>
              <a:ahLst/>
              <a:cxnLst>
                <a:cxn ang="0">
                  <a:pos x="65" y="9"/>
                </a:cxn>
                <a:cxn ang="0">
                  <a:pos x="65" y="24"/>
                </a:cxn>
                <a:cxn ang="0">
                  <a:pos x="25" y="18"/>
                </a:cxn>
                <a:cxn ang="0">
                  <a:pos x="25" y="33"/>
                </a:cxn>
                <a:cxn ang="0">
                  <a:pos x="33" y="24"/>
                </a:cxn>
                <a:cxn ang="0">
                  <a:pos x="41" y="33"/>
                </a:cxn>
                <a:cxn ang="0">
                  <a:pos x="41" y="41"/>
                </a:cxn>
                <a:cxn ang="0">
                  <a:pos x="41" y="74"/>
                </a:cxn>
                <a:cxn ang="0">
                  <a:pos x="18" y="74"/>
                </a:cxn>
                <a:cxn ang="0">
                  <a:pos x="9" y="81"/>
                </a:cxn>
                <a:cxn ang="0">
                  <a:pos x="9" y="90"/>
                </a:cxn>
                <a:cxn ang="0">
                  <a:pos x="0" y="90"/>
                </a:cxn>
                <a:cxn ang="0">
                  <a:pos x="0" y="98"/>
                </a:cxn>
                <a:cxn ang="0">
                  <a:pos x="18" y="114"/>
                </a:cxn>
                <a:cxn ang="0">
                  <a:pos x="18" y="106"/>
                </a:cxn>
                <a:cxn ang="0">
                  <a:pos x="25" y="106"/>
                </a:cxn>
                <a:cxn ang="0">
                  <a:pos x="41" y="106"/>
                </a:cxn>
                <a:cxn ang="0">
                  <a:pos x="58" y="98"/>
                </a:cxn>
                <a:cxn ang="0">
                  <a:pos x="65" y="74"/>
                </a:cxn>
                <a:cxn ang="0">
                  <a:pos x="81" y="58"/>
                </a:cxn>
                <a:cxn ang="0">
                  <a:pos x="98" y="0"/>
                </a:cxn>
                <a:cxn ang="0">
                  <a:pos x="75" y="9"/>
                </a:cxn>
                <a:cxn ang="0">
                  <a:pos x="65" y="9"/>
                </a:cxn>
              </a:cxnLst>
              <a:rect l="0" t="0" r="r" b="b"/>
              <a:pathLst>
                <a:path w="99" h="115">
                  <a:moveTo>
                    <a:pt x="65" y="9"/>
                  </a:moveTo>
                  <a:lnTo>
                    <a:pt x="65" y="24"/>
                  </a:lnTo>
                  <a:lnTo>
                    <a:pt x="25" y="18"/>
                  </a:lnTo>
                  <a:lnTo>
                    <a:pt x="25" y="33"/>
                  </a:lnTo>
                  <a:lnTo>
                    <a:pt x="33" y="24"/>
                  </a:lnTo>
                  <a:lnTo>
                    <a:pt x="41" y="33"/>
                  </a:lnTo>
                  <a:lnTo>
                    <a:pt x="41" y="41"/>
                  </a:lnTo>
                  <a:lnTo>
                    <a:pt x="41" y="74"/>
                  </a:lnTo>
                  <a:lnTo>
                    <a:pt x="18" y="74"/>
                  </a:lnTo>
                  <a:lnTo>
                    <a:pt x="9" y="81"/>
                  </a:lnTo>
                  <a:lnTo>
                    <a:pt x="9" y="90"/>
                  </a:lnTo>
                  <a:lnTo>
                    <a:pt x="0" y="90"/>
                  </a:lnTo>
                  <a:lnTo>
                    <a:pt x="0" y="98"/>
                  </a:lnTo>
                  <a:lnTo>
                    <a:pt x="18" y="114"/>
                  </a:lnTo>
                  <a:lnTo>
                    <a:pt x="18" y="106"/>
                  </a:lnTo>
                  <a:lnTo>
                    <a:pt x="25" y="106"/>
                  </a:lnTo>
                  <a:lnTo>
                    <a:pt x="41" y="106"/>
                  </a:lnTo>
                  <a:lnTo>
                    <a:pt x="58" y="98"/>
                  </a:lnTo>
                  <a:lnTo>
                    <a:pt x="65" y="74"/>
                  </a:lnTo>
                  <a:lnTo>
                    <a:pt x="81" y="58"/>
                  </a:lnTo>
                  <a:lnTo>
                    <a:pt x="98" y="0"/>
                  </a:lnTo>
                  <a:lnTo>
                    <a:pt x="75" y="9"/>
                  </a:lnTo>
                  <a:lnTo>
                    <a:pt x="65" y="9"/>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70" name="Freeform 198"/>
            <p:cNvSpPr>
              <a:spLocks/>
            </p:cNvSpPr>
            <p:nvPr/>
          </p:nvSpPr>
          <p:spPr bwMode="auto">
            <a:xfrm>
              <a:off x="3089" y="2633"/>
              <a:ext cx="25" cy="20"/>
            </a:xfrm>
            <a:custGeom>
              <a:avLst/>
              <a:gdLst/>
              <a:ahLst/>
              <a:cxnLst>
                <a:cxn ang="0">
                  <a:pos x="25" y="23"/>
                </a:cxn>
                <a:cxn ang="0">
                  <a:pos x="9" y="23"/>
                </a:cxn>
                <a:cxn ang="0">
                  <a:pos x="0" y="23"/>
                </a:cxn>
                <a:cxn ang="0">
                  <a:pos x="9" y="7"/>
                </a:cxn>
                <a:cxn ang="0">
                  <a:pos x="25" y="0"/>
                </a:cxn>
                <a:cxn ang="0">
                  <a:pos x="25" y="16"/>
                </a:cxn>
                <a:cxn ang="0">
                  <a:pos x="25" y="23"/>
                </a:cxn>
              </a:cxnLst>
              <a:rect l="0" t="0" r="r" b="b"/>
              <a:pathLst>
                <a:path w="26" h="24">
                  <a:moveTo>
                    <a:pt x="25" y="23"/>
                  </a:moveTo>
                  <a:lnTo>
                    <a:pt x="9" y="23"/>
                  </a:lnTo>
                  <a:lnTo>
                    <a:pt x="0" y="23"/>
                  </a:lnTo>
                  <a:lnTo>
                    <a:pt x="9" y="7"/>
                  </a:lnTo>
                  <a:lnTo>
                    <a:pt x="25" y="0"/>
                  </a:lnTo>
                  <a:lnTo>
                    <a:pt x="25" y="16"/>
                  </a:lnTo>
                  <a:lnTo>
                    <a:pt x="25" y="23"/>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71" name="Freeform 199"/>
            <p:cNvSpPr>
              <a:spLocks/>
            </p:cNvSpPr>
            <p:nvPr/>
          </p:nvSpPr>
          <p:spPr bwMode="auto">
            <a:xfrm>
              <a:off x="3098" y="2651"/>
              <a:ext cx="16" cy="21"/>
            </a:xfrm>
            <a:custGeom>
              <a:avLst/>
              <a:gdLst/>
              <a:ahLst/>
              <a:cxnLst>
                <a:cxn ang="0">
                  <a:pos x="16" y="0"/>
                </a:cxn>
                <a:cxn ang="0">
                  <a:pos x="16" y="9"/>
                </a:cxn>
                <a:cxn ang="0">
                  <a:pos x="0" y="25"/>
                </a:cxn>
                <a:cxn ang="0">
                  <a:pos x="0" y="9"/>
                </a:cxn>
                <a:cxn ang="0">
                  <a:pos x="0" y="0"/>
                </a:cxn>
                <a:cxn ang="0">
                  <a:pos x="16" y="0"/>
                </a:cxn>
              </a:cxnLst>
              <a:rect l="0" t="0" r="r" b="b"/>
              <a:pathLst>
                <a:path w="17" h="26">
                  <a:moveTo>
                    <a:pt x="16" y="0"/>
                  </a:moveTo>
                  <a:lnTo>
                    <a:pt x="16" y="9"/>
                  </a:lnTo>
                  <a:lnTo>
                    <a:pt x="0" y="25"/>
                  </a:lnTo>
                  <a:lnTo>
                    <a:pt x="0" y="9"/>
                  </a:lnTo>
                  <a:lnTo>
                    <a:pt x="0" y="0"/>
                  </a:lnTo>
                  <a:lnTo>
                    <a:pt x="16"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72" name="Freeform 200"/>
            <p:cNvSpPr>
              <a:spLocks/>
            </p:cNvSpPr>
            <p:nvPr/>
          </p:nvSpPr>
          <p:spPr bwMode="auto">
            <a:xfrm>
              <a:off x="2884" y="2800"/>
              <a:ext cx="162" cy="130"/>
            </a:xfrm>
            <a:custGeom>
              <a:avLst/>
              <a:gdLst/>
              <a:ahLst/>
              <a:cxnLst>
                <a:cxn ang="0">
                  <a:pos x="56" y="162"/>
                </a:cxn>
                <a:cxn ang="0">
                  <a:pos x="49" y="146"/>
                </a:cxn>
                <a:cxn ang="0">
                  <a:pos x="32" y="99"/>
                </a:cxn>
                <a:cxn ang="0">
                  <a:pos x="32" y="75"/>
                </a:cxn>
                <a:cxn ang="0">
                  <a:pos x="0" y="9"/>
                </a:cxn>
                <a:cxn ang="0">
                  <a:pos x="0" y="0"/>
                </a:cxn>
                <a:cxn ang="0">
                  <a:pos x="16" y="0"/>
                </a:cxn>
                <a:cxn ang="0">
                  <a:pos x="32" y="0"/>
                </a:cxn>
                <a:cxn ang="0">
                  <a:pos x="81" y="9"/>
                </a:cxn>
                <a:cxn ang="0">
                  <a:pos x="97" y="9"/>
                </a:cxn>
                <a:cxn ang="0">
                  <a:pos x="130" y="16"/>
                </a:cxn>
                <a:cxn ang="0">
                  <a:pos x="146" y="9"/>
                </a:cxn>
                <a:cxn ang="0">
                  <a:pos x="153" y="0"/>
                </a:cxn>
                <a:cxn ang="0">
                  <a:pos x="171" y="9"/>
                </a:cxn>
                <a:cxn ang="0">
                  <a:pos x="153" y="25"/>
                </a:cxn>
                <a:cxn ang="0">
                  <a:pos x="146" y="16"/>
                </a:cxn>
                <a:cxn ang="0">
                  <a:pos x="121" y="16"/>
                </a:cxn>
                <a:cxn ang="0">
                  <a:pos x="112" y="65"/>
                </a:cxn>
                <a:cxn ang="0">
                  <a:pos x="106" y="75"/>
                </a:cxn>
                <a:cxn ang="0">
                  <a:pos x="106" y="106"/>
                </a:cxn>
                <a:cxn ang="0">
                  <a:pos x="106" y="155"/>
                </a:cxn>
                <a:cxn ang="0">
                  <a:pos x="89" y="162"/>
                </a:cxn>
                <a:cxn ang="0">
                  <a:pos x="72" y="162"/>
                </a:cxn>
                <a:cxn ang="0">
                  <a:pos x="66" y="155"/>
                </a:cxn>
                <a:cxn ang="0">
                  <a:pos x="56" y="162"/>
                </a:cxn>
              </a:cxnLst>
              <a:rect l="0" t="0" r="r" b="b"/>
              <a:pathLst>
                <a:path w="172" h="163">
                  <a:moveTo>
                    <a:pt x="56" y="162"/>
                  </a:moveTo>
                  <a:lnTo>
                    <a:pt x="49" y="146"/>
                  </a:lnTo>
                  <a:lnTo>
                    <a:pt x="32" y="99"/>
                  </a:lnTo>
                  <a:lnTo>
                    <a:pt x="32" y="75"/>
                  </a:lnTo>
                  <a:lnTo>
                    <a:pt x="0" y="9"/>
                  </a:lnTo>
                  <a:lnTo>
                    <a:pt x="0" y="0"/>
                  </a:lnTo>
                  <a:lnTo>
                    <a:pt x="16" y="0"/>
                  </a:lnTo>
                  <a:lnTo>
                    <a:pt x="32" y="0"/>
                  </a:lnTo>
                  <a:lnTo>
                    <a:pt x="81" y="9"/>
                  </a:lnTo>
                  <a:lnTo>
                    <a:pt x="97" y="9"/>
                  </a:lnTo>
                  <a:lnTo>
                    <a:pt x="130" y="16"/>
                  </a:lnTo>
                  <a:lnTo>
                    <a:pt x="146" y="9"/>
                  </a:lnTo>
                  <a:lnTo>
                    <a:pt x="153" y="0"/>
                  </a:lnTo>
                  <a:lnTo>
                    <a:pt x="171" y="9"/>
                  </a:lnTo>
                  <a:lnTo>
                    <a:pt x="153" y="25"/>
                  </a:lnTo>
                  <a:lnTo>
                    <a:pt x="146" y="16"/>
                  </a:lnTo>
                  <a:lnTo>
                    <a:pt x="121" y="16"/>
                  </a:lnTo>
                  <a:lnTo>
                    <a:pt x="112" y="65"/>
                  </a:lnTo>
                  <a:lnTo>
                    <a:pt x="106" y="75"/>
                  </a:lnTo>
                  <a:lnTo>
                    <a:pt x="106" y="106"/>
                  </a:lnTo>
                  <a:lnTo>
                    <a:pt x="106" y="155"/>
                  </a:lnTo>
                  <a:lnTo>
                    <a:pt x="89" y="162"/>
                  </a:lnTo>
                  <a:lnTo>
                    <a:pt x="72" y="162"/>
                  </a:lnTo>
                  <a:lnTo>
                    <a:pt x="66" y="155"/>
                  </a:lnTo>
                  <a:lnTo>
                    <a:pt x="56" y="162"/>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73" name="Freeform 201"/>
            <p:cNvSpPr>
              <a:spLocks/>
            </p:cNvSpPr>
            <p:nvPr/>
          </p:nvSpPr>
          <p:spPr bwMode="auto">
            <a:xfrm>
              <a:off x="2884" y="2683"/>
              <a:ext cx="152" cy="130"/>
            </a:xfrm>
            <a:custGeom>
              <a:avLst/>
              <a:gdLst/>
              <a:ahLst/>
              <a:cxnLst>
                <a:cxn ang="0">
                  <a:pos x="0" y="146"/>
                </a:cxn>
                <a:cxn ang="0">
                  <a:pos x="16" y="146"/>
                </a:cxn>
                <a:cxn ang="0">
                  <a:pos x="32" y="146"/>
                </a:cxn>
                <a:cxn ang="0">
                  <a:pos x="81" y="155"/>
                </a:cxn>
                <a:cxn ang="0">
                  <a:pos x="97" y="155"/>
                </a:cxn>
                <a:cxn ang="0">
                  <a:pos x="130" y="162"/>
                </a:cxn>
                <a:cxn ang="0">
                  <a:pos x="146" y="155"/>
                </a:cxn>
                <a:cxn ang="0">
                  <a:pos x="130" y="139"/>
                </a:cxn>
                <a:cxn ang="0">
                  <a:pos x="130" y="99"/>
                </a:cxn>
                <a:cxn ang="0">
                  <a:pos x="161" y="90"/>
                </a:cxn>
                <a:cxn ang="0">
                  <a:pos x="153" y="65"/>
                </a:cxn>
                <a:cxn ang="0">
                  <a:pos x="130" y="74"/>
                </a:cxn>
                <a:cxn ang="0">
                  <a:pos x="130" y="65"/>
                </a:cxn>
                <a:cxn ang="0">
                  <a:pos x="137" y="59"/>
                </a:cxn>
                <a:cxn ang="0">
                  <a:pos x="130" y="50"/>
                </a:cxn>
                <a:cxn ang="0">
                  <a:pos x="130" y="25"/>
                </a:cxn>
                <a:cxn ang="0">
                  <a:pos x="112" y="17"/>
                </a:cxn>
                <a:cxn ang="0">
                  <a:pos x="97" y="17"/>
                </a:cxn>
                <a:cxn ang="0">
                  <a:pos x="97" y="25"/>
                </a:cxn>
                <a:cxn ang="0">
                  <a:pos x="81" y="34"/>
                </a:cxn>
                <a:cxn ang="0">
                  <a:pos x="66" y="17"/>
                </a:cxn>
                <a:cxn ang="0">
                  <a:pos x="66" y="0"/>
                </a:cxn>
                <a:cxn ang="0">
                  <a:pos x="56" y="0"/>
                </a:cxn>
                <a:cxn ang="0">
                  <a:pos x="24" y="0"/>
                </a:cxn>
                <a:cxn ang="0">
                  <a:pos x="9" y="9"/>
                </a:cxn>
                <a:cxn ang="0">
                  <a:pos x="16" y="34"/>
                </a:cxn>
                <a:cxn ang="0">
                  <a:pos x="16" y="40"/>
                </a:cxn>
                <a:cxn ang="0">
                  <a:pos x="24" y="74"/>
                </a:cxn>
                <a:cxn ang="0">
                  <a:pos x="24" y="90"/>
                </a:cxn>
                <a:cxn ang="0">
                  <a:pos x="9" y="99"/>
                </a:cxn>
                <a:cxn ang="0">
                  <a:pos x="0" y="131"/>
                </a:cxn>
                <a:cxn ang="0">
                  <a:pos x="0" y="146"/>
                </a:cxn>
              </a:cxnLst>
              <a:rect l="0" t="0" r="r" b="b"/>
              <a:pathLst>
                <a:path w="162" h="163">
                  <a:moveTo>
                    <a:pt x="0" y="146"/>
                  </a:moveTo>
                  <a:lnTo>
                    <a:pt x="16" y="146"/>
                  </a:lnTo>
                  <a:lnTo>
                    <a:pt x="32" y="146"/>
                  </a:lnTo>
                  <a:lnTo>
                    <a:pt x="81" y="155"/>
                  </a:lnTo>
                  <a:lnTo>
                    <a:pt x="97" y="155"/>
                  </a:lnTo>
                  <a:lnTo>
                    <a:pt x="130" y="162"/>
                  </a:lnTo>
                  <a:lnTo>
                    <a:pt x="146" y="155"/>
                  </a:lnTo>
                  <a:lnTo>
                    <a:pt x="130" y="139"/>
                  </a:lnTo>
                  <a:lnTo>
                    <a:pt x="130" y="99"/>
                  </a:lnTo>
                  <a:lnTo>
                    <a:pt x="161" y="90"/>
                  </a:lnTo>
                  <a:lnTo>
                    <a:pt x="153" y="65"/>
                  </a:lnTo>
                  <a:lnTo>
                    <a:pt x="130" y="74"/>
                  </a:lnTo>
                  <a:lnTo>
                    <a:pt x="130" y="65"/>
                  </a:lnTo>
                  <a:lnTo>
                    <a:pt x="137" y="59"/>
                  </a:lnTo>
                  <a:lnTo>
                    <a:pt x="130" y="50"/>
                  </a:lnTo>
                  <a:lnTo>
                    <a:pt x="130" y="25"/>
                  </a:lnTo>
                  <a:lnTo>
                    <a:pt x="112" y="17"/>
                  </a:lnTo>
                  <a:lnTo>
                    <a:pt x="97" y="17"/>
                  </a:lnTo>
                  <a:lnTo>
                    <a:pt x="97" y="25"/>
                  </a:lnTo>
                  <a:lnTo>
                    <a:pt x="81" y="34"/>
                  </a:lnTo>
                  <a:lnTo>
                    <a:pt x="66" y="17"/>
                  </a:lnTo>
                  <a:lnTo>
                    <a:pt x="66" y="0"/>
                  </a:lnTo>
                  <a:lnTo>
                    <a:pt x="56" y="0"/>
                  </a:lnTo>
                  <a:lnTo>
                    <a:pt x="24" y="0"/>
                  </a:lnTo>
                  <a:lnTo>
                    <a:pt x="9" y="9"/>
                  </a:lnTo>
                  <a:lnTo>
                    <a:pt x="16" y="34"/>
                  </a:lnTo>
                  <a:lnTo>
                    <a:pt x="16" y="40"/>
                  </a:lnTo>
                  <a:lnTo>
                    <a:pt x="24" y="74"/>
                  </a:lnTo>
                  <a:lnTo>
                    <a:pt x="24" y="90"/>
                  </a:lnTo>
                  <a:lnTo>
                    <a:pt x="9" y="99"/>
                  </a:lnTo>
                  <a:lnTo>
                    <a:pt x="0" y="131"/>
                  </a:lnTo>
                  <a:lnTo>
                    <a:pt x="0" y="14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74" name="Freeform 202"/>
            <p:cNvSpPr>
              <a:spLocks/>
            </p:cNvSpPr>
            <p:nvPr/>
          </p:nvSpPr>
          <p:spPr bwMode="auto">
            <a:xfrm>
              <a:off x="2893" y="2671"/>
              <a:ext cx="15" cy="14"/>
            </a:xfrm>
            <a:custGeom>
              <a:avLst/>
              <a:gdLst/>
              <a:ahLst/>
              <a:cxnLst>
                <a:cxn ang="0">
                  <a:pos x="16" y="0"/>
                </a:cxn>
                <a:cxn ang="0">
                  <a:pos x="0" y="16"/>
                </a:cxn>
                <a:cxn ang="0">
                  <a:pos x="0" y="8"/>
                </a:cxn>
                <a:cxn ang="0">
                  <a:pos x="0" y="0"/>
                </a:cxn>
                <a:cxn ang="0">
                  <a:pos x="16" y="0"/>
                </a:cxn>
              </a:cxnLst>
              <a:rect l="0" t="0" r="r" b="b"/>
              <a:pathLst>
                <a:path w="17" h="17">
                  <a:moveTo>
                    <a:pt x="16" y="0"/>
                  </a:moveTo>
                  <a:lnTo>
                    <a:pt x="0" y="16"/>
                  </a:lnTo>
                  <a:lnTo>
                    <a:pt x="0" y="8"/>
                  </a:lnTo>
                  <a:lnTo>
                    <a:pt x="0" y="0"/>
                  </a:lnTo>
                  <a:lnTo>
                    <a:pt x="16"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75" name="Freeform 203"/>
            <p:cNvSpPr>
              <a:spLocks/>
            </p:cNvSpPr>
            <p:nvPr/>
          </p:nvSpPr>
          <p:spPr bwMode="auto">
            <a:xfrm>
              <a:off x="2893" y="2671"/>
              <a:ext cx="15" cy="14"/>
            </a:xfrm>
            <a:custGeom>
              <a:avLst/>
              <a:gdLst/>
              <a:ahLst/>
              <a:cxnLst>
                <a:cxn ang="0">
                  <a:pos x="16" y="0"/>
                </a:cxn>
                <a:cxn ang="0">
                  <a:pos x="0" y="16"/>
                </a:cxn>
                <a:cxn ang="0">
                  <a:pos x="0" y="8"/>
                </a:cxn>
                <a:cxn ang="0">
                  <a:pos x="0" y="0"/>
                </a:cxn>
                <a:cxn ang="0">
                  <a:pos x="16" y="0"/>
                </a:cxn>
              </a:cxnLst>
              <a:rect l="0" t="0" r="r" b="b"/>
              <a:pathLst>
                <a:path w="17" h="17">
                  <a:moveTo>
                    <a:pt x="16" y="0"/>
                  </a:moveTo>
                  <a:lnTo>
                    <a:pt x="0" y="16"/>
                  </a:lnTo>
                  <a:lnTo>
                    <a:pt x="0" y="8"/>
                  </a:lnTo>
                  <a:lnTo>
                    <a:pt x="0" y="0"/>
                  </a:lnTo>
                  <a:lnTo>
                    <a:pt x="16"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76" name="Freeform 204"/>
            <p:cNvSpPr>
              <a:spLocks/>
            </p:cNvSpPr>
            <p:nvPr/>
          </p:nvSpPr>
          <p:spPr bwMode="auto">
            <a:xfrm>
              <a:off x="2937" y="2851"/>
              <a:ext cx="200" cy="150"/>
            </a:xfrm>
            <a:custGeom>
              <a:avLst/>
              <a:gdLst/>
              <a:ahLst/>
              <a:cxnLst>
                <a:cxn ang="0">
                  <a:pos x="196" y="10"/>
                </a:cxn>
                <a:cxn ang="0">
                  <a:pos x="202" y="57"/>
                </a:cxn>
                <a:cxn ang="0">
                  <a:pos x="196" y="57"/>
                </a:cxn>
                <a:cxn ang="0">
                  <a:pos x="187" y="65"/>
                </a:cxn>
                <a:cxn ang="0">
                  <a:pos x="196" y="74"/>
                </a:cxn>
                <a:cxn ang="0">
                  <a:pos x="202" y="65"/>
                </a:cxn>
                <a:cxn ang="0">
                  <a:pos x="212" y="65"/>
                </a:cxn>
                <a:cxn ang="0">
                  <a:pos x="212" y="74"/>
                </a:cxn>
                <a:cxn ang="0">
                  <a:pos x="212" y="97"/>
                </a:cxn>
                <a:cxn ang="0">
                  <a:pos x="196" y="105"/>
                </a:cxn>
                <a:cxn ang="0">
                  <a:pos x="180" y="130"/>
                </a:cxn>
                <a:cxn ang="0">
                  <a:pos x="155" y="153"/>
                </a:cxn>
                <a:cxn ang="0">
                  <a:pos x="139" y="171"/>
                </a:cxn>
                <a:cxn ang="0">
                  <a:pos x="115" y="178"/>
                </a:cxn>
                <a:cxn ang="0">
                  <a:pos x="97" y="178"/>
                </a:cxn>
                <a:cxn ang="0">
                  <a:pos x="74" y="178"/>
                </a:cxn>
                <a:cxn ang="0">
                  <a:pos x="50" y="187"/>
                </a:cxn>
                <a:cxn ang="0">
                  <a:pos x="41" y="187"/>
                </a:cxn>
                <a:cxn ang="0">
                  <a:pos x="33" y="178"/>
                </a:cxn>
                <a:cxn ang="0">
                  <a:pos x="25" y="153"/>
                </a:cxn>
                <a:cxn ang="0">
                  <a:pos x="25" y="147"/>
                </a:cxn>
                <a:cxn ang="0">
                  <a:pos x="10" y="97"/>
                </a:cxn>
                <a:cxn ang="0">
                  <a:pos x="0" y="97"/>
                </a:cxn>
                <a:cxn ang="0">
                  <a:pos x="10" y="90"/>
                </a:cxn>
                <a:cxn ang="0">
                  <a:pos x="16" y="97"/>
                </a:cxn>
                <a:cxn ang="0">
                  <a:pos x="33" y="97"/>
                </a:cxn>
                <a:cxn ang="0">
                  <a:pos x="50" y="90"/>
                </a:cxn>
                <a:cxn ang="0">
                  <a:pos x="50" y="41"/>
                </a:cxn>
                <a:cxn ang="0">
                  <a:pos x="56" y="50"/>
                </a:cxn>
                <a:cxn ang="0">
                  <a:pos x="56" y="65"/>
                </a:cxn>
                <a:cxn ang="0">
                  <a:pos x="74" y="65"/>
                </a:cxn>
                <a:cxn ang="0">
                  <a:pos x="97" y="50"/>
                </a:cxn>
                <a:cxn ang="0">
                  <a:pos x="105" y="57"/>
                </a:cxn>
                <a:cxn ang="0">
                  <a:pos x="115" y="50"/>
                </a:cxn>
                <a:cxn ang="0">
                  <a:pos x="147" y="16"/>
                </a:cxn>
                <a:cxn ang="0">
                  <a:pos x="171" y="0"/>
                </a:cxn>
                <a:cxn ang="0">
                  <a:pos x="187" y="10"/>
                </a:cxn>
                <a:cxn ang="0">
                  <a:pos x="196" y="10"/>
                </a:cxn>
              </a:cxnLst>
              <a:rect l="0" t="0" r="r" b="b"/>
              <a:pathLst>
                <a:path w="213" h="188">
                  <a:moveTo>
                    <a:pt x="196" y="10"/>
                  </a:moveTo>
                  <a:lnTo>
                    <a:pt x="202" y="57"/>
                  </a:lnTo>
                  <a:lnTo>
                    <a:pt x="196" y="57"/>
                  </a:lnTo>
                  <a:lnTo>
                    <a:pt x="187" y="65"/>
                  </a:lnTo>
                  <a:lnTo>
                    <a:pt x="196" y="74"/>
                  </a:lnTo>
                  <a:lnTo>
                    <a:pt x="202" y="65"/>
                  </a:lnTo>
                  <a:lnTo>
                    <a:pt x="212" y="65"/>
                  </a:lnTo>
                  <a:lnTo>
                    <a:pt x="212" y="74"/>
                  </a:lnTo>
                  <a:lnTo>
                    <a:pt x="212" y="97"/>
                  </a:lnTo>
                  <a:lnTo>
                    <a:pt x="196" y="105"/>
                  </a:lnTo>
                  <a:lnTo>
                    <a:pt x="180" y="130"/>
                  </a:lnTo>
                  <a:lnTo>
                    <a:pt x="155" y="153"/>
                  </a:lnTo>
                  <a:lnTo>
                    <a:pt x="139" y="171"/>
                  </a:lnTo>
                  <a:lnTo>
                    <a:pt x="115" y="178"/>
                  </a:lnTo>
                  <a:lnTo>
                    <a:pt x="97" y="178"/>
                  </a:lnTo>
                  <a:lnTo>
                    <a:pt x="74" y="178"/>
                  </a:lnTo>
                  <a:lnTo>
                    <a:pt x="50" y="187"/>
                  </a:lnTo>
                  <a:lnTo>
                    <a:pt x="41" y="187"/>
                  </a:lnTo>
                  <a:lnTo>
                    <a:pt x="33" y="178"/>
                  </a:lnTo>
                  <a:lnTo>
                    <a:pt x="25" y="153"/>
                  </a:lnTo>
                  <a:lnTo>
                    <a:pt x="25" y="147"/>
                  </a:lnTo>
                  <a:lnTo>
                    <a:pt x="10" y="97"/>
                  </a:lnTo>
                  <a:lnTo>
                    <a:pt x="0" y="97"/>
                  </a:lnTo>
                  <a:lnTo>
                    <a:pt x="10" y="90"/>
                  </a:lnTo>
                  <a:lnTo>
                    <a:pt x="16" y="97"/>
                  </a:lnTo>
                  <a:lnTo>
                    <a:pt x="33" y="97"/>
                  </a:lnTo>
                  <a:lnTo>
                    <a:pt x="50" y="90"/>
                  </a:lnTo>
                  <a:lnTo>
                    <a:pt x="50" y="41"/>
                  </a:lnTo>
                  <a:lnTo>
                    <a:pt x="56" y="50"/>
                  </a:lnTo>
                  <a:lnTo>
                    <a:pt x="56" y="65"/>
                  </a:lnTo>
                  <a:lnTo>
                    <a:pt x="74" y="65"/>
                  </a:lnTo>
                  <a:lnTo>
                    <a:pt x="97" y="50"/>
                  </a:lnTo>
                  <a:lnTo>
                    <a:pt x="105" y="57"/>
                  </a:lnTo>
                  <a:lnTo>
                    <a:pt x="115" y="50"/>
                  </a:lnTo>
                  <a:lnTo>
                    <a:pt x="147" y="16"/>
                  </a:lnTo>
                  <a:lnTo>
                    <a:pt x="171" y="0"/>
                  </a:lnTo>
                  <a:lnTo>
                    <a:pt x="187" y="10"/>
                  </a:lnTo>
                  <a:lnTo>
                    <a:pt x="196" y="1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77" name="Freeform 205"/>
            <p:cNvSpPr>
              <a:spLocks/>
            </p:cNvSpPr>
            <p:nvPr/>
          </p:nvSpPr>
          <p:spPr bwMode="auto">
            <a:xfrm>
              <a:off x="2983" y="2807"/>
              <a:ext cx="116" cy="97"/>
            </a:xfrm>
            <a:custGeom>
              <a:avLst/>
              <a:gdLst/>
              <a:ahLst/>
              <a:cxnLst>
                <a:cxn ang="0">
                  <a:pos x="0" y="97"/>
                </a:cxn>
                <a:cxn ang="0">
                  <a:pos x="6" y="106"/>
                </a:cxn>
                <a:cxn ang="0">
                  <a:pos x="6" y="121"/>
                </a:cxn>
                <a:cxn ang="0">
                  <a:pos x="24" y="121"/>
                </a:cxn>
                <a:cxn ang="0">
                  <a:pos x="47" y="106"/>
                </a:cxn>
                <a:cxn ang="0">
                  <a:pos x="55" y="113"/>
                </a:cxn>
                <a:cxn ang="0">
                  <a:pos x="65" y="106"/>
                </a:cxn>
                <a:cxn ang="0">
                  <a:pos x="97" y="72"/>
                </a:cxn>
                <a:cxn ang="0">
                  <a:pos x="121" y="56"/>
                </a:cxn>
                <a:cxn ang="0">
                  <a:pos x="105" y="56"/>
                </a:cxn>
                <a:cxn ang="0">
                  <a:pos x="97" y="41"/>
                </a:cxn>
                <a:cxn ang="0">
                  <a:pos x="80" y="24"/>
                </a:cxn>
                <a:cxn ang="0">
                  <a:pos x="65" y="0"/>
                </a:cxn>
                <a:cxn ang="0">
                  <a:pos x="47" y="16"/>
                </a:cxn>
                <a:cxn ang="0">
                  <a:pos x="40" y="7"/>
                </a:cxn>
                <a:cxn ang="0">
                  <a:pos x="15" y="7"/>
                </a:cxn>
                <a:cxn ang="0">
                  <a:pos x="6" y="56"/>
                </a:cxn>
                <a:cxn ang="0">
                  <a:pos x="0" y="66"/>
                </a:cxn>
                <a:cxn ang="0">
                  <a:pos x="0" y="97"/>
                </a:cxn>
              </a:cxnLst>
              <a:rect l="0" t="0" r="r" b="b"/>
              <a:pathLst>
                <a:path w="122" h="122">
                  <a:moveTo>
                    <a:pt x="0" y="97"/>
                  </a:moveTo>
                  <a:lnTo>
                    <a:pt x="6" y="106"/>
                  </a:lnTo>
                  <a:lnTo>
                    <a:pt x="6" y="121"/>
                  </a:lnTo>
                  <a:lnTo>
                    <a:pt x="24" y="121"/>
                  </a:lnTo>
                  <a:lnTo>
                    <a:pt x="47" y="106"/>
                  </a:lnTo>
                  <a:lnTo>
                    <a:pt x="55" y="113"/>
                  </a:lnTo>
                  <a:lnTo>
                    <a:pt x="65" y="106"/>
                  </a:lnTo>
                  <a:lnTo>
                    <a:pt x="97" y="72"/>
                  </a:lnTo>
                  <a:lnTo>
                    <a:pt x="121" y="56"/>
                  </a:lnTo>
                  <a:lnTo>
                    <a:pt x="105" y="56"/>
                  </a:lnTo>
                  <a:lnTo>
                    <a:pt x="97" y="41"/>
                  </a:lnTo>
                  <a:lnTo>
                    <a:pt x="80" y="24"/>
                  </a:lnTo>
                  <a:lnTo>
                    <a:pt x="65" y="0"/>
                  </a:lnTo>
                  <a:lnTo>
                    <a:pt x="47" y="16"/>
                  </a:lnTo>
                  <a:lnTo>
                    <a:pt x="40" y="7"/>
                  </a:lnTo>
                  <a:lnTo>
                    <a:pt x="15" y="7"/>
                  </a:lnTo>
                  <a:lnTo>
                    <a:pt x="6" y="56"/>
                  </a:lnTo>
                  <a:lnTo>
                    <a:pt x="0" y="66"/>
                  </a:lnTo>
                  <a:lnTo>
                    <a:pt x="0" y="97"/>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78" name="Freeform 206"/>
            <p:cNvSpPr>
              <a:spLocks/>
            </p:cNvSpPr>
            <p:nvPr/>
          </p:nvSpPr>
          <p:spPr bwMode="auto">
            <a:xfrm>
              <a:off x="3045" y="2788"/>
              <a:ext cx="100" cy="73"/>
            </a:xfrm>
            <a:custGeom>
              <a:avLst/>
              <a:gdLst/>
              <a:ahLst/>
              <a:cxnLst>
                <a:cxn ang="0">
                  <a:pos x="65" y="0"/>
                </a:cxn>
                <a:cxn ang="0">
                  <a:pos x="47" y="0"/>
                </a:cxn>
                <a:cxn ang="0">
                  <a:pos x="47" y="8"/>
                </a:cxn>
                <a:cxn ang="0">
                  <a:pos x="24" y="24"/>
                </a:cxn>
                <a:cxn ang="0">
                  <a:pos x="0" y="24"/>
                </a:cxn>
                <a:cxn ang="0">
                  <a:pos x="15" y="48"/>
                </a:cxn>
                <a:cxn ang="0">
                  <a:pos x="32" y="65"/>
                </a:cxn>
                <a:cxn ang="0">
                  <a:pos x="40" y="80"/>
                </a:cxn>
                <a:cxn ang="0">
                  <a:pos x="56" y="80"/>
                </a:cxn>
                <a:cxn ang="0">
                  <a:pos x="72" y="90"/>
                </a:cxn>
                <a:cxn ang="0">
                  <a:pos x="81" y="90"/>
                </a:cxn>
                <a:cxn ang="0">
                  <a:pos x="97" y="56"/>
                </a:cxn>
                <a:cxn ang="0">
                  <a:pos x="105" y="24"/>
                </a:cxn>
                <a:cxn ang="0">
                  <a:pos x="97" y="8"/>
                </a:cxn>
                <a:cxn ang="0">
                  <a:pos x="81" y="0"/>
                </a:cxn>
                <a:cxn ang="0">
                  <a:pos x="65" y="0"/>
                </a:cxn>
              </a:cxnLst>
              <a:rect l="0" t="0" r="r" b="b"/>
              <a:pathLst>
                <a:path w="106" h="91">
                  <a:moveTo>
                    <a:pt x="65" y="0"/>
                  </a:moveTo>
                  <a:lnTo>
                    <a:pt x="47" y="0"/>
                  </a:lnTo>
                  <a:lnTo>
                    <a:pt x="47" y="8"/>
                  </a:lnTo>
                  <a:lnTo>
                    <a:pt x="24" y="24"/>
                  </a:lnTo>
                  <a:lnTo>
                    <a:pt x="0" y="24"/>
                  </a:lnTo>
                  <a:lnTo>
                    <a:pt x="15" y="48"/>
                  </a:lnTo>
                  <a:lnTo>
                    <a:pt x="32" y="65"/>
                  </a:lnTo>
                  <a:lnTo>
                    <a:pt x="40" y="80"/>
                  </a:lnTo>
                  <a:lnTo>
                    <a:pt x="56" y="80"/>
                  </a:lnTo>
                  <a:lnTo>
                    <a:pt x="72" y="90"/>
                  </a:lnTo>
                  <a:lnTo>
                    <a:pt x="81" y="90"/>
                  </a:lnTo>
                  <a:lnTo>
                    <a:pt x="97" y="56"/>
                  </a:lnTo>
                  <a:lnTo>
                    <a:pt x="105" y="24"/>
                  </a:lnTo>
                  <a:lnTo>
                    <a:pt x="97" y="8"/>
                  </a:lnTo>
                  <a:lnTo>
                    <a:pt x="81" y="0"/>
                  </a:lnTo>
                  <a:lnTo>
                    <a:pt x="65"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79" name="Freeform 207"/>
            <p:cNvSpPr>
              <a:spLocks/>
            </p:cNvSpPr>
            <p:nvPr/>
          </p:nvSpPr>
          <p:spPr bwMode="auto">
            <a:xfrm>
              <a:off x="3106" y="2731"/>
              <a:ext cx="131" cy="173"/>
            </a:xfrm>
            <a:custGeom>
              <a:avLst/>
              <a:gdLst/>
              <a:ahLst/>
              <a:cxnLst>
                <a:cxn ang="0">
                  <a:pos x="32" y="217"/>
                </a:cxn>
                <a:cxn ang="0">
                  <a:pos x="32" y="209"/>
                </a:cxn>
                <a:cxn ang="0">
                  <a:pos x="32" y="202"/>
                </a:cxn>
                <a:cxn ang="0">
                  <a:pos x="64" y="193"/>
                </a:cxn>
                <a:cxn ang="0">
                  <a:pos x="72" y="186"/>
                </a:cxn>
                <a:cxn ang="0">
                  <a:pos x="72" y="162"/>
                </a:cxn>
                <a:cxn ang="0">
                  <a:pos x="56" y="128"/>
                </a:cxn>
                <a:cxn ang="0">
                  <a:pos x="87" y="96"/>
                </a:cxn>
                <a:cxn ang="0">
                  <a:pos x="112" y="87"/>
                </a:cxn>
                <a:cxn ang="0">
                  <a:pos x="137" y="63"/>
                </a:cxn>
                <a:cxn ang="0">
                  <a:pos x="129" y="0"/>
                </a:cxn>
                <a:cxn ang="0">
                  <a:pos x="112" y="15"/>
                </a:cxn>
                <a:cxn ang="0">
                  <a:pos x="81" y="15"/>
                </a:cxn>
                <a:cxn ang="0">
                  <a:pos x="64" y="15"/>
                </a:cxn>
                <a:cxn ang="0">
                  <a:pos x="56" y="23"/>
                </a:cxn>
                <a:cxn ang="0">
                  <a:pos x="64" y="40"/>
                </a:cxn>
                <a:cxn ang="0">
                  <a:pos x="72" y="55"/>
                </a:cxn>
                <a:cxn ang="0">
                  <a:pos x="72" y="72"/>
                </a:cxn>
                <a:cxn ang="0">
                  <a:pos x="64" y="87"/>
                </a:cxn>
                <a:cxn ang="0">
                  <a:pos x="56" y="72"/>
                </a:cxn>
                <a:cxn ang="0">
                  <a:pos x="56" y="55"/>
                </a:cxn>
                <a:cxn ang="0">
                  <a:pos x="47" y="55"/>
                </a:cxn>
                <a:cxn ang="0">
                  <a:pos x="40" y="47"/>
                </a:cxn>
                <a:cxn ang="0">
                  <a:pos x="0" y="63"/>
                </a:cxn>
                <a:cxn ang="0">
                  <a:pos x="0" y="72"/>
                </a:cxn>
                <a:cxn ang="0">
                  <a:pos x="16" y="72"/>
                </a:cxn>
                <a:cxn ang="0">
                  <a:pos x="32" y="80"/>
                </a:cxn>
                <a:cxn ang="0">
                  <a:pos x="40" y="96"/>
                </a:cxn>
                <a:cxn ang="0">
                  <a:pos x="32" y="128"/>
                </a:cxn>
                <a:cxn ang="0">
                  <a:pos x="16" y="162"/>
                </a:cxn>
                <a:cxn ang="0">
                  <a:pos x="22" y="209"/>
                </a:cxn>
                <a:cxn ang="0">
                  <a:pos x="22" y="217"/>
                </a:cxn>
                <a:cxn ang="0">
                  <a:pos x="32" y="217"/>
                </a:cxn>
              </a:cxnLst>
              <a:rect l="0" t="0" r="r" b="b"/>
              <a:pathLst>
                <a:path w="138" h="218">
                  <a:moveTo>
                    <a:pt x="32" y="217"/>
                  </a:moveTo>
                  <a:lnTo>
                    <a:pt x="32" y="209"/>
                  </a:lnTo>
                  <a:lnTo>
                    <a:pt x="32" y="202"/>
                  </a:lnTo>
                  <a:lnTo>
                    <a:pt x="64" y="193"/>
                  </a:lnTo>
                  <a:lnTo>
                    <a:pt x="72" y="186"/>
                  </a:lnTo>
                  <a:lnTo>
                    <a:pt x="72" y="162"/>
                  </a:lnTo>
                  <a:lnTo>
                    <a:pt x="56" y="128"/>
                  </a:lnTo>
                  <a:lnTo>
                    <a:pt x="87" y="96"/>
                  </a:lnTo>
                  <a:lnTo>
                    <a:pt x="112" y="87"/>
                  </a:lnTo>
                  <a:lnTo>
                    <a:pt x="137" y="63"/>
                  </a:lnTo>
                  <a:lnTo>
                    <a:pt x="129" y="0"/>
                  </a:lnTo>
                  <a:lnTo>
                    <a:pt x="112" y="15"/>
                  </a:lnTo>
                  <a:lnTo>
                    <a:pt x="81" y="15"/>
                  </a:lnTo>
                  <a:lnTo>
                    <a:pt x="64" y="15"/>
                  </a:lnTo>
                  <a:lnTo>
                    <a:pt x="56" y="23"/>
                  </a:lnTo>
                  <a:lnTo>
                    <a:pt x="64" y="40"/>
                  </a:lnTo>
                  <a:lnTo>
                    <a:pt x="72" y="55"/>
                  </a:lnTo>
                  <a:lnTo>
                    <a:pt x="72" y="72"/>
                  </a:lnTo>
                  <a:lnTo>
                    <a:pt x="64" y="87"/>
                  </a:lnTo>
                  <a:lnTo>
                    <a:pt x="56" y="72"/>
                  </a:lnTo>
                  <a:lnTo>
                    <a:pt x="56" y="55"/>
                  </a:lnTo>
                  <a:lnTo>
                    <a:pt x="47" y="55"/>
                  </a:lnTo>
                  <a:lnTo>
                    <a:pt x="40" y="47"/>
                  </a:lnTo>
                  <a:lnTo>
                    <a:pt x="0" y="63"/>
                  </a:lnTo>
                  <a:lnTo>
                    <a:pt x="0" y="72"/>
                  </a:lnTo>
                  <a:lnTo>
                    <a:pt x="16" y="72"/>
                  </a:lnTo>
                  <a:lnTo>
                    <a:pt x="32" y="80"/>
                  </a:lnTo>
                  <a:lnTo>
                    <a:pt x="40" y="96"/>
                  </a:lnTo>
                  <a:lnTo>
                    <a:pt x="32" y="128"/>
                  </a:lnTo>
                  <a:lnTo>
                    <a:pt x="16" y="162"/>
                  </a:lnTo>
                  <a:lnTo>
                    <a:pt x="22" y="209"/>
                  </a:lnTo>
                  <a:lnTo>
                    <a:pt x="22" y="217"/>
                  </a:lnTo>
                  <a:lnTo>
                    <a:pt x="32" y="217"/>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80" name="Freeform 208"/>
            <p:cNvSpPr>
              <a:spLocks/>
            </p:cNvSpPr>
            <p:nvPr/>
          </p:nvSpPr>
          <p:spPr bwMode="auto">
            <a:xfrm>
              <a:off x="3113" y="2897"/>
              <a:ext cx="16" cy="14"/>
            </a:xfrm>
            <a:custGeom>
              <a:avLst/>
              <a:gdLst/>
              <a:ahLst/>
              <a:cxnLst>
                <a:cxn ang="0">
                  <a:pos x="16" y="8"/>
                </a:cxn>
                <a:cxn ang="0">
                  <a:pos x="16" y="0"/>
                </a:cxn>
                <a:cxn ang="0">
                  <a:pos x="9" y="0"/>
                </a:cxn>
                <a:cxn ang="0">
                  <a:pos x="0" y="8"/>
                </a:cxn>
                <a:cxn ang="0">
                  <a:pos x="9" y="17"/>
                </a:cxn>
                <a:cxn ang="0">
                  <a:pos x="16" y="8"/>
                </a:cxn>
              </a:cxnLst>
              <a:rect l="0" t="0" r="r" b="b"/>
              <a:pathLst>
                <a:path w="17" h="18">
                  <a:moveTo>
                    <a:pt x="16" y="8"/>
                  </a:moveTo>
                  <a:lnTo>
                    <a:pt x="16" y="0"/>
                  </a:lnTo>
                  <a:lnTo>
                    <a:pt x="9" y="0"/>
                  </a:lnTo>
                  <a:lnTo>
                    <a:pt x="0" y="8"/>
                  </a:lnTo>
                  <a:lnTo>
                    <a:pt x="9" y="17"/>
                  </a:lnTo>
                  <a:lnTo>
                    <a:pt x="16" y="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81" name="Freeform 209"/>
            <p:cNvSpPr>
              <a:spLocks/>
            </p:cNvSpPr>
            <p:nvPr/>
          </p:nvSpPr>
          <p:spPr bwMode="auto">
            <a:xfrm>
              <a:off x="3113" y="2897"/>
              <a:ext cx="16" cy="14"/>
            </a:xfrm>
            <a:custGeom>
              <a:avLst/>
              <a:gdLst/>
              <a:ahLst/>
              <a:cxnLst>
                <a:cxn ang="0">
                  <a:pos x="16" y="8"/>
                </a:cxn>
                <a:cxn ang="0">
                  <a:pos x="16" y="0"/>
                </a:cxn>
                <a:cxn ang="0">
                  <a:pos x="9" y="0"/>
                </a:cxn>
                <a:cxn ang="0">
                  <a:pos x="0" y="8"/>
                </a:cxn>
                <a:cxn ang="0">
                  <a:pos x="9" y="17"/>
                </a:cxn>
                <a:cxn ang="0">
                  <a:pos x="16" y="8"/>
                </a:cxn>
              </a:cxnLst>
              <a:rect l="0" t="0" r="r" b="b"/>
              <a:pathLst>
                <a:path w="17" h="18">
                  <a:moveTo>
                    <a:pt x="16" y="8"/>
                  </a:moveTo>
                  <a:lnTo>
                    <a:pt x="16" y="0"/>
                  </a:lnTo>
                  <a:lnTo>
                    <a:pt x="9" y="0"/>
                  </a:lnTo>
                  <a:lnTo>
                    <a:pt x="0" y="8"/>
                  </a:lnTo>
                  <a:lnTo>
                    <a:pt x="9" y="17"/>
                  </a:lnTo>
                  <a:lnTo>
                    <a:pt x="16" y="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82" name="Freeform 210"/>
            <p:cNvSpPr>
              <a:spLocks/>
            </p:cNvSpPr>
            <p:nvPr/>
          </p:nvSpPr>
          <p:spPr bwMode="auto">
            <a:xfrm>
              <a:off x="1843" y="3092"/>
              <a:ext cx="17" cy="26"/>
            </a:xfrm>
            <a:custGeom>
              <a:avLst/>
              <a:gdLst/>
              <a:ahLst/>
              <a:cxnLst>
                <a:cxn ang="0">
                  <a:pos x="6" y="0"/>
                </a:cxn>
                <a:cxn ang="0">
                  <a:pos x="0" y="23"/>
                </a:cxn>
                <a:cxn ang="0">
                  <a:pos x="6" y="32"/>
                </a:cxn>
                <a:cxn ang="0">
                  <a:pos x="16" y="7"/>
                </a:cxn>
                <a:cxn ang="0">
                  <a:pos x="6" y="0"/>
                </a:cxn>
              </a:cxnLst>
              <a:rect l="0" t="0" r="r" b="b"/>
              <a:pathLst>
                <a:path w="17" h="33">
                  <a:moveTo>
                    <a:pt x="6" y="0"/>
                  </a:moveTo>
                  <a:lnTo>
                    <a:pt x="0" y="23"/>
                  </a:lnTo>
                  <a:lnTo>
                    <a:pt x="6" y="32"/>
                  </a:lnTo>
                  <a:lnTo>
                    <a:pt x="16" y="7"/>
                  </a:lnTo>
                  <a:lnTo>
                    <a:pt x="6"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83" name="Freeform 211"/>
            <p:cNvSpPr>
              <a:spLocks/>
            </p:cNvSpPr>
            <p:nvPr/>
          </p:nvSpPr>
          <p:spPr bwMode="auto">
            <a:xfrm>
              <a:off x="1797" y="2433"/>
              <a:ext cx="24" cy="13"/>
            </a:xfrm>
            <a:custGeom>
              <a:avLst/>
              <a:gdLst/>
              <a:ahLst/>
              <a:cxnLst>
                <a:cxn ang="0">
                  <a:pos x="0" y="7"/>
                </a:cxn>
                <a:cxn ang="0">
                  <a:pos x="16" y="16"/>
                </a:cxn>
                <a:cxn ang="0">
                  <a:pos x="25" y="7"/>
                </a:cxn>
                <a:cxn ang="0">
                  <a:pos x="9" y="0"/>
                </a:cxn>
                <a:cxn ang="0">
                  <a:pos x="0" y="7"/>
                </a:cxn>
              </a:cxnLst>
              <a:rect l="0" t="0" r="r" b="b"/>
              <a:pathLst>
                <a:path w="26" h="17">
                  <a:moveTo>
                    <a:pt x="0" y="7"/>
                  </a:moveTo>
                  <a:lnTo>
                    <a:pt x="16" y="16"/>
                  </a:lnTo>
                  <a:lnTo>
                    <a:pt x="25" y="7"/>
                  </a:lnTo>
                  <a:lnTo>
                    <a:pt x="9" y="0"/>
                  </a:lnTo>
                  <a:lnTo>
                    <a:pt x="0" y="7"/>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84" name="Freeform 212"/>
            <p:cNvSpPr>
              <a:spLocks/>
            </p:cNvSpPr>
            <p:nvPr/>
          </p:nvSpPr>
          <p:spPr bwMode="auto">
            <a:xfrm>
              <a:off x="1720" y="2381"/>
              <a:ext cx="124" cy="40"/>
            </a:xfrm>
            <a:custGeom>
              <a:avLst/>
              <a:gdLst/>
              <a:ahLst/>
              <a:cxnLst>
                <a:cxn ang="0">
                  <a:pos x="0" y="24"/>
                </a:cxn>
                <a:cxn ang="0">
                  <a:pos x="9" y="24"/>
                </a:cxn>
                <a:cxn ang="0">
                  <a:pos x="25" y="8"/>
                </a:cxn>
                <a:cxn ang="0">
                  <a:pos x="41" y="15"/>
                </a:cxn>
                <a:cxn ang="0">
                  <a:pos x="34" y="15"/>
                </a:cxn>
                <a:cxn ang="0">
                  <a:pos x="41" y="15"/>
                </a:cxn>
                <a:cxn ang="0">
                  <a:pos x="74" y="24"/>
                </a:cxn>
                <a:cxn ang="0">
                  <a:pos x="81" y="40"/>
                </a:cxn>
                <a:cxn ang="0">
                  <a:pos x="97" y="40"/>
                </a:cxn>
                <a:cxn ang="0">
                  <a:pos x="90" y="49"/>
                </a:cxn>
                <a:cxn ang="0">
                  <a:pos x="131" y="49"/>
                </a:cxn>
                <a:cxn ang="0">
                  <a:pos x="122" y="40"/>
                </a:cxn>
                <a:cxn ang="0">
                  <a:pos x="114" y="40"/>
                </a:cxn>
                <a:cxn ang="0">
                  <a:pos x="114" y="31"/>
                </a:cxn>
                <a:cxn ang="0">
                  <a:pos x="81" y="15"/>
                </a:cxn>
                <a:cxn ang="0">
                  <a:pos x="41" y="0"/>
                </a:cxn>
                <a:cxn ang="0">
                  <a:pos x="16" y="8"/>
                </a:cxn>
                <a:cxn ang="0">
                  <a:pos x="0" y="24"/>
                </a:cxn>
              </a:cxnLst>
              <a:rect l="0" t="0" r="r" b="b"/>
              <a:pathLst>
                <a:path w="132" h="50">
                  <a:moveTo>
                    <a:pt x="0" y="24"/>
                  </a:moveTo>
                  <a:lnTo>
                    <a:pt x="9" y="24"/>
                  </a:lnTo>
                  <a:lnTo>
                    <a:pt x="25" y="8"/>
                  </a:lnTo>
                  <a:lnTo>
                    <a:pt x="41" y="15"/>
                  </a:lnTo>
                  <a:lnTo>
                    <a:pt x="34" y="15"/>
                  </a:lnTo>
                  <a:lnTo>
                    <a:pt x="41" y="15"/>
                  </a:lnTo>
                  <a:lnTo>
                    <a:pt x="74" y="24"/>
                  </a:lnTo>
                  <a:lnTo>
                    <a:pt x="81" y="40"/>
                  </a:lnTo>
                  <a:lnTo>
                    <a:pt x="97" y="40"/>
                  </a:lnTo>
                  <a:lnTo>
                    <a:pt x="90" y="49"/>
                  </a:lnTo>
                  <a:lnTo>
                    <a:pt x="131" y="49"/>
                  </a:lnTo>
                  <a:lnTo>
                    <a:pt x="122" y="40"/>
                  </a:lnTo>
                  <a:lnTo>
                    <a:pt x="114" y="40"/>
                  </a:lnTo>
                  <a:lnTo>
                    <a:pt x="114" y="31"/>
                  </a:lnTo>
                  <a:lnTo>
                    <a:pt x="81" y="15"/>
                  </a:lnTo>
                  <a:lnTo>
                    <a:pt x="41" y="0"/>
                  </a:lnTo>
                  <a:lnTo>
                    <a:pt x="16" y="8"/>
                  </a:lnTo>
                  <a:lnTo>
                    <a:pt x="0" y="24"/>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85" name="Freeform 213"/>
            <p:cNvSpPr>
              <a:spLocks/>
            </p:cNvSpPr>
            <p:nvPr/>
          </p:nvSpPr>
          <p:spPr bwMode="auto">
            <a:xfrm>
              <a:off x="1797" y="2361"/>
              <a:ext cx="15" cy="21"/>
            </a:xfrm>
            <a:custGeom>
              <a:avLst/>
              <a:gdLst/>
              <a:ahLst/>
              <a:cxnLst>
                <a:cxn ang="0">
                  <a:pos x="0" y="0"/>
                </a:cxn>
                <a:cxn ang="0">
                  <a:pos x="0" y="8"/>
                </a:cxn>
                <a:cxn ang="0">
                  <a:pos x="16" y="25"/>
                </a:cxn>
                <a:cxn ang="0">
                  <a:pos x="16" y="8"/>
                </a:cxn>
                <a:cxn ang="0">
                  <a:pos x="0" y="0"/>
                </a:cxn>
              </a:cxnLst>
              <a:rect l="0" t="0" r="r" b="b"/>
              <a:pathLst>
                <a:path w="17" h="26">
                  <a:moveTo>
                    <a:pt x="0" y="0"/>
                  </a:moveTo>
                  <a:lnTo>
                    <a:pt x="0" y="8"/>
                  </a:lnTo>
                  <a:lnTo>
                    <a:pt x="16" y="25"/>
                  </a:lnTo>
                  <a:lnTo>
                    <a:pt x="16" y="8"/>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86" name="Freeform 214"/>
            <p:cNvSpPr>
              <a:spLocks/>
            </p:cNvSpPr>
            <p:nvPr/>
          </p:nvSpPr>
          <p:spPr bwMode="auto">
            <a:xfrm>
              <a:off x="1691" y="1722"/>
              <a:ext cx="83" cy="72"/>
            </a:xfrm>
            <a:custGeom>
              <a:avLst/>
              <a:gdLst/>
              <a:ahLst/>
              <a:cxnLst>
                <a:cxn ang="0">
                  <a:pos x="0" y="73"/>
                </a:cxn>
                <a:cxn ang="0">
                  <a:pos x="15" y="73"/>
                </a:cxn>
                <a:cxn ang="0">
                  <a:pos x="15" y="90"/>
                </a:cxn>
                <a:cxn ang="0">
                  <a:pos x="31" y="90"/>
                </a:cxn>
                <a:cxn ang="0">
                  <a:pos x="47" y="65"/>
                </a:cxn>
                <a:cxn ang="0">
                  <a:pos x="56" y="65"/>
                </a:cxn>
                <a:cxn ang="0">
                  <a:pos x="72" y="81"/>
                </a:cxn>
                <a:cxn ang="0">
                  <a:pos x="88" y="65"/>
                </a:cxn>
                <a:cxn ang="0">
                  <a:pos x="72" y="65"/>
                </a:cxn>
                <a:cxn ang="0">
                  <a:pos x="56" y="40"/>
                </a:cxn>
                <a:cxn ang="0">
                  <a:pos x="31" y="16"/>
                </a:cxn>
                <a:cxn ang="0">
                  <a:pos x="25" y="0"/>
                </a:cxn>
                <a:cxn ang="0">
                  <a:pos x="15" y="16"/>
                </a:cxn>
                <a:cxn ang="0">
                  <a:pos x="6" y="25"/>
                </a:cxn>
                <a:cxn ang="0">
                  <a:pos x="15" y="65"/>
                </a:cxn>
                <a:cxn ang="0">
                  <a:pos x="0" y="73"/>
                </a:cxn>
              </a:cxnLst>
              <a:rect l="0" t="0" r="r" b="b"/>
              <a:pathLst>
                <a:path w="89" h="91">
                  <a:moveTo>
                    <a:pt x="0" y="73"/>
                  </a:moveTo>
                  <a:lnTo>
                    <a:pt x="15" y="73"/>
                  </a:lnTo>
                  <a:lnTo>
                    <a:pt x="15" y="90"/>
                  </a:lnTo>
                  <a:lnTo>
                    <a:pt x="31" y="90"/>
                  </a:lnTo>
                  <a:lnTo>
                    <a:pt x="47" y="65"/>
                  </a:lnTo>
                  <a:lnTo>
                    <a:pt x="56" y="65"/>
                  </a:lnTo>
                  <a:lnTo>
                    <a:pt x="72" y="81"/>
                  </a:lnTo>
                  <a:lnTo>
                    <a:pt x="88" y="65"/>
                  </a:lnTo>
                  <a:lnTo>
                    <a:pt x="72" y="65"/>
                  </a:lnTo>
                  <a:lnTo>
                    <a:pt x="56" y="40"/>
                  </a:lnTo>
                  <a:lnTo>
                    <a:pt x="31" y="16"/>
                  </a:lnTo>
                  <a:lnTo>
                    <a:pt x="25" y="0"/>
                  </a:lnTo>
                  <a:lnTo>
                    <a:pt x="15" y="16"/>
                  </a:lnTo>
                  <a:lnTo>
                    <a:pt x="6" y="25"/>
                  </a:lnTo>
                  <a:lnTo>
                    <a:pt x="15" y="65"/>
                  </a:lnTo>
                  <a:lnTo>
                    <a:pt x="0" y="73"/>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87" name="Freeform 215"/>
            <p:cNvSpPr>
              <a:spLocks/>
            </p:cNvSpPr>
            <p:nvPr/>
          </p:nvSpPr>
          <p:spPr bwMode="auto">
            <a:xfrm>
              <a:off x="1812" y="1664"/>
              <a:ext cx="24" cy="33"/>
            </a:xfrm>
            <a:custGeom>
              <a:avLst/>
              <a:gdLst/>
              <a:ahLst/>
              <a:cxnLst>
                <a:cxn ang="0">
                  <a:pos x="0" y="25"/>
                </a:cxn>
                <a:cxn ang="0">
                  <a:pos x="0" y="40"/>
                </a:cxn>
                <a:cxn ang="0">
                  <a:pos x="17" y="31"/>
                </a:cxn>
                <a:cxn ang="0">
                  <a:pos x="25" y="25"/>
                </a:cxn>
                <a:cxn ang="0">
                  <a:pos x="25" y="16"/>
                </a:cxn>
                <a:cxn ang="0">
                  <a:pos x="25" y="0"/>
                </a:cxn>
                <a:cxn ang="0">
                  <a:pos x="9" y="0"/>
                </a:cxn>
                <a:cxn ang="0">
                  <a:pos x="0" y="25"/>
                </a:cxn>
              </a:cxnLst>
              <a:rect l="0" t="0" r="r" b="b"/>
              <a:pathLst>
                <a:path w="26" h="41">
                  <a:moveTo>
                    <a:pt x="0" y="25"/>
                  </a:moveTo>
                  <a:lnTo>
                    <a:pt x="0" y="40"/>
                  </a:lnTo>
                  <a:lnTo>
                    <a:pt x="17" y="31"/>
                  </a:lnTo>
                  <a:lnTo>
                    <a:pt x="25" y="25"/>
                  </a:lnTo>
                  <a:lnTo>
                    <a:pt x="25" y="16"/>
                  </a:lnTo>
                  <a:lnTo>
                    <a:pt x="25" y="0"/>
                  </a:lnTo>
                  <a:lnTo>
                    <a:pt x="9" y="0"/>
                  </a:lnTo>
                  <a:lnTo>
                    <a:pt x="0" y="2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88" name="Freeform 216"/>
            <p:cNvSpPr>
              <a:spLocks/>
            </p:cNvSpPr>
            <p:nvPr/>
          </p:nvSpPr>
          <p:spPr bwMode="auto">
            <a:xfrm>
              <a:off x="1766" y="1488"/>
              <a:ext cx="55" cy="35"/>
            </a:xfrm>
            <a:custGeom>
              <a:avLst/>
              <a:gdLst/>
              <a:ahLst/>
              <a:cxnLst>
                <a:cxn ang="0">
                  <a:pos x="0" y="0"/>
                </a:cxn>
                <a:cxn ang="0">
                  <a:pos x="0" y="17"/>
                </a:cxn>
                <a:cxn ang="0">
                  <a:pos x="0" y="42"/>
                </a:cxn>
                <a:cxn ang="0">
                  <a:pos x="25" y="42"/>
                </a:cxn>
                <a:cxn ang="0">
                  <a:pos x="32" y="42"/>
                </a:cxn>
                <a:cxn ang="0">
                  <a:pos x="57" y="42"/>
                </a:cxn>
                <a:cxn ang="0">
                  <a:pos x="57" y="34"/>
                </a:cxn>
                <a:cxn ang="0">
                  <a:pos x="48" y="9"/>
                </a:cxn>
                <a:cxn ang="0">
                  <a:pos x="41" y="0"/>
                </a:cxn>
                <a:cxn ang="0">
                  <a:pos x="17" y="0"/>
                </a:cxn>
                <a:cxn ang="0">
                  <a:pos x="0" y="0"/>
                </a:cxn>
              </a:cxnLst>
              <a:rect l="0" t="0" r="r" b="b"/>
              <a:pathLst>
                <a:path w="58" h="43">
                  <a:moveTo>
                    <a:pt x="0" y="0"/>
                  </a:moveTo>
                  <a:lnTo>
                    <a:pt x="0" y="17"/>
                  </a:lnTo>
                  <a:lnTo>
                    <a:pt x="0" y="42"/>
                  </a:lnTo>
                  <a:lnTo>
                    <a:pt x="25" y="42"/>
                  </a:lnTo>
                  <a:lnTo>
                    <a:pt x="32" y="42"/>
                  </a:lnTo>
                  <a:lnTo>
                    <a:pt x="57" y="42"/>
                  </a:lnTo>
                  <a:lnTo>
                    <a:pt x="57" y="34"/>
                  </a:lnTo>
                  <a:lnTo>
                    <a:pt x="48" y="9"/>
                  </a:lnTo>
                  <a:lnTo>
                    <a:pt x="41" y="0"/>
                  </a:lnTo>
                  <a:lnTo>
                    <a:pt x="17" y="0"/>
                  </a:lnTo>
                  <a:lnTo>
                    <a:pt x="0"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89" name="Freeform 217"/>
            <p:cNvSpPr>
              <a:spLocks/>
            </p:cNvSpPr>
            <p:nvPr/>
          </p:nvSpPr>
          <p:spPr bwMode="auto">
            <a:xfrm>
              <a:off x="1857" y="940"/>
              <a:ext cx="744" cy="925"/>
            </a:xfrm>
            <a:custGeom>
              <a:avLst/>
              <a:gdLst/>
              <a:ahLst/>
              <a:cxnLst>
                <a:cxn ang="0">
                  <a:pos x="40" y="470"/>
                </a:cxn>
                <a:cxn ang="0">
                  <a:pos x="25" y="528"/>
                </a:cxn>
                <a:cxn ang="0">
                  <a:pos x="57" y="575"/>
                </a:cxn>
                <a:cxn ang="0">
                  <a:pos x="147" y="575"/>
                </a:cxn>
                <a:cxn ang="0">
                  <a:pos x="211" y="657"/>
                </a:cxn>
                <a:cxn ang="0">
                  <a:pos x="221" y="746"/>
                </a:cxn>
                <a:cxn ang="0">
                  <a:pos x="227" y="794"/>
                </a:cxn>
                <a:cxn ang="0">
                  <a:pos x="261" y="802"/>
                </a:cxn>
                <a:cxn ang="0">
                  <a:pos x="244" y="818"/>
                </a:cxn>
                <a:cxn ang="0">
                  <a:pos x="252" y="874"/>
                </a:cxn>
                <a:cxn ang="0">
                  <a:pos x="293" y="874"/>
                </a:cxn>
                <a:cxn ang="0">
                  <a:pos x="252" y="914"/>
                </a:cxn>
                <a:cxn ang="0">
                  <a:pos x="276" y="1038"/>
                </a:cxn>
                <a:cxn ang="0">
                  <a:pos x="349" y="1135"/>
                </a:cxn>
                <a:cxn ang="0">
                  <a:pos x="398" y="1101"/>
                </a:cxn>
                <a:cxn ang="0">
                  <a:pos x="423" y="1029"/>
                </a:cxn>
                <a:cxn ang="0">
                  <a:pos x="430" y="996"/>
                </a:cxn>
                <a:cxn ang="0">
                  <a:pos x="537" y="914"/>
                </a:cxn>
                <a:cxn ang="0">
                  <a:pos x="641" y="859"/>
                </a:cxn>
                <a:cxn ang="0">
                  <a:pos x="600" y="843"/>
                </a:cxn>
                <a:cxn ang="0">
                  <a:pos x="609" y="802"/>
                </a:cxn>
                <a:cxn ang="0">
                  <a:pos x="641" y="836"/>
                </a:cxn>
                <a:cxn ang="0">
                  <a:pos x="625" y="746"/>
                </a:cxn>
                <a:cxn ang="0">
                  <a:pos x="641" y="722"/>
                </a:cxn>
                <a:cxn ang="0">
                  <a:pos x="674" y="688"/>
                </a:cxn>
                <a:cxn ang="0">
                  <a:pos x="699" y="649"/>
                </a:cxn>
                <a:cxn ang="0">
                  <a:pos x="682" y="575"/>
                </a:cxn>
                <a:cxn ang="0">
                  <a:pos x="674" y="535"/>
                </a:cxn>
                <a:cxn ang="0">
                  <a:pos x="690" y="470"/>
                </a:cxn>
                <a:cxn ang="0">
                  <a:pos x="739" y="301"/>
                </a:cxn>
                <a:cxn ang="0">
                  <a:pos x="731" y="187"/>
                </a:cxn>
                <a:cxn ang="0">
                  <a:pos x="650" y="252"/>
                </a:cxn>
                <a:cxn ang="0">
                  <a:pos x="666" y="187"/>
                </a:cxn>
                <a:cxn ang="0">
                  <a:pos x="634" y="196"/>
                </a:cxn>
                <a:cxn ang="0">
                  <a:pos x="553" y="162"/>
                </a:cxn>
                <a:cxn ang="0">
                  <a:pos x="659" y="137"/>
                </a:cxn>
                <a:cxn ang="0">
                  <a:pos x="634" y="74"/>
                </a:cxn>
                <a:cxn ang="0">
                  <a:pos x="479" y="0"/>
                </a:cxn>
                <a:cxn ang="0">
                  <a:pos x="333" y="130"/>
                </a:cxn>
                <a:cxn ang="0">
                  <a:pos x="244" y="137"/>
                </a:cxn>
                <a:cxn ang="0">
                  <a:pos x="155" y="221"/>
                </a:cxn>
                <a:cxn ang="0">
                  <a:pos x="82" y="292"/>
                </a:cxn>
                <a:cxn ang="0">
                  <a:pos x="115" y="358"/>
                </a:cxn>
                <a:cxn ang="0">
                  <a:pos x="9" y="429"/>
                </a:cxn>
              </a:cxnLst>
              <a:rect l="0" t="0" r="r" b="b"/>
              <a:pathLst>
                <a:path w="788" h="1160">
                  <a:moveTo>
                    <a:pt x="0" y="463"/>
                  </a:moveTo>
                  <a:lnTo>
                    <a:pt x="25" y="478"/>
                  </a:lnTo>
                  <a:lnTo>
                    <a:pt x="40" y="470"/>
                  </a:lnTo>
                  <a:lnTo>
                    <a:pt x="40" y="495"/>
                  </a:lnTo>
                  <a:lnTo>
                    <a:pt x="65" y="510"/>
                  </a:lnTo>
                  <a:lnTo>
                    <a:pt x="25" y="528"/>
                  </a:lnTo>
                  <a:lnTo>
                    <a:pt x="57" y="551"/>
                  </a:lnTo>
                  <a:lnTo>
                    <a:pt x="50" y="560"/>
                  </a:lnTo>
                  <a:lnTo>
                    <a:pt x="57" y="575"/>
                  </a:lnTo>
                  <a:lnTo>
                    <a:pt x="90" y="584"/>
                  </a:lnTo>
                  <a:lnTo>
                    <a:pt x="99" y="575"/>
                  </a:lnTo>
                  <a:lnTo>
                    <a:pt x="147" y="575"/>
                  </a:lnTo>
                  <a:lnTo>
                    <a:pt x="196" y="600"/>
                  </a:lnTo>
                  <a:lnTo>
                    <a:pt x="196" y="615"/>
                  </a:lnTo>
                  <a:lnTo>
                    <a:pt x="211" y="657"/>
                  </a:lnTo>
                  <a:lnTo>
                    <a:pt x="211" y="681"/>
                  </a:lnTo>
                  <a:lnTo>
                    <a:pt x="227" y="697"/>
                  </a:lnTo>
                  <a:lnTo>
                    <a:pt x="221" y="746"/>
                  </a:lnTo>
                  <a:lnTo>
                    <a:pt x="227" y="762"/>
                  </a:lnTo>
                  <a:lnTo>
                    <a:pt x="227" y="777"/>
                  </a:lnTo>
                  <a:lnTo>
                    <a:pt x="227" y="794"/>
                  </a:lnTo>
                  <a:lnTo>
                    <a:pt x="244" y="794"/>
                  </a:lnTo>
                  <a:lnTo>
                    <a:pt x="252" y="777"/>
                  </a:lnTo>
                  <a:lnTo>
                    <a:pt x="261" y="802"/>
                  </a:lnTo>
                  <a:lnTo>
                    <a:pt x="276" y="811"/>
                  </a:lnTo>
                  <a:lnTo>
                    <a:pt x="284" y="827"/>
                  </a:lnTo>
                  <a:lnTo>
                    <a:pt x="244" y="818"/>
                  </a:lnTo>
                  <a:lnTo>
                    <a:pt x="236" y="836"/>
                  </a:lnTo>
                  <a:lnTo>
                    <a:pt x="236" y="859"/>
                  </a:lnTo>
                  <a:lnTo>
                    <a:pt x="252" y="874"/>
                  </a:lnTo>
                  <a:lnTo>
                    <a:pt x="268" y="867"/>
                  </a:lnTo>
                  <a:lnTo>
                    <a:pt x="284" y="851"/>
                  </a:lnTo>
                  <a:lnTo>
                    <a:pt x="293" y="874"/>
                  </a:lnTo>
                  <a:lnTo>
                    <a:pt x="284" y="899"/>
                  </a:lnTo>
                  <a:lnTo>
                    <a:pt x="268" y="899"/>
                  </a:lnTo>
                  <a:lnTo>
                    <a:pt x="252" y="914"/>
                  </a:lnTo>
                  <a:lnTo>
                    <a:pt x="252" y="980"/>
                  </a:lnTo>
                  <a:lnTo>
                    <a:pt x="268" y="996"/>
                  </a:lnTo>
                  <a:lnTo>
                    <a:pt x="276" y="1038"/>
                  </a:lnTo>
                  <a:lnTo>
                    <a:pt x="308" y="1119"/>
                  </a:lnTo>
                  <a:lnTo>
                    <a:pt x="324" y="1135"/>
                  </a:lnTo>
                  <a:lnTo>
                    <a:pt x="349" y="1135"/>
                  </a:lnTo>
                  <a:lnTo>
                    <a:pt x="373" y="1159"/>
                  </a:lnTo>
                  <a:lnTo>
                    <a:pt x="383" y="1150"/>
                  </a:lnTo>
                  <a:lnTo>
                    <a:pt x="398" y="1101"/>
                  </a:lnTo>
                  <a:lnTo>
                    <a:pt x="398" y="1085"/>
                  </a:lnTo>
                  <a:lnTo>
                    <a:pt x="414" y="1061"/>
                  </a:lnTo>
                  <a:lnTo>
                    <a:pt x="423" y="1029"/>
                  </a:lnTo>
                  <a:lnTo>
                    <a:pt x="414" y="1013"/>
                  </a:lnTo>
                  <a:lnTo>
                    <a:pt x="423" y="1013"/>
                  </a:lnTo>
                  <a:lnTo>
                    <a:pt x="430" y="996"/>
                  </a:lnTo>
                  <a:lnTo>
                    <a:pt x="463" y="996"/>
                  </a:lnTo>
                  <a:lnTo>
                    <a:pt x="479" y="980"/>
                  </a:lnTo>
                  <a:lnTo>
                    <a:pt x="537" y="914"/>
                  </a:lnTo>
                  <a:lnTo>
                    <a:pt x="553" y="914"/>
                  </a:lnTo>
                  <a:lnTo>
                    <a:pt x="585" y="899"/>
                  </a:lnTo>
                  <a:lnTo>
                    <a:pt x="641" y="859"/>
                  </a:lnTo>
                  <a:lnTo>
                    <a:pt x="650" y="843"/>
                  </a:lnTo>
                  <a:lnTo>
                    <a:pt x="618" y="836"/>
                  </a:lnTo>
                  <a:lnTo>
                    <a:pt x="600" y="843"/>
                  </a:lnTo>
                  <a:lnTo>
                    <a:pt x="600" y="836"/>
                  </a:lnTo>
                  <a:lnTo>
                    <a:pt x="618" y="818"/>
                  </a:lnTo>
                  <a:lnTo>
                    <a:pt x="609" y="802"/>
                  </a:lnTo>
                  <a:lnTo>
                    <a:pt x="625" y="794"/>
                  </a:lnTo>
                  <a:lnTo>
                    <a:pt x="634" y="827"/>
                  </a:lnTo>
                  <a:lnTo>
                    <a:pt x="641" y="836"/>
                  </a:lnTo>
                  <a:lnTo>
                    <a:pt x="659" y="827"/>
                  </a:lnTo>
                  <a:lnTo>
                    <a:pt x="659" y="794"/>
                  </a:lnTo>
                  <a:lnTo>
                    <a:pt x="625" y="746"/>
                  </a:lnTo>
                  <a:lnTo>
                    <a:pt x="659" y="762"/>
                  </a:lnTo>
                  <a:lnTo>
                    <a:pt x="659" y="730"/>
                  </a:lnTo>
                  <a:lnTo>
                    <a:pt x="641" y="722"/>
                  </a:lnTo>
                  <a:lnTo>
                    <a:pt x="666" y="705"/>
                  </a:lnTo>
                  <a:lnTo>
                    <a:pt x="674" y="705"/>
                  </a:lnTo>
                  <a:lnTo>
                    <a:pt x="674" y="688"/>
                  </a:lnTo>
                  <a:lnTo>
                    <a:pt x="666" y="681"/>
                  </a:lnTo>
                  <a:lnTo>
                    <a:pt x="690" y="672"/>
                  </a:lnTo>
                  <a:lnTo>
                    <a:pt x="699" y="649"/>
                  </a:lnTo>
                  <a:lnTo>
                    <a:pt x="682" y="649"/>
                  </a:lnTo>
                  <a:lnTo>
                    <a:pt x="690" y="625"/>
                  </a:lnTo>
                  <a:lnTo>
                    <a:pt x="682" y="575"/>
                  </a:lnTo>
                  <a:lnTo>
                    <a:pt x="666" y="568"/>
                  </a:lnTo>
                  <a:lnTo>
                    <a:pt x="666" y="544"/>
                  </a:lnTo>
                  <a:lnTo>
                    <a:pt x="674" y="535"/>
                  </a:lnTo>
                  <a:lnTo>
                    <a:pt x="699" y="544"/>
                  </a:lnTo>
                  <a:lnTo>
                    <a:pt x="706" y="528"/>
                  </a:lnTo>
                  <a:lnTo>
                    <a:pt x="690" y="470"/>
                  </a:lnTo>
                  <a:lnTo>
                    <a:pt x="690" y="445"/>
                  </a:lnTo>
                  <a:lnTo>
                    <a:pt x="690" y="413"/>
                  </a:lnTo>
                  <a:lnTo>
                    <a:pt x="739" y="301"/>
                  </a:lnTo>
                  <a:lnTo>
                    <a:pt x="787" y="227"/>
                  </a:lnTo>
                  <a:lnTo>
                    <a:pt x="771" y="202"/>
                  </a:lnTo>
                  <a:lnTo>
                    <a:pt x="731" y="187"/>
                  </a:lnTo>
                  <a:lnTo>
                    <a:pt x="706" y="221"/>
                  </a:lnTo>
                  <a:lnTo>
                    <a:pt x="690" y="211"/>
                  </a:lnTo>
                  <a:lnTo>
                    <a:pt x="650" y="252"/>
                  </a:lnTo>
                  <a:lnTo>
                    <a:pt x="618" y="268"/>
                  </a:lnTo>
                  <a:lnTo>
                    <a:pt x="634" y="227"/>
                  </a:lnTo>
                  <a:lnTo>
                    <a:pt x="666" y="187"/>
                  </a:lnTo>
                  <a:lnTo>
                    <a:pt x="659" y="162"/>
                  </a:lnTo>
                  <a:lnTo>
                    <a:pt x="634" y="171"/>
                  </a:lnTo>
                  <a:lnTo>
                    <a:pt x="634" y="196"/>
                  </a:lnTo>
                  <a:lnTo>
                    <a:pt x="618" y="202"/>
                  </a:lnTo>
                  <a:lnTo>
                    <a:pt x="618" y="162"/>
                  </a:lnTo>
                  <a:lnTo>
                    <a:pt x="553" y="162"/>
                  </a:lnTo>
                  <a:lnTo>
                    <a:pt x="577" y="146"/>
                  </a:lnTo>
                  <a:lnTo>
                    <a:pt x="609" y="155"/>
                  </a:lnTo>
                  <a:lnTo>
                    <a:pt x="659" y="137"/>
                  </a:lnTo>
                  <a:lnTo>
                    <a:pt x="682" y="114"/>
                  </a:lnTo>
                  <a:lnTo>
                    <a:pt x="659" y="90"/>
                  </a:lnTo>
                  <a:lnTo>
                    <a:pt x="634" y="74"/>
                  </a:lnTo>
                  <a:lnTo>
                    <a:pt x="618" y="50"/>
                  </a:lnTo>
                  <a:lnTo>
                    <a:pt x="585" y="16"/>
                  </a:lnTo>
                  <a:lnTo>
                    <a:pt x="479" y="0"/>
                  </a:lnTo>
                  <a:lnTo>
                    <a:pt x="373" y="50"/>
                  </a:lnTo>
                  <a:lnTo>
                    <a:pt x="341" y="90"/>
                  </a:lnTo>
                  <a:lnTo>
                    <a:pt x="333" y="130"/>
                  </a:lnTo>
                  <a:lnTo>
                    <a:pt x="293" y="130"/>
                  </a:lnTo>
                  <a:lnTo>
                    <a:pt x="284" y="171"/>
                  </a:lnTo>
                  <a:lnTo>
                    <a:pt x="244" y="137"/>
                  </a:lnTo>
                  <a:lnTo>
                    <a:pt x="179" y="162"/>
                  </a:lnTo>
                  <a:lnTo>
                    <a:pt x="147" y="196"/>
                  </a:lnTo>
                  <a:lnTo>
                    <a:pt x="155" y="221"/>
                  </a:lnTo>
                  <a:lnTo>
                    <a:pt x="147" y="243"/>
                  </a:lnTo>
                  <a:lnTo>
                    <a:pt x="122" y="243"/>
                  </a:lnTo>
                  <a:lnTo>
                    <a:pt x="82" y="292"/>
                  </a:lnTo>
                  <a:lnTo>
                    <a:pt x="74" y="333"/>
                  </a:lnTo>
                  <a:lnTo>
                    <a:pt x="106" y="333"/>
                  </a:lnTo>
                  <a:lnTo>
                    <a:pt x="115" y="358"/>
                  </a:lnTo>
                  <a:lnTo>
                    <a:pt x="99" y="389"/>
                  </a:lnTo>
                  <a:lnTo>
                    <a:pt x="57" y="405"/>
                  </a:lnTo>
                  <a:lnTo>
                    <a:pt x="9" y="429"/>
                  </a:lnTo>
                  <a:lnTo>
                    <a:pt x="0" y="463"/>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90" name="Freeform 218"/>
            <p:cNvSpPr>
              <a:spLocks/>
            </p:cNvSpPr>
            <p:nvPr/>
          </p:nvSpPr>
          <p:spPr bwMode="auto">
            <a:xfrm>
              <a:off x="3939" y="1238"/>
              <a:ext cx="71" cy="78"/>
            </a:xfrm>
            <a:custGeom>
              <a:avLst/>
              <a:gdLst/>
              <a:ahLst/>
              <a:cxnLst>
                <a:cxn ang="0">
                  <a:pos x="0" y="97"/>
                </a:cxn>
                <a:cxn ang="0">
                  <a:pos x="25" y="90"/>
                </a:cxn>
                <a:cxn ang="0">
                  <a:pos x="49" y="90"/>
                </a:cxn>
                <a:cxn ang="0">
                  <a:pos x="74" y="72"/>
                </a:cxn>
                <a:cxn ang="0">
                  <a:pos x="74" y="40"/>
                </a:cxn>
                <a:cxn ang="0">
                  <a:pos x="40" y="0"/>
                </a:cxn>
                <a:cxn ang="0">
                  <a:pos x="25" y="16"/>
                </a:cxn>
                <a:cxn ang="0">
                  <a:pos x="0" y="97"/>
                </a:cxn>
              </a:cxnLst>
              <a:rect l="0" t="0" r="r" b="b"/>
              <a:pathLst>
                <a:path w="75" h="98">
                  <a:moveTo>
                    <a:pt x="0" y="97"/>
                  </a:moveTo>
                  <a:lnTo>
                    <a:pt x="25" y="90"/>
                  </a:lnTo>
                  <a:lnTo>
                    <a:pt x="49" y="90"/>
                  </a:lnTo>
                  <a:lnTo>
                    <a:pt x="74" y="72"/>
                  </a:lnTo>
                  <a:lnTo>
                    <a:pt x="74" y="40"/>
                  </a:lnTo>
                  <a:lnTo>
                    <a:pt x="40" y="0"/>
                  </a:lnTo>
                  <a:lnTo>
                    <a:pt x="25" y="16"/>
                  </a:lnTo>
                  <a:lnTo>
                    <a:pt x="0" y="97"/>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91" name="Freeform 219"/>
            <p:cNvSpPr>
              <a:spLocks/>
            </p:cNvSpPr>
            <p:nvPr/>
          </p:nvSpPr>
          <p:spPr bwMode="auto">
            <a:xfrm>
              <a:off x="3840" y="1128"/>
              <a:ext cx="116" cy="150"/>
            </a:xfrm>
            <a:custGeom>
              <a:avLst/>
              <a:gdLst/>
              <a:ahLst/>
              <a:cxnLst>
                <a:cxn ang="0">
                  <a:pos x="0" y="97"/>
                </a:cxn>
                <a:cxn ang="0">
                  <a:pos x="8" y="122"/>
                </a:cxn>
                <a:cxn ang="0">
                  <a:pos x="40" y="137"/>
                </a:cxn>
                <a:cxn ang="0">
                  <a:pos x="49" y="162"/>
                </a:cxn>
                <a:cxn ang="0">
                  <a:pos x="98" y="187"/>
                </a:cxn>
                <a:cxn ang="0">
                  <a:pos x="114" y="177"/>
                </a:cxn>
                <a:cxn ang="0">
                  <a:pos x="114" y="153"/>
                </a:cxn>
                <a:cxn ang="0">
                  <a:pos x="121" y="122"/>
                </a:cxn>
                <a:cxn ang="0">
                  <a:pos x="105" y="97"/>
                </a:cxn>
                <a:cxn ang="0">
                  <a:pos x="80" y="88"/>
                </a:cxn>
                <a:cxn ang="0">
                  <a:pos x="80" y="65"/>
                </a:cxn>
                <a:cxn ang="0">
                  <a:pos x="80" y="40"/>
                </a:cxn>
                <a:cxn ang="0">
                  <a:pos x="56" y="0"/>
                </a:cxn>
                <a:cxn ang="0">
                  <a:pos x="33" y="32"/>
                </a:cxn>
                <a:cxn ang="0">
                  <a:pos x="25" y="65"/>
                </a:cxn>
                <a:cxn ang="0">
                  <a:pos x="0" y="97"/>
                </a:cxn>
              </a:cxnLst>
              <a:rect l="0" t="0" r="r" b="b"/>
              <a:pathLst>
                <a:path w="122" h="188">
                  <a:moveTo>
                    <a:pt x="0" y="97"/>
                  </a:moveTo>
                  <a:lnTo>
                    <a:pt x="8" y="122"/>
                  </a:lnTo>
                  <a:lnTo>
                    <a:pt x="40" y="137"/>
                  </a:lnTo>
                  <a:lnTo>
                    <a:pt x="49" y="162"/>
                  </a:lnTo>
                  <a:lnTo>
                    <a:pt x="98" y="187"/>
                  </a:lnTo>
                  <a:lnTo>
                    <a:pt x="114" y="177"/>
                  </a:lnTo>
                  <a:lnTo>
                    <a:pt x="114" y="153"/>
                  </a:lnTo>
                  <a:lnTo>
                    <a:pt x="121" y="122"/>
                  </a:lnTo>
                  <a:lnTo>
                    <a:pt x="105" y="97"/>
                  </a:lnTo>
                  <a:lnTo>
                    <a:pt x="80" y="88"/>
                  </a:lnTo>
                  <a:lnTo>
                    <a:pt x="80" y="65"/>
                  </a:lnTo>
                  <a:lnTo>
                    <a:pt x="80" y="40"/>
                  </a:lnTo>
                  <a:lnTo>
                    <a:pt x="56" y="0"/>
                  </a:lnTo>
                  <a:lnTo>
                    <a:pt x="33" y="32"/>
                  </a:lnTo>
                  <a:lnTo>
                    <a:pt x="25" y="65"/>
                  </a:lnTo>
                  <a:lnTo>
                    <a:pt x="0" y="97"/>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92" name="Freeform 220"/>
            <p:cNvSpPr>
              <a:spLocks/>
            </p:cNvSpPr>
            <p:nvPr/>
          </p:nvSpPr>
          <p:spPr bwMode="auto">
            <a:xfrm>
              <a:off x="3420" y="1116"/>
              <a:ext cx="107" cy="84"/>
            </a:xfrm>
            <a:custGeom>
              <a:avLst/>
              <a:gdLst/>
              <a:ahLst/>
              <a:cxnLst>
                <a:cxn ang="0">
                  <a:pos x="0" y="103"/>
                </a:cxn>
                <a:cxn ang="0">
                  <a:pos x="25" y="103"/>
                </a:cxn>
                <a:cxn ang="0">
                  <a:pos x="41" y="80"/>
                </a:cxn>
                <a:cxn ang="0">
                  <a:pos x="73" y="87"/>
                </a:cxn>
                <a:cxn ang="0">
                  <a:pos x="81" y="80"/>
                </a:cxn>
                <a:cxn ang="0">
                  <a:pos x="81" y="47"/>
                </a:cxn>
                <a:cxn ang="0">
                  <a:pos x="97" y="47"/>
                </a:cxn>
                <a:cxn ang="0">
                  <a:pos x="113" y="40"/>
                </a:cxn>
                <a:cxn ang="0">
                  <a:pos x="106" y="0"/>
                </a:cxn>
                <a:cxn ang="0">
                  <a:pos x="88" y="22"/>
                </a:cxn>
                <a:cxn ang="0">
                  <a:pos x="81" y="47"/>
                </a:cxn>
                <a:cxn ang="0">
                  <a:pos x="48" y="55"/>
                </a:cxn>
                <a:cxn ang="0">
                  <a:pos x="41" y="80"/>
                </a:cxn>
                <a:cxn ang="0">
                  <a:pos x="16" y="80"/>
                </a:cxn>
                <a:cxn ang="0">
                  <a:pos x="0" y="103"/>
                </a:cxn>
              </a:cxnLst>
              <a:rect l="0" t="0" r="r" b="b"/>
              <a:pathLst>
                <a:path w="114" h="104">
                  <a:moveTo>
                    <a:pt x="0" y="103"/>
                  </a:moveTo>
                  <a:lnTo>
                    <a:pt x="25" y="103"/>
                  </a:lnTo>
                  <a:lnTo>
                    <a:pt x="41" y="80"/>
                  </a:lnTo>
                  <a:lnTo>
                    <a:pt x="73" y="87"/>
                  </a:lnTo>
                  <a:lnTo>
                    <a:pt x="81" y="80"/>
                  </a:lnTo>
                  <a:lnTo>
                    <a:pt x="81" y="47"/>
                  </a:lnTo>
                  <a:lnTo>
                    <a:pt x="97" y="47"/>
                  </a:lnTo>
                  <a:lnTo>
                    <a:pt x="113" y="40"/>
                  </a:lnTo>
                  <a:lnTo>
                    <a:pt x="106" y="0"/>
                  </a:lnTo>
                  <a:lnTo>
                    <a:pt x="88" y="22"/>
                  </a:lnTo>
                  <a:lnTo>
                    <a:pt x="81" y="47"/>
                  </a:lnTo>
                  <a:lnTo>
                    <a:pt x="48" y="55"/>
                  </a:lnTo>
                  <a:lnTo>
                    <a:pt x="41" y="80"/>
                  </a:lnTo>
                  <a:lnTo>
                    <a:pt x="16" y="80"/>
                  </a:lnTo>
                  <a:lnTo>
                    <a:pt x="0" y="103"/>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93" name="Freeform 221"/>
            <p:cNvSpPr>
              <a:spLocks/>
            </p:cNvSpPr>
            <p:nvPr/>
          </p:nvSpPr>
          <p:spPr bwMode="auto">
            <a:xfrm>
              <a:off x="3397" y="1096"/>
              <a:ext cx="54" cy="71"/>
            </a:xfrm>
            <a:custGeom>
              <a:avLst/>
              <a:gdLst/>
              <a:ahLst/>
              <a:cxnLst>
                <a:cxn ang="0">
                  <a:pos x="0" y="80"/>
                </a:cxn>
                <a:cxn ang="0">
                  <a:pos x="24" y="88"/>
                </a:cxn>
                <a:cxn ang="0">
                  <a:pos x="56" y="80"/>
                </a:cxn>
                <a:cxn ang="0">
                  <a:pos x="49" y="65"/>
                </a:cxn>
                <a:cxn ang="0">
                  <a:pos x="56" y="31"/>
                </a:cxn>
                <a:cxn ang="0">
                  <a:pos x="56" y="0"/>
                </a:cxn>
                <a:cxn ang="0">
                  <a:pos x="32" y="25"/>
                </a:cxn>
                <a:cxn ang="0">
                  <a:pos x="32" y="56"/>
                </a:cxn>
                <a:cxn ang="0">
                  <a:pos x="7" y="56"/>
                </a:cxn>
                <a:cxn ang="0">
                  <a:pos x="0" y="80"/>
                </a:cxn>
              </a:cxnLst>
              <a:rect l="0" t="0" r="r" b="b"/>
              <a:pathLst>
                <a:path w="57" h="89">
                  <a:moveTo>
                    <a:pt x="0" y="80"/>
                  </a:moveTo>
                  <a:lnTo>
                    <a:pt x="24" y="88"/>
                  </a:lnTo>
                  <a:lnTo>
                    <a:pt x="56" y="80"/>
                  </a:lnTo>
                  <a:lnTo>
                    <a:pt x="49" y="65"/>
                  </a:lnTo>
                  <a:lnTo>
                    <a:pt x="56" y="31"/>
                  </a:lnTo>
                  <a:lnTo>
                    <a:pt x="56" y="0"/>
                  </a:lnTo>
                  <a:lnTo>
                    <a:pt x="32" y="25"/>
                  </a:lnTo>
                  <a:lnTo>
                    <a:pt x="32" y="56"/>
                  </a:lnTo>
                  <a:lnTo>
                    <a:pt x="7" y="56"/>
                  </a:lnTo>
                  <a:lnTo>
                    <a:pt x="0" y="8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94" name="Freeform 222"/>
            <p:cNvSpPr>
              <a:spLocks/>
            </p:cNvSpPr>
            <p:nvPr/>
          </p:nvSpPr>
          <p:spPr bwMode="auto">
            <a:xfrm>
              <a:off x="3382" y="1180"/>
              <a:ext cx="23" cy="14"/>
            </a:xfrm>
            <a:custGeom>
              <a:avLst/>
              <a:gdLst/>
              <a:ahLst/>
              <a:cxnLst>
                <a:cxn ang="0">
                  <a:pos x="0" y="16"/>
                </a:cxn>
                <a:cxn ang="0">
                  <a:pos x="23" y="16"/>
                </a:cxn>
                <a:cxn ang="0">
                  <a:pos x="16" y="0"/>
                </a:cxn>
                <a:cxn ang="0">
                  <a:pos x="0" y="16"/>
                </a:cxn>
              </a:cxnLst>
              <a:rect l="0" t="0" r="r" b="b"/>
              <a:pathLst>
                <a:path w="24" h="17">
                  <a:moveTo>
                    <a:pt x="0" y="16"/>
                  </a:moveTo>
                  <a:lnTo>
                    <a:pt x="23" y="16"/>
                  </a:lnTo>
                  <a:lnTo>
                    <a:pt x="16" y="0"/>
                  </a:lnTo>
                  <a:lnTo>
                    <a:pt x="0"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95" name="Freeform 223"/>
            <p:cNvSpPr>
              <a:spLocks/>
            </p:cNvSpPr>
            <p:nvPr/>
          </p:nvSpPr>
          <p:spPr bwMode="auto">
            <a:xfrm>
              <a:off x="3282" y="1153"/>
              <a:ext cx="78" cy="53"/>
            </a:xfrm>
            <a:custGeom>
              <a:avLst/>
              <a:gdLst/>
              <a:ahLst/>
              <a:cxnLst>
                <a:cxn ang="0">
                  <a:pos x="0" y="24"/>
                </a:cxn>
                <a:cxn ang="0">
                  <a:pos x="16" y="33"/>
                </a:cxn>
                <a:cxn ang="0">
                  <a:pos x="32" y="33"/>
                </a:cxn>
                <a:cxn ang="0">
                  <a:pos x="32" y="56"/>
                </a:cxn>
                <a:cxn ang="0">
                  <a:pos x="48" y="65"/>
                </a:cxn>
                <a:cxn ang="0">
                  <a:pos x="65" y="56"/>
                </a:cxn>
                <a:cxn ang="0">
                  <a:pos x="65" y="40"/>
                </a:cxn>
                <a:cxn ang="0">
                  <a:pos x="82" y="16"/>
                </a:cxn>
                <a:cxn ang="0">
                  <a:pos x="72" y="8"/>
                </a:cxn>
                <a:cxn ang="0">
                  <a:pos x="40" y="24"/>
                </a:cxn>
                <a:cxn ang="0">
                  <a:pos x="40" y="8"/>
                </a:cxn>
                <a:cxn ang="0">
                  <a:pos x="32" y="0"/>
                </a:cxn>
                <a:cxn ang="0">
                  <a:pos x="0" y="24"/>
                </a:cxn>
              </a:cxnLst>
              <a:rect l="0" t="0" r="r" b="b"/>
              <a:pathLst>
                <a:path w="83" h="66">
                  <a:moveTo>
                    <a:pt x="0" y="24"/>
                  </a:moveTo>
                  <a:lnTo>
                    <a:pt x="16" y="33"/>
                  </a:lnTo>
                  <a:lnTo>
                    <a:pt x="32" y="33"/>
                  </a:lnTo>
                  <a:lnTo>
                    <a:pt x="32" y="56"/>
                  </a:lnTo>
                  <a:lnTo>
                    <a:pt x="48" y="65"/>
                  </a:lnTo>
                  <a:lnTo>
                    <a:pt x="65" y="56"/>
                  </a:lnTo>
                  <a:lnTo>
                    <a:pt x="65" y="40"/>
                  </a:lnTo>
                  <a:lnTo>
                    <a:pt x="82" y="16"/>
                  </a:lnTo>
                  <a:lnTo>
                    <a:pt x="72" y="8"/>
                  </a:lnTo>
                  <a:lnTo>
                    <a:pt x="40" y="24"/>
                  </a:lnTo>
                  <a:lnTo>
                    <a:pt x="40" y="8"/>
                  </a:lnTo>
                  <a:lnTo>
                    <a:pt x="32" y="0"/>
                  </a:lnTo>
                  <a:lnTo>
                    <a:pt x="0" y="24"/>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96" name="Freeform 224"/>
            <p:cNvSpPr>
              <a:spLocks/>
            </p:cNvSpPr>
            <p:nvPr/>
          </p:nvSpPr>
          <p:spPr bwMode="auto">
            <a:xfrm>
              <a:off x="2875" y="1180"/>
              <a:ext cx="194" cy="208"/>
            </a:xfrm>
            <a:custGeom>
              <a:avLst/>
              <a:gdLst/>
              <a:ahLst/>
              <a:cxnLst>
                <a:cxn ang="0">
                  <a:pos x="0" y="57"/>
                </a:cxn>
                <a:cxn ang="0">
                  <a:pos x="9" y="122"/>
                </a:cxn>
                <a:cxn ang="0">
                  <a:pos x="25" y="153"/>
                </a:cxn>
                <a:cxn ang="0">
                  <a:pos x="50" y="153"/>
                </a:cxn>
                <a:cxn ang="0">
                  <a:pos x="33" y="169"/>
                </a:cxn>
                <a:cxn ang="0">
                  <a:pos x="41" y="202"/>
                </a:cxn>
                <a:cxn ang="0">
                  <a:pos x="75" y="259"/>
                </a:cxn>
                <a:cxn ang="0">
                  <a:pos x="106" y="144"/>
                </a:cxn>
                <a:cxn ang="0">
                  <a:pos x="115" y="128"/>
                </a:cxn>
                <a:cxn ang="0">
                  <a:pos x="121" y="153"/>
                </a:cxn>
                <a:cxn ang="0">
                  <a:pos x="139" y="169"/>
                </a:cxn>
                <a:cxn ang="0">
                  <a:pos x="121" y="202"/>
                </a:cxn>
                <a:cxn ang="0">
                  <a:pos x="146" y="209"/>
                </a:cxn>
                <a:cxn ang="0">
                  <a:pos x="180" y="186"/>
                </a:cxn>
                <a:cxn ang="0">
                  <a:pos x="155" y="162"/>
                </a:cxn>
                <a:cxn ang="0">
                  <a:pos x="130" y="112"/>
                </a:cxn>
                <a:cxn ang="0">
                  <a:pos x="106" y="97"/>
                </a:cxn>
                <a:cxn ang="0">
                  <a:pos x="98" y="57"/>
                </a:cxn>
                <a:cxn ang="0">
                  <a:pos x="130" y="81"/>
                </a:cxn>
                <a:cxn ang="0">
                  <a:pos x="162" y="97"/>
                </a:cxn>
                <a:cxn ang="0">
                  <a:pos x="187" y="72"/>
                </a:cxn>
                <a:cxn ang="0">
                  <a:pos x="204" y="40"/>
                </a:cxn>
                <a:cxn ang="0">
                  <a:pos x="204" y="23"/>
                </a:cxn>
                <a:cxn ang="0">
                  <a:pos x="155" y="0"/>
                </a:cxn>
                <a:cxn ang="0">
                  <a:pos x="130" y="23"/>
                </a:cxn>
                <a:cxn ang="0">
                  <a:pos x="115" y="0"/>
                </a:cxn>
                <a:cxn ang="0">
                  <a:pos x="90" y="15"/>
                </a:cxn>
                <a:cxn ang="0">
                  <a:pos x="90" y="40"/>
                </a:cxn>
                <a:cxn ang="0">
                  <a:pos x="65" y="32"/>
                </a:cxn>
                <a:cxn ang="0">
                  <a:pos x="58" y="57"/>
                </a:cxn>
                <a:cxn ang="0">
                  <a:pos x="33" y="48"/>
                </a:cxn>
                <a:cxn ang="0">
                  <a:pos x="0" y="57"/>
                </a:cxn>
              </a:cxnLst>
              <a:rect l="0" t="0" r="r" b="b"/>
              <a:pathLst>
                <a:path w="205" h="260">
                  <a:moveTo>
                    <a:pt x="0" y="57"/>
                  </a:moveTo>
                  <a:lnTo>
                    <a:pt x="9" y="122"/>
                  </a:lnTo>
                  <a:lnTo>
                    <a:pt x="25" y="153"/>
                  </a:lnTo>
                  <a:lnTo>
                    <a:pt x="50" y="153"/>
                  </a:lnTo>
                  <a:lnTo>
                    <a:pt x="33" y="169"/>
                  </a:lnTo>
                  <a:lnTo>
                    <a:pt x="41" y="202"/>
                  </a:lnTo>
                  <a:lnTo>
                    <a:pt x="75" y="259"/>
                  </a:lnTo>
                  <a:lnTo>
                    <a:pt x="106" y="144"/>
                  </a:lnTo>
                  <a:lnTo>
                    <a:pt x="115" y="128"/>
                  </a:lnTo>
                  <a:lnTo>
                    <a:pt x="121" y="153"/>
                  </a:lnTo>
                  <a:lnTo>
                    <a:pt x="139" y="169"/>
                  </a:lnTo>
                  <a:lnTo>
                    <a:pt x="121" y="202"/>
                  </a:lnTo>
                  <a:lnTo>
                    <a:pt x="146" y="209"/>
                  </a:lnTo>
                  <a:lnTo>
                    <a:pt x="180" y="186"/>
                  </a:lnTo>
                  <a:lnTo>
                    <a:pt x="155" y="162"/>
                  </a:lnTo>
                  <a:lnTo>
                    <a:pt x="130" y="112"/>
                  </a:lnTo>
                  <a:lnTo>
                    <a:pt x="106" y="97"/>
                  </a:lnTo>
                  <a:lnTo>
                    <a:pt x="98" y="57"/>
                  </a:lnTo>
                  <a:lnTo>
                    <a:pt x="130" y="81"/>
                  </a:lnTo>
                  <a:lnTo>
                    <a:pt x="162" y="97"/>
                  </a:lnTo>
                  <a:lnTo>
                    <a:pt x="187" y="72"/>
                  </a:lnTo>
                  <a:lnTo>
                    <a:pt x="204" y="40"/>
                  </a:lnTo>
                  <a:lnTo>
                    <a:pt x="204" y="23"/>
                  </a:lnTo>
                  <a:lnTo>
                    <a:pt x="155" y="0"/>
                  </a:lnTo>
                  <a:lnTo>
                    <a:pt x="130" y="23"/>
                  </a:lnTo>
                  <a:lnTo>
                    <a:pt x="115" y="0"/>
                  </a:lnTo>
                  <a:lnTo>
                    <a:pt x="90" y="15"/>
                  </a:lnTo>
                  <a:lnTo>
                    <a:pt x="90" y="40"/>
                  </a:lnTo>
                  <a:lnTo>
                    <a:pt x="65" y="32"/>
                  </a:lnTo>
                  <a:lnTo>
                    <a:pt x="58" y="57"/>
                  </a:lnTo>
                  <a:lnTo>
                    <a:pt x="33" y="48"/>
                  </a:lnTo>
                  <a:lnTo>
                    <a:pt x="0" y="57"/>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897" name="Freeform 225"/>
            <p:cNvSpPr>
              <a:spLocks/>
            </p:cNvSpPr>
            <p:nvPr/>
          </p:nvSpPr>
          <p:spPr bwMode="auto">
            <a:xfrm>
              <a:off x="1576" y="1426"/>
              <a:ext cx="38" cy="32"/>
            </a:xfrm>
            <a:custGeom>
              <a:avLst/>
              <a:gdLst/>
              <a:ahLst/>
              <a:cxnLst>
                <a:cxn ang="0">
                  <a:pos x="0" y="23"/>
                </a:cxn>
                <a:cxn ang="0">
                  <a:pos x="40" y="40"/>
                </a:cxn>
                <a:cxn ang="0">
                  <a:pos x="40" y="16"/>
                </a:cxn>
                <a:cxn ang="0">
                  <a:pos x="23" y="0"/>
                </a:cxn>
                <a:cxn ang="0">
                  <a:pos x="16" y="0"/>
                </a:cxn>
                <a:cxn ang="0">
                  <a:pos x="0" y="23"/>
                </a:cxn>
              </a:cxnLst>
              <a:rect l="0" t="0" r="r" b="b"/>
              <a:pathLst>
                <a:path w="41" h="41">
                  <a:moveTo>
                    <a:pt x="0" y="23"/>
                  </a:moveTo>
                  <a:lnTo>
                    <a:pt x="40" y="40"/>
                  </a:lnTo>
                  <a:lnTo>
                    <a:pt x="40" y="16"/>
                  </a:lnTo>
                  <a:lnTo>
                    <a:pt x="23" y="0"/>
                  </a:lnTo>
                  <a:lnTo>
                    <a:pt x="16" y="0"/>
                  </a:lnTo>
                  <a:lnTo>
                    <a:pt x="0" y="23"/>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98" name="Freeform 226"/>
            <p:cNvSpPr>
              <a:spLocks/>
            </p:cNvSpPr>
            <p:nvPr/>
          </p:nvSpPr>
          <p:spPr bwMode="auto">
            <a:xfrm>
              <a:off x="1583" y="1361"/>
              <a:ext cx="200" cy="110"/>
            </a:xfrm>
            <a:custGeom>
              <a:avLst/>
              <a:gdLst/>
              <a:ahLst/>
              <a:cxnLst>
                <a:cxn ang="0">
                  <a:pos x="0" y="0"/>
                </a:cxn>
                <a:cxn ang="0">
                  <a:pos x="0" y="16"/>
                </a:cxn>
                <a:cxn ang="0">
                  <a:pos x="15" y="40"/>
                </a:cxn>
                <a:cxn ang="0">
                  <a:pos x="32" y="40"/>
                </a:cxn>
                <a:cxn ang="0">
                  <a:pos x="49" y="47"/>
                </a:cxn>
                <a:cxn ang="0">
                  <a:pos x="49" y="121"/>
                </a:cxn>
                <a:cxn ang="0">
                  <a:pos x="120" y="137"/>
                </a:cxn>
                <a:cxn ang="0">
                  <a:pos x="145" y="137"/>
                </a:cxn>
                <a:cxn ang="0">
                  <a:pos x="161" y="121"/>
                </a:cxn>
                <a:cxn ang="0">
                  <a:pos x="179" y="129"/>
                </a:cxn>
                <a:cxn ang="0">
                  <a:pos x="202" y="121"/>
                </a:cxn>
                <a:cxn ang="0">
                  <a:pos x="211" y="81"/>
                </a:cxn>
                <a:cxn ang="0">
                  <a:pos x="186" y="72"/>
                </a:cxn>
                <a:cxn ang="0">
                  <a:pos x="145" y="63"/>
                </a:cxn>
                <a:cxn ang="0">
                  <a:pos x="120" y="81"/>
                </a:cxn>
                <a:cxn ang="0">
                  <a:pos x="96" y="72"/>
                </a:cxn>
                <a:cxn ang="0">
                  <a:pos x="73" y="56"/>
                </a:cxn>
                <a:cxn ang="0">
                  <a:pos x="80" y="47"/>
                </a:cxn>
                <a:cxn ang="0">
                  <a:pos x="64" y="23"/>
                </a:cxn>
                <a:cxn ang="0">
                  <a:pos x="40" y="23"/>
                </a:cxn>
                <a:cxn ang="0">
                  <a:pos x="24" y="7"/>
                </a:cxn>
                <a:cxn ang="0">
                  <a:pos x="0" y="0"/>
                </a:cxn>
              </a:cxnLst>
              <a:rect l="0" t="0" r="r" b="b"/>
              <a:pathLst>
                <a:path w="212" h="138">
                  <a:moveTo>
                    <a:pt x="0" y="0"/>
                  </a:moveTo>
                  <a:lnTo>
                    <a:pt x="0" y="16"/>
                  </a:lnTo>
                  <a:lnTo>
                    <a:pt x="15" y="40"/>
                  </a:lnTo>
                  <a:lnTo>
                    <a:pt x="32" y="40"/>
                  </a:lnTo>
                  <a:lnTo>
                    <a:pt x="49" y="47"/>
                  </a:lnTo>
                  <a:lnTo>
                    <a:pt x="49" y="121"/>
                  </a:lnTo>
                  <a:lnTo>
                    <a:pt x="120" y="137"/>
                  </a:lnTo>
                  <a:lnTo>
                    <a:pt x="145" y="137"/>
                  </a:lnTo>
                  <a:lnTo>
                    <a:pt x="161" y="121"/>
                  </a:lnTo>
                  <a:lnTo>
                    <a:pt x="179" y="129"/>
                  </a:lnTo>
                  <a:lnTo>
                    <a:pt x="202" y="121"/>
                  </a:lnTo>
                  <a:lnTo>
                    <a:pt x="211" y="81"/>
                  </a:lnTo>
                  <a:lnTo>
                    <a:pt x="186" y="72"/>
                  </a:lnTo>
                  <a:lnTo>
                    <a:pt x="145" y="63"/>
                  </a:lnTo>
                  <a:lnTo>
                    <a:pt x="120" y="81"/>
                  </a:lnTo>
                  <a:lnTo>
                    <a:pt x="96" y="72"/>
                  </a:lnTo>
                  <a:lnTo>
                    <a:pt x="73" y="56"/>
                  </a:lnTo>
                  <a:lnTo>
                    <a:pt x="80" y="47"/>
                  </a:lnTo>
                  <a:lnTo>
                    <a:pt x="64" y="23"/>
                  </a:lnTo>
                  <a:lnTo>
                    <a:pt x="40" y="23"/>
                  </a:lnTo>
                  <a:lnTo>
                    <a:pt x="24" y="7"/>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899" name="Freeform 227"/>
            <p:cNvSpPr>
              <a:spLocks/>
            </p:cNvSpPr>
            <p:nvPr/>
          </p:nvSpPr>
          <p:spPr bwMode="auto">
            <a:xfrm>
              <a:off x="1597" y="1128"/>
              <a:ext cx="109" cy="182"/>
            </a:xfrm>
            <a:custGeom>
              <a:avLst/>
              <a:gdLst/>
              <a:ahLst/>
              <a:cxnLst>
                <a:cxn ang="0">
                  <a:pos x="0" y="97"/>
                </a:cxn>
                <a:cxn ang="0">
                  <a:pos x="25" y="146"/>
                </a:cxn>
                <a:cxn ang="0">
                  <a:pos x="17" y="169"/>
                </a:cxn>
                <a:cxn ang="0">
                  <a:pos x="17" y="202"/>
                </a:cxn>
                <a:cxn ang="0">
                  <a:pos x="34" y="227"/>
                </a:cxn>
                <a:cxn ang="0">
                  <a:pos x="74" y="227"/>
                </a:cxn>
                <a:cxn ang="0">
                  <a:pos x="99" y="169"/>
                </a:cxn>
                <a:cxn ang="0">
                  <a:pos x="114" y="153"/>
                </a:cxn>
                <a:cxn ang="0">
                  <a:pos x="114" y="128"/>
                </a:cxn>
                <a:cxn ang="0">
                  <a:pos x="90" y="122"/>
                </a:cxn>
                <a:cxn ang="0">
                  <a:pos x="99" y="88"/>
                </a:cxn>
                <a:cxn ang="0">
                  <a:pos x="90" y="65"/>
                </a:cxn>
                <a:cxn ang="0">
                  <a:pos x="58" y="65"/>
                </a:cxn>
                <a:cxn ang="0">
                  <a:pos x="40" y="40"/>
                </a:cxn>
                <a:cxn ang="0">
                  <a:pos x="34" y="0"/>
                </a:cxn>
                <a:cxn ang="0">
                  <a:pos x="17" y="0"/>
                </a:cxn>
                <a:cxn ang="0">
                  <a:pos x="17" y="40"/>
                </a:cxn>
                <a:cxn ang="0">
                  <a:pos x="0" y="65"/>
                </a:cxn>
                <a:cxn ang="0">
                  <a:pos x="0" y="97"/>
                </a:cxn>
              </a:cxnLst>
              <a:rect l="0" t="0" r="r" b="b"/>
              <a:pathLst>
                <a:path w="115" h="228">
                  <a:moveTo>
                    <a:pt x="0" y="97"/>
                  </a:moveTo>
                  <a:lnTo>
                    <a:pt x="25" y="146"/>
                  </a:lnTo>
                  <a:lnTo>
                    <a:pt x="17" y="169"/>
                  </a:lnTo>
                  <a:lnTo>
                    <a:pt x="17" y="202"/>
                  </a:lnTo>
                  <a:lnTo>
                    <a:pt x="34" y="227"/>
                  </a:lnTo>
                  <a:lnTo>
                    <a:pt x="74" y="227"/>
                  </a:lnTo>
                  <a:lnTo>
                    <a:pt x="99" y="169"/>
                  </a:lnTo>
                  <a:lnTo>
                    <a:pt x="114" y="153"/>
                  </a:lnTo>
                  <a:lnTo>
                    <a:pt x="114" y="128"/>
                  </a:lnTo>
                  <a:lnTo>
                    <a:pt x="90" y="122"/>
                  </a:lnTo>
                  <a:lnTo>
                    <a:pt x="99" y="88"/>
                  </a:lnTo>
                  <a:lnTo>
                    <a:pt x="90" y="65"/>
                  </a:lnTo>
                  <a:lnTo>
                    <a:pt x="58" y="65"/>
                  </a:lnTo>
                  <a:lnTo>
                    <a:pt x="40" y="40"/>
                  </a:lnTo>
                  <a:lnTo>
                    <a:pt x="34" y="0"/>
                  </a:lnTo>
                  <a:lnTo>
                    <a:pt x="17" y="0"/>
                  </a:lnTo>
                  <a:lnTo>
                    <a:pt x="17" y="40"/>
                  </a:lnTo>
                  <a:lnTo>
                    <a:pt x="0" y="65"/>
                  </a:lnTo>
                  <a:lnTo>
                    <a:pt x="0" y="97"/>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00" name="Freeform 228"/>
            <p:cNvSpPr>
              <a:spLocks/>
            </p:cNvSpPr>
            <p:nvPr/>
          </p:nvSpPr>
          <p:spPr bwMode="auto">
            <a:xfrm>
              <a:off x="1652" y="992"/>
              <a:ext cx="353" cy="408"/>
            </a:xfrm>
            <a:custGeom>
              <a:avLst/>
              <a:gdLst/>
              <a:ahLst/>
              <a:cxnLst>
                <a:cxn ang="0">
                  <a:pos x="0" y="156"/>
                </a:cxn>
                <a:cxn ang="0">
                  <a:pos x="7" y="196"/>
                </a:cxn>
                <a:cxn ang="0">
                  <a:pos x="23" y="219"/>
                </a:cxn>
                <a:cxn ang="0">
                  <a:pos x="66" y="219"/>
                </a:cxn>
                <a:cxn ang="0">
                  <a:pos x="88" y="211"/>
                </a:cxn>
                <a:cxn ang="0">
                  <a:pos x="162" y="203"/>
                </a:cxn>
                <a:cxn ang="0">
                  <a:pos x="138" y="219"/>
                </a:cxn>
                <a:cxn ang="0">
                  <a:pos x="97" y="236"/>
                </a:cxn>
                <a:cxn ang="0">
                  <a:pos x="88" y="251"/>
                </a:cxn>
                <a:cxn ang="0">
                  <a:pos x="56" y="236"/>
                </a:cxn>
                <a:cxn ang="0">
                  <a:pos x="47" y="276"/>
                </a:cxn>
                <a:cxn ang="0">
                  <a:pos x="66" y="293"/>
                </a:cxn>
                <a:cxn ang="0">
                  <a:pos x="72" y="348"/>
                </a:cxn>
                <a:cxn ang="0">
                  <a:pos x="56" y="358"/>
                </a:cxn>
                <a:cxn ang="0">
                  <a:pos x="32" y="398"/>
                </a:cxn>
                <a:cxn ang="0">
                  <a:pos x="66" y="405"/>
                </a:cxn>
                <a:cxn ang="0">
                  <a:pos x="32" y="413"/>
                </a:cxn>
                <a:cxn ang="0">
                  <a:pos x="32" y="438"/>
                </a:cxn>
                <a:cxn ang="0">
                  <a:pos x="41" y="445"/>
                </a:cxn>
                <a:cxn ang="0">
                  <a:pos x="7" y="470"/>
                </a:cxn>
                <a:cxn ang="0">
                  <a:pos x="7" y="495"/>
                </a:cxn>
                <a:cxn ang="0">
                  <a:pos x="66" y="503"/>
                </a:cxn>
                <a:cxn ang="0">
                  <a:pos x="81" y="495"/>
                </a:cxn>
                <a:cxn ang="0">
                  <a:pos x="97" y="503"/>
                </a:cxn>
                <a:cxn ang="0">
                  <a:pos x="113" y="495"/>
                </a:cxn>
                <a:cxn ang="0">
                  <a:pos x="121" y="510"/>
                </a:cxn>
                <a:cxn ang="0">
                  <a:pos x="146" y="495"/>
                </a:cxn>
                <a:cxn ang="0">
                  <a:pos x="162" y="470"/>
                </a:cxn>
                <a:cxn ang="0">
                  <a:pos x="146" y="445"/>
                </a:cxn>
                <a:cxn ang="0">
                  <a:pos x="162" y="430"/>
                </a:cxn>
                <a:cxn ang="0">
                  <a:pos x="162" y="405"/>
                </a:cxn>
                <a:cxn ang="0">
                  <a:pos x="186" y="405"/>
                </a:cxn>
                <a:cxn ang="0">
                  <a:pos x="209" y="308"/>
                </a:cxn>
                <a:cxn ang="0">
                  <a:pos x="243" y="293"/>
                </a:cxn>
                <a:cxn ang="0">
                  <a:pos x="275" y="227"/>
                </a:cxn>
                <a:cxn ang="0">
                  <a:pos x="333" y="156"/>
                </a:cxn>
                <a:cxn ang="0">
                  <a:pos x="333" y="137"/>
                </a:cxn>
                <a:cxn ang="0">
                  <a:pos x="373" y="90"/>
                </a:cxn>
                <a:cxn ang="0">
                  <a:pos x="373" y="65"/>
                </a:cxn>
                <a:cxn ang="0">
                  <a:pos x="349" y="57"/>
                </a:cxn>
                <a:cxn ang="0">
                  <a:pos x="333" y="25"/>
                </a:cxn>
                <a:cxn ang="0">
                  <a:pos x="268" y="0"/>
                </a:cxn>
                <a:cxn ang="0">
                  <a:pos x="227" y="0"/>
                </a:cxn>
                <a:cxn ang="0">
                  <a:pos x="203" y="9"/>
                </a:cxn>
                <a:cxn ang="0">
                  <a:pos x="169" y="0"/>
                </a:cxn>
                <a:cxn ang="0">
                  <a:pos x="121" y="17"/>
                </a:cxn>
                <a:cxn ang="0">
                  <a:pos x="97" y="49"/>
                </a:cxn>
                <a:cxn ang="0">
                  <a:pos x="47" y="90"/>
                </a:cxn>
                <a:cxn ang="0">
                  <a:pos x="47" y="113"/>
                </a:cxn>
                <a:cxn ang="0">
                  <a:pos x="16" y="113"/>
                </a:cxn>
                <a:cxn ang="0">
                  <a:pos x="0" y="156"/>
                </a:cxn>
              </a:cxnLst>
              <a:rect l="0" t="0" r="r" b="b"/>
              <a:pathLst>
                <a:path w="374" h="511">
                  <a:moveTo>
                    <a:pt x="0" y="156"/>
                  </a:moveTo>
                  <a:lnTo>
                    <a:pt x="7" y="196"/>
                  </a:lnTo>
                  <a:lnTo>
                    <a:pt x="23" y="219"/>
                  </a:lnTo>
                  <a:lnTo>
                    <a:pt x="66" y="219"/>
                  </a:lnTo>
                  <a:lnTo>
                    <a:pt x="88" y="211"/>
                  </a:lnTo>
                  <a:lnTo>
                    <a:pt x="162" y="203"/>
                  </a:lnTo>
                  <a:lnTo>
                    <a:pt x="138" y="219"/>
                  </a:lnTo>
                  <a:lnTo>
                    <a:pt x="97" y="236"/>
                  </a:lnTo>
                  <a:lnTo>
                    <a:pt x="88" y="251"/>
                  </a:lnTo>
                  <a:lnTo>
                    <a:pt x="56" y="236"/>
                  </a:lnTo>
                  <a:lnTo>
                    <a:pt x="47" y="276"/>
                  </a:lnTo>
                  <a:lnTo>
                    <a:pt x="66" y="293"/>
                  </a:lnTo>
                  <a:lnTo>
                    <a:pt x="72" y="348"/>
                  </a:lnTo>
                  <a:lnTo>
                    <a:pt x="56" y="358"/>
                  </a:lnTo>
                  <a:lnTo>
                    <a:pt x="32" y="398"/>
                  </a:lnTo>
                  <a:lnTo>
                    <a:pt x="66" y="405"/>
                  </a:lnTo>
                  <a:lnTo>
                    <a:pt x="32" y="413"/>
                  </a:lnTo>
                  <a:lnTo>
                    <a:pt x="32" y="438"/>
                  </a:lnTo>
                  <a:lnTo>
                    <a:pt x="41" y="445"/>
                  </a:lnTo>
                  <a:lnTo>
                    <a:pt x="7" y="470"/>
                  </a:lnTo>
                  <a:lnTo>
                    <a:pt x="7" y="495"/>
                  </a:lnTo>
                  <a:lnTo>
                    <a:pt x="66" y="503"/>
                  </a:lnTo>
                  <a:lnTo>
                    <a:pt x="81" y="495"/>
                  </a:lnTo>
                  <a:lnTo>
                    <a:pt x="97" y="503"/>
                  </a:lnTo>
                  <a:lnTo>
                    <a:pt x="113" y="495"/>
                  </a:lnTo>
                  <a:lnTo>
                    <a:pt x="121" y="510"/>
                  </a:lnTo>
                  <a:lnTo>
                    <a:pt x="146" y="495"/>
                  </a:lnTo>
                  <a:lnTo>
                    <a:pt x="162" y="470"/>
                  </a:lnTo>
                  <a:lnTo>
                    <a:pt x="146" y="445"/>
                  </a:lnTo>
                  <a:lnTo>
                    <a:pt x="162" y="430"/>
                  </a:lnTo>
                  <a:lnTo>
                    <a:pt x="162" y="405"/>
                  </a:lnTo>
                  <a:lnTo>
                    <a:pt x="186" y="405"/>
                  </a:lnTo>
                  <a:lnTo>
                    <a:pt x="209" y="308"/>
                  </a:lnTo>
                  <a:lnTo>
                    <a:pt x="243" y="293"/>
                  </a:lnTo>
                  <a:lnTo>
                    <a:pt x="275" y="227"/>
                  </a:lnTo>
                  <a:lnTo>
                    <a:pt x="333" y="156"/>
                  </a:lnTo>
                  <a:lnTo>
                    <a:pt x="333" y="137"/>
                  </a:lnTo>
                  <a:lnTo>
                    <a:pt x="373" y="90"/>
                  </a:lnTo>
                  <a:lnTo>
                    <a:pt x="373" y="65"/>
                  </a:lnTo>
                  <a:lnTo>
                    <a:pt x="349" y="57"/>
                  </a:lnTo>
                  <a:lnTo>
                    <a:pt x="333" y="25"/>
                  </a:lnTo>
                  <a:lnTo>
                    <a:pt x="268" y="0"/>
                  </a:lnTo>
                  <a:lnTo>
                    <a:pt x="227" y="0"/>
                  </a:lnTo>
                  <a:lnTo>
                    <a:pt x="203" y="9"/>
                  </a:lnTo>
                  <a:lnTo>
                    <a:pt x="169" y="0"/>
                  </a:lnTo>
                  <a:lnTo>
                    <a:pt x="121" y="17"/>
                  </a:lnTo>
                  <a:lnTo>
                    <a:pt x="97" y="49"/>
                  </a:lnTo>
                  <a:lnTo>
                    <a:pt x="47" y="90"/>
                  </a:lnTo>
                  <a:lnTo>
                    <a:pt x="47" y="113"/>
                  </a:lnTo>
                  <a:lnTo>
                    <a:pt x="16" y="113"/>
                  </a:lnTo>
                  <a:lnTo>
                    <a:pt x="0" y="15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01" name="Freeform 229"/>
            <p:cNvSpPr>
              <a:spLocks/>
            </p:cNvSpPr>
            <p:nvPr/>
          </p:nvSpPr>
          <p:spPr bwMode="auto">
            <a:xfrm>
              <a:off x="1460" y="1245"/>
              <a:ext cx="131" cy="84"/>
            </a:xfrm>
            <a:custGeom>
              <a:avLst/>
              <a:gdLst/>
              <a:ahLst/>
              <a:cxnLst>
                <a:cxn ang="0">
                  <a:pos x="0" y="7"/>
                </a:cxn>
                <a:cxn ang="0">
                  <a:pos x="0" y="23"/>
                </a:cxn>
                <a:cxn ang="0">
                  <a:pos x="24" y="31"/>
                </a:cxn>
                <a:cxn ang="0">
                  <a:pos x="18" y="56"/>
                </a:cxn>
                <a:cxn ang="0">
                  <a:pos x="24" y="72"/>
                </a:cxn>
                <a:cxn ang="0">
                  <a:pos x="65" y="81"/>
                </a:cxn>
                <a:cxn ang="0">
                  <a:pos x="83" y="105"/>
                </a:cxn>
                <a:cxn ang="0">
                  <a:pos x="98" y="88"/>
                </a:cxn>
                <a:cxn ang="0">
                  <a:pos x="131" y="88"/>
                </a:cxn>
                <a:cxn ang="0">
                  <a:pos x="139" y="72"/>
                </a:cxn>
                <a:cxn ang="0">
                  <a:pos x="131" y="56"/>
                </a:cxn>
                <a:cxn ang="0">
                  <a:pos x="106" y="31"/>
                </a:cxn>
                <a:cxn ang="0">
                  <a:pos x="98" y="81"/>
                </a:cxn>
                <a:cxn ang="0">
                  <a:pos x="83" y="81"/>
                </a:cxn>
                <a:cxn ang="0">
                  <a:pos x="83" y="31"/>
                </a:cxn>
                <a:cxn ang="0">
                  <a:pos x="65" y="7"/>
                </a:cxn>
                <a:cxn ang="0">
                  <a:pos x="9" y="0"/>
                </a:cxn>
                <a:cxn ang="0">
                  <a:pos x="0" y="7"/>
                </a:cxn>
              </a:cxnLst>
              <a:rect l="0" t="0" r="r" b="b"/>
              <a:pathLst>
                <a:path w="140" h="106">
                  <a:moveTo>
                    <a:pt x="0" y="7"/>
                  </a:moveTo>
                  <a:lnTo>
                    <a:pt x="0" y="23"/>
                  </a:lnTo>
                  <a:lnTo>
                    <a:pt x="24" y="31"/>
                  </a:lnTo>
                  <a:lnTo>
                    <a:pt x="18" y="56"/>
                  </a:lnTo>
                  <a:lnTo>
                    <a:pt x="24" y="72"/>
                  </a:lnTo>
                  <a:lnTo>
                    <a:pt x="65" y="81"/>
                  </a:lnTo>
                  <a:lnTo>
                    <a:pt x="83" y="105"/>
                  </a:lnTo>
                  <a:lnTo>
                    <a:pt x="98" y="88"/>
                  </a:lnTo>
                  <a:lnTo>
                    <a:pt x="131" y="88"/>
                  </a:lnTo>
                  <a:lnTo>
                    <a:pt x="139" y="72"/>
                  </a:lnTo>
                  <a:lnTo>
                    <a:pt x="131" y="56"/>
                  </a:lnTo>
                  <a:lnTo>
                    <a:pt x="106" y="31"/>
                  </a:lnTo>
                  <a:lnTo>
                    <a:pt x="98" y="81"/>
                  </a:lnTo>
                  <a:lnTo>
                    <a:pt x="83" y="81"/>
                  </a:lnTo>
                  <a:lnTo>
                    <a:pt x="83" y="31"/>
                  </a:lnTo>
                  <a:lnTo>
                    <a:pt x="65" y="7"/>
                  </a:lnTo>
                  <a:lnTo>
                    <a:pt x="9" y="0"/>
                  </a:lnTo>
                  <a:lnTo>
                    <a:pt x="0" y="7"/>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02" name="Freeform 230"/>
            <p:cNvSpPr>
              <a:spLocks/>
            </p:cNvSpPr>
            <p:nvPr/>
          </p:nvSpPr>
          <p:spPr bwMode="auto">
            <a:xfrm>
              <a:off x="1576" y="1321"/>
              <a:ext cx="54" cy="27"/>
            </a:xfrm>
            <a:custGeom>
              <a:avLst/>
              <a:gdLst/>
              <a:ahLst/>
              <a:cxnLst>
                <a:cxn ang="0">
                  <a:pos x="0" y="9"/>
                </a:cxn>
                <a:cxn ang="0">
                  <a:pos x="48" y="32"/>
                </a:cxn>
                <a:cxn ang="0">
                  <a:pos x="57" y="17"/>
                </a:cxn>
                <a:cxn ang="0">
                  <a:pos x="57" y="0"/>
                </a:cxn>
                <a:cxn ang="0">
                  <a:pos x="23" y="0"/>
                </a:cxn>
                <a:cxn ang="0">
                  <a:pos x="0" y="9"/>
                </a:cxn>
              </a:cxnLst>
              <a:rect l="0" t="0" r="r" b="b"/>
              <a:pathLst>
                <a:path w="58" h="33">
                  <a:moveTo>
                    <a:pt x="0" y="9"/>
                  </a:moveTo>
                  <a:lnTo>
                    <a:pt x="48" y="32"/>
                  </a:lnTo>
                  <a:lnTo>
                    <a:pt x="57" y="17"/>
                  </a:lnTo>
                  <a:lnTo>
                    <a:pt x="57" y="0"/>
                  </a:lnTo>
                  <a:lnTo>
                    <a:pt x="23" y="0"/>
                  </a:lnTo>
                  <a:lnTo>
                    <a:pt x="0" y="9"/>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03" name="Freeform 231"/>
            <p:cNvSpPr>
              <a:spLocks/>
            </p:cNvSpPr>
            <p:nvPr/>
          </p:nvSpPr>
          <p:spPr bwMode="auto">
            <a:xfrm>
              <a:off x="1468" y="1328"/>
              <a:ext cx="25" cy="34"/>
            </a:xfrm>
            <a:custGeom>
              <a:avLst/>
              <a:gdLst/>
              <a:ahLst/>
              <a:cxnLst>
                <a:cxn ang="0">
                  <a:pos x="0" y="0"/>
                </a:cxn>
                <a:cxn ang="0">
                  <a:pos x="0" y="33"/>
                </a:cxn>
                <a:cxn ang="0">
                  <a:pos x="25" y="41"/>
                </a:cxn>
                <a:cxn ang="0">
                  <a:pos x="9" y="0"/>
                </a:cxn>
                <a:cxn ang="0">
                  <a:pos x="0" y="0"/>
                </a:cxn>
              </a:cxnLst>
              <a:rect l="0" t="0" r="r" b="b"/>
              <a:pathLst>
                <a:path w="26" h="42">
                  <a:moveTo>
                    <a:pt x="0" y="0"/>
                  </a:moveTo>
                  <a:lnTo>
                    <a:pt x="0" y="33"/>
                  </a:lnTo>
                  <a:lnTo>
                    <a:pt x="25" y="41"/>
                  </a:lnTo>
                  <a:lnTo>
                    <a:pt x="9" y="0"/>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04" name="Freeform 232"/>
            <p:cNvSpPr>
              <a:spLocks/>
            </p:cNvSpPr>
            <p:nvPr/>
          </p:nvSpPr>
          <p:spPr bwMode="auto">
            <a:xfrm>
              <a:off x="1476" y="1374"/>
              <a:ext cx="85" cy="71"/>
            </a:xfrm>
            <a:custGeom>
              <a:avLst/>
              <a:gdLst/>
              <a:ahLst/>
              <a:cxnLst>
                <a:cxn ang="0">
                  <a:pos x="0" y="7"/>
                </a:cxn>
                <a:cxn ang="0">
                  <a:pos x="24" y="71"/>
                </a:cxn>
                <a:cxn ang="0">
                  <a:pos x="40" y="56"/>
                </a:cxn>
                <a:cxn ang="0">
                  <a:pos x="56" y="88"/>
                </a:cxn>
                <a:cxn ang="0">
                  <a:pos x="80" y="88"/>
                </a:cxn>
                <a:cxn ang="0">
                  <a:pos x="88" y="65"/>
                </a:cxn>
                <a:cxn ang="0">
                  <a:pos x="88" y="16"/>
                </a:cxn>
                <a:cxn ang="0">
                  <a:pos x="71" y="0"/>
                </a:cxn>
                <a:cxn ang="0">
                  <a:pos x="47" y="0"/>
                </a:cxn>
                <a:cxn ang="0">
                  <a:pos x="40" y="40"/>
                </a:cxn>
                <a:cxn ang="0">
                  <a:pos x="16" y="7"/>
                </a:cxn>
                <a:cxn ang="0">
                  <a:pos x="0" y="7"/>
                </a:cxn>
              </a:cxnLst>
              <a:rect l="0" t="0" r="r" b="b"/>
              <a:pathLst>
                <a:path w="89" h="89">
                  <a:moveTo>
                    <a:pt x="0" y="7"/>
                  </a:moveTo>
                  <a:lnTo>
                    <a:pt x="24" y="71"/>
                  </a:lnTo>
                  <a:lnTo>
                    <a:pt x="40" y="56"/>
                  </a:lnTo>
                  <a:lnTo>
                    <a:pt x="56" y="88"/>
                  </a:lnTo>
                  <a:lnTo>
                    <a:pt x="80" y="88"/>
                  </a:lnTo>
                  <a:lnTo>
                    <a:pt x="88" y="65"/>
                  </a:lnTo>
                  <a:lnTo>
                    <a:pt x="88" y="16"/>
                  </a:lnTo>
                  <a:lnTo>
                    <a:pt x="71" y="0"/>
                  </a:lnTo>
                  <a:lnTo>
                    <a:pt x="47" y="0"/>
                  </a:lnTo>
                  <a:lnTo>
                    <a:pt x="40" y="40"/>
                  </a:lnTo>
                  <a:lnTo>
                    <a:pt x="16" y="7"/>
                  </a:lnTo>
                  <a:lnTo>
                    <a:pt x="0" y="7"/>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05" name="Freeform 233"/>
            <p:cNvSpPr>
              <a:spLocks/>
            </p:cNvSpPr>
            <p:nvPr/>
          </p:nvSpPr>
          <p:spPr bwMode="auto">
            <a:xfrm>
              <a:off x="1368" y="1282"/>
              <a:ext cx="63" cy="21"/>
            </a:xfrm>
            <a:custGeom>
              <a:avLst/>
              <a:gdLst/>
              <a:ahLst/>
              <a:cxnLst>
                <a:cxn ang="0">
                  <a:pos x="0" y="25"/>
                </a:cxn>
                <a:cxn ang="0">
                  <a:pos x="56" y="25"/>
                </a:cxn>
                <a:cxn ang="0">
                  <a:pos x="66" y="16"/>
                </a:cxn>
                <a:cxn ang="0">
                  <a:pos x="41" y="0"/>
                </a:cxn>
                <a:cxn ang="0">
                  <a:pos x="9" y="9"/>
                </a:cxn>
                <a:cxn ang="0">
                  <a:pos x="0" y="25"/>
                </a:cxn>
              </a:cxnLst>
              <a:rect l="0" t="0" r="r" b="b"/>
              <a:pathLst>
                <a:path w="67" h="26">
                  <a:moveTo>
                    <a:pt x="0" y="25"/>
                  </a:moveTo>
                  <a:lnTo>
                    <a:pt x="56" y="25"/>
                  </a:lnTo>
                  <a:lnTo>
                    <a:pt x="66" y="16"/>
                  </a:lnTo>
                  <a:lnTo>
                    <a:pt x="41" y="0"/>
                  </a:lnTo>
                  <a:lnTo>
                    <a:pt x="9" y="9"/>
                  </a:lnTo>
                  <a:lnTo>
                    <a:pt x="0" y="2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06" name="Freeform 234"/>
            <p:cNvSpPr>
              <a:spLocks/>
            </p:cNvSpPr>
            <p:nvPr/>
          </p:nvSpPr>
          <p:spPr bwMode="auto">
            <a:xfrm>
              <a:off x="1345" y="1309"/>
              <a:ext cx="24" cy="20"/>
            </a:xfrm>
            <a:custGeom>
              <a:avLst/>
              <a:gdLst/>
              <a:ahLst/>
              <a:cxnLst>
                <a:cxn ang="0">
                  <a:pos x="0" y="7"/>
                </a:cxn>
                <a:cxn ang="0">
                  <a:pos x="8" y="24"/>
                </a:cxn>
                <a:cxn ang="0">
                  <a:pos x="24" y="24"/>
                </a:cxn>
                <a:cxn ang="0">
                  <a:pos x="16" y="0"/>
                </a:cxn>
                <a:cxn ang="0">
                  <a:pos x="0" y="7"/>
                </a:cxn>
              </a:cxnLst>
              <a:rect l="0" t="0" r="r" b="b"/>
              <a:pathLst>
                <a:path w="25" h="25">
                  <a:moveTo>
                    <a:pt x="0" y="7"/>
                  </a:moveTo>
                  <a:lnTo>
                    <a:pt x="8" y="24"/>
                  </a:lnTo>
                  <a:lnTo>
                    <a:pt x="24" y="24"/>
                  </a:lnTo>
                  <a:lnTo>
                    <a:pt x="16" y="0"/>
                  </a:lnTo>
                  <a:lnTo>
                    <a:pt x="0" y="7"/>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07" name="Freeform 235"/>
            <p:cNvSpPr>
              <a:spLocks/>
            </p:cNvSpPr>
            <p:nvPr/>
          </p:nvSpPr>
          <p:spPr bwMode="auto">
            <a:xfrm>
              <a:off x="1368" y="1315"/>
              <a:ext cx="47" cy="33"/>
            </a:xfrm>
            <a:custGeom>
              <a:avLst/>
              <a:gdLst/>
              <a:ahLst/>
              <a:cxnLst>
                <a:cxn ang="0">
                  <a:pos x="0" y="17"/>
                </a:cxn>
                <a:cxn ang="0">
                  <a:pos x="9" y="33"/>
                </a:cxn>
                <a:cxn ang="0">
                  <a:pos x="24" y="40"/>
                </a:cxn>
                <a:cxn ang="0">
                  <a:pos x="49" y="25"/>
                </a:cxn>
                <a:cxn ang="0">
                  <a:pos x="49" y="0"/>
                </a:cxn>
                <a:cxn ang="0">
                  <a:pos x="0" y="17"/>
                </a:cxn>
              </a:cxnLst>
              <a:rect l="0" t="0" r="r" b="b"/>
              <a:pathLst>
                <a:path w="50" h="41">
                  <a:moveTo>
                    <a:pt x="0" y="17"/>
                  </a:moveTo>
                  <a:lnTo>
                    <a:pt x="9" y="33"/>
                  </a:lnTo>
                  <a:lnTo>
                    <a:pt x="24" y="40"/>
                  </a:lnTo>
                  <a:lnTo>
                    <a:pt x="49" y="25"/>
                  </a:lnTo>
                  <a:lnTo>
                    <a:pt x="49" y="0"/>
                  </a:lnTo>
                  <a:lnTo>
                    <a:pt x="0" y="17"/>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08" name="Freeform 236"/>
            <p:cNvSpPr>
              <a:spLocks/>
            </p:cNvSpPr>
            <p:nvPr/>
          </p:nvSpPr>
          <p:spPr bwMode="auto">
            <a:xfrm>
              <a:off x="1245" y="1335"/>
              <a:ext cx="101" cy="77"/>
            </a:xfrm>
            <a:custGeom>
              <a:avLst/>
              <a:gdLst/>
              <a:ahLst/>
              <a:cxnLst>
                <a:cxn ang="0">
                  <a:pos x="0" y="73"/>
                </a:cxn>
                <a:cxn ang="0">
                  <a:pos x="9" y="96"/>
                </a:cxn>
                <a:cxn ang="0">
                  <a:pos x="40" y="96"/>
                </a:cxn>
                <a:cxn ang="0">
                  <a:pos x="65" y="65"/>
                </a:cxn>
                <a:cxn ang="0">
                  <a:pos x="81" y="73"/>
                </a:cxn>
                <a:cxn ang="0">
                  <a:pos x="99" y="49"/>
                </a:cxn>
                <a:cxn ang="0">
                  <a:pos x="99" y="33"/>
                </a:cxn>
                <a:cxn ang="0">
                  <a:pos x="106" y="15"/>
                </a:cxn>
                <a:cxn ang="0">
                  <a:pos x="90" y="0"/>
                </a:cxn>
                <a:cxn ang="0">
                  <a:pos x="81" y="15"/>
                </a:cxn>
                <a:cxn ang="0">
                  <a:pos x="58" y="15"/>
                </a:cxn>
                <a:cxn ang="0">
                  <a:pos x="0" y="73"/>
                </a:cxn>
              </a:cxnLst>
              <a:rect l="0" t="0" r="r" b="b"/>
              <a:pathLst>
                <a:path w="107" h="97">
                  <a:moveTo>
                    <a:pt x="0" y="73"/>
                  </a:moveTo>
                  <a:lnTo>
                    <a:pt x="9" y="96"/>
                  </a:lnTo>
                  <a:lnTo>
                    <a:pt x="40" y="96"/>
                  </a:lnTo>
                  <a:lnTo>
                    <a:pt x="65" y="65"/>
                  </a:lnTo>
                  <a:lnTo>
                    <a:pt x="81" y="73"/>
                  </a:lnTo>
                  <a:lnTo>
                    <a:pt x="99" y="49"/>
                  </a:lnTo>
                  <a:lnTo>
                    <a:pt x="99" y="33"/>
                  </a:lnTo>
                  <a:lnTo>
                    <a:pt x="106" y="15"/>
                  </a:lnTo>
                  <a:lnTo>
                    <a:pt x="90" y="0"/>
                  </a:lnTo>
                  <a:lnTo>
                    <a:pt x="81" y="15"/>
                  </a:lnTo>
                  <a:lnTo>
                    <a:pt x="58" y="15"/>
                  </a:lnTo>
                  <a:lnTo>
                    <a:pt x="0" y="73"/>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09" name="Freeform 237"/>
            <p:cNvSpPr>
              <a:spLocks/>
            </p:cNvSpPr>
            <p:nvPr/>
          </p:nvSpPr>
          <p:spPr bwMode="auto">
            <a:xfrm>
              <a:off x="1321" y="1374"/>
              <a:ext cx="148" cy="97"/>
            </a:xfrm>
            <a:custGeom>
              <a:avLst/>
              <a:gdLst/>
              <a:ahLst/>
              <a:cxnLst>
                <a:cxn ang="0">
                  <a:pos x="0" y="81"/>
                </a:cxn>
                <a:cxn ang="0">
                  <a:pos x="33" y="88"/>
                </a:cxn>
                <a:cxn ang="0">
                  <a:pos x="41" y="81"/>
                </a:cxn>
                <a:cxn ang="0">
                  <a:pos x="58" y="96"/>
                </a:cxn>
                <a:cxn ang="0">
                  <a:pos x="41" y="105"/>
                </a:cxn>
                <a:cxn ang="0">
                  <a:pos x="49" y="113"/>
                </a:cxn>
                <a:cxn ang="0">
                  <a:pos x="65" y="121"/>
                </a:cxn>
                <a:cxn ang="0">
                  <a:pos x="105" y="88"/>
                </a:cxn>
                <a:cxn ang="0">
                  <a:pos x="146" y="88"/>
                </a:cxn>
                <a:cxn ang="0">
                  <a:pos x="155" y="47"/>
                </a:cxn>
                <a:cxn ang="0">
                  <a:pos x="115" y="24"/>
                </a:cxn>
                <a:cxn ang="0">
                  <a:pos x="105" y="0"/>
                </a:cxn>
                <a:cxn ang="0">
                  <a:pos x="90" y="24"/>
                </a:cxn>
                <a:cxn ang="0">
                  <a:pos x="98" y="31"/>
                </a:cxn>
                <a:cxn ang="0">
                  <a:pos x="98" y="47"/>
                </a:cxn>
                <a:cxn ang="0">
                  <a:pos x="105" y="65"/>
                </a:cxn>
                <a:cxn ang="0">
                  <a:pos x="81" y="65"/>
                </a:cxn>
                <a:cxn ang="0">
                  <a:pos x="65" y="31"/>
                </a:cxn>
                <a:cxn ang="0">
                  <a:pos x="25" y="16"/>
                </a:cxn>
                <a:cxn ang="0">
                  <a:pos x="0" y="81"/>
                </a:cxn>
              </a:cxnLst>
              <a:rect l="0" t="0" r="r" b="b"/>
              <a:pathLst>
                <a:path w="156" h="122">
                  <a:moveTo>
                    <a:pt x="0" y="81"/>
                  </a:moveTo>
                  <a:lnTo>
                    <a:pt x="33" y="88"/>
                  </a:lnTo>
                  <a:lnTo>
                    <a:pt x="41" y="81"/>
                  </a:lnTo>
                  <a:lnTo>
                    <a:pt x="58" y="96"/>
                  </a:lnTo>
                  <a:lnTo>
                    <a:pt x="41" y="105"/>
                  </a:lnTo>
                  <a:lnTo>
                    <a:pt x="49" y="113"/>
                  </a:lnTo>
                  <a:lnTo>
                    <a:pt x="65" y="121"/>
                  </a:lnTo>
                  <a:lnTo>
                    <a:pt x="105" y="88"/>
                  </a:lnTo>
                  <a:lnTo>
                    <a:pt x="146" y="88"/>
                  </a:lnTo>
                  <a:lnTo>
                    <a:pt x="155" y="47"/>
                  </a:lnTo>
                  <a:lnTo>
                    <a:pt x="115" y="24"/>
                  </a:lnTo>
                  <a:lnTo>
                    <a:pt x="105" y="0"/>
                  </a:lnTo>
                  <a:lnTo>
                    <a:pt x="90" y="24"/>
                  </a:lnTo>
                  <a:lnTo>
                    <a:pt x="98" y="31"/>
                  </a:lnTo>
                  <a:lnTo>
                    <a:pt x="98" y="47"/>
                  </a:lnTo>
                  <a:lnTo>
                    <a:pt x="105" y="65"/>
                  </a:lnTo>
                  <a:lnTo>
                    <a:pt x="81" y="65"/>
                  </a:lnTo>
                  <a:lnTo>
                    <a:pt x="65" y="31"/>
                  </a:lnTo>
                  <a:lnTo>
                    <a:pt x="25" y="16"/>
                  </a:lnTo>
                  <a:lnTo>
                    <a:pt x="0" y="81"/>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10" name="Freeform 238"/>
            <p:cNvSpPr>
              <a:spLocks/>
            </p:cNvSpPr>
            <p:nvPr/>
          </p:nvSpPr>
          <p:spPr bwMode="auto">
            <a:xfrm>
              <a:off x="1499" y="1476"/>
              <a:ext cx="85" cy="98"/>
            </a:xfrm>
            <a:custGeom>
              <a:avLst/>
              <a:gdLst/>
              <a:ahLst/>
              <a:cxnLst>
                <a:cxn ang="0">
                  <a:pos x="0" y="58"/>
                </a:cxn>
                <a:cxn ang="0">
                  <a:pos x="16" y="90"/>
                </a:cxn>
                <a:cxn ang="0">
                  <a:pos x="23" y="90"/>
                </a:cxn>
                <a:cxn ang="0">
                  <a:pos x="47" y="122"/>
                </a:cxn>
                <a:cxn ang="0">
                  <a:pos x="64" y="114"/>
                </a:cxn>
                <a:cxn ang="0">
                  <a:pos x="81" y="105"/>
                </a:cxn>
                <a:cxn ang="0">
                  <a:pos x="89" y="81"/>
                </a:cxn>
                <a:cxn ang="0">
                  <a:pos x="81" y="58"/>
                </a:cxn>
                <a:cxn ang="0">
                  <a:pos x="64" y="50"/>
                </a:cxn>
                <a:cxn ang="0">
                  <a:pos x="72" y="25"/>
                </a:cxn>
                <a:cxn ang="0">
                  <a:pos x="64" y="0"/>
                </a:cxn>
                <a:cxn ang="0">
                  <a:pos x="56" y="16"/>
                </a:cxn>
                <a:cxn ang="0">
                  <a:pos x="32" y="9"/>
                </a:cxn>
                <a:cxn ang="0">
                  <a:pos x="23" y="16"/>
                </a:cxn>
                <a:cxn ang="0">
                  <a:pos x="16" y="33"/>
                </a:cxn>
                <a:cxn ang="0">
                  <a:pos x="32" y="50"/>
                </a:cxn>
                <a:cxn ang="0">
                  <a:pos x="16" y="50"/>
                </a:cxn>
                <a:cxn ang="0">
                  <a:pos x="0" y="58"/>
                </a:cxn>
              </a:cxnLst>
              <a:rect l="0" t="0" r="r" b="b"/>
              <a:pathLst>
                <a:path w="90" h="123">
                  <a:moveTo>
                    <a:pt x="0" y="58"/>
                  </a:moveTo>
                  <a:lnTo>
                    <a:pt x="16" y="90"/>
                  </a:lnTo>
                  <a:lnTo>
                    <a:pt x="23" y="90"/>
                  </a:lnTo>
                  <a:lnTo>
                    <a:pt x="47" y="122"/>
                  </a:lnTo>
                  <a:lnTo>
                    <a:pt x="64" y="114"/>
                  </a:lnTo>
                  <a:lnTo>
                    <a:pt x="81" y="105"/>
                  </a:lnTo>
                  <a:lnTo>
                    <a:pt x="89" y="81"/>
                  </a:lnTo>
                  <a:lnTo>
                    <a:pt x="81" y="58"/>
                  </a:lnTo>
                  <a:lnTo>
                    <a:pt x="64" y="50"/>
                  </a:lnTo>
                  <a:lnTo>
                    <a:pt x="72" y="25"/>
                  </a:lnTo>
                  <a:lnTo>
                    <a:pt x="64" y="0"/>
                  </a:lnTo>
                  <a:lnTo>
                    <a:pt x="56" y="16"/>
                  </a:lnTo>
                  <a:lnTo>
                    <a:pt x="32" y="9"/>
                  </a:lnTo>
                  <a:lnTo>
                    <a:pt x="23" y="16"/>
                  </a:lnTo>
                  <a:lnTo>
                    <a:pt x="16" y="33"/>
                  </a:lnTo>
                  <a:lnTo>
                    <a:pt x="32" y="50"/>
                  </a:lnTo>
                  <a:lnTo>
                    <a:pt x="16" y="50"/>
                  </a:lnTo>
                  <a:lnTo>
                    <a:pt x="0" y="5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11" name="Freeform 239"/>
            <p:cNvSpPr>
              <a:spLocks/>
            </p:cNvSpPr>
            <p:nvPr/>
          </p:nvSpPr>
          <p:spPr bwMode="auto">
            <a:xfrm>
              <a:off x="1230" y="1464"/>
              <a:ext cx="124" cy="116"/>
            </a:xfrm>
            <a:custGeom>
              <a:avLst/>
              <a:gdLst/>
              <a:ahLst/>
              <a:cxnLst>
                <a:cxn ang="0">
                  <a:pos x="0" y="105"/>
                </a:cxn>
                <a:cxn ang="0">
                  <a:pos x="16" y="129"/>
                </a:cxn>
                <a:cxn ang="0">
                  <a:pos x="25" y="145"/>
                </a:cxn>
                <a:cxn ang="0">
                  <a:pos x="56" y="137"/>
                </a:cxn>
                <a:cxn ang="0">
                  <a:pos x="74" y="114"/>
                </a:cxn>
                <a:cxn ang="0">
                  <a:pos x="74" y="89"/>
                </a:cxn>
                <a:cxn ang="0">
                  <a:pos x="130" y="48"/>
                </a:cxn>
                <a:cxn ang="0">
                  <a:pos x="115" y="31"/>
                </a:cxn>
                <a:cxn ang="0">
                  <a:pos x="97" y="15"/>
                </a:cxn>
                <a:cxn ang="0">
                  <a:pos x="74" y="15"/>
                </a:cxn>
                <a:cxn ang="0">
                  <a:pos x="50" y="0"/>
                </a:cxn>
                <a:cxn ang="0">
                  <a:pos x="9" y="24"/>
                </a:cxn>
                <a:cxn ang="0">
                  <a:pos x="16" y="48"/>
                </a:cxn>
                <a:cxn ang="0">
                  <a:pos x="16" y="73"/>
                </a:cxn>
                <a:cxn ang="0">
                  <a:pos x="0" y="105"/>
                </a:cxn>
              </a:cxnLst>
              <a:rect l="0" t="0" r="r" b="b"/>
              <a:pathLst>
                <a:path w="131" h="146">
                  <a:moveTo>
                    <a:pt x="0" y="105"/>
                  </a:moveTo>
                  <a:lnTo>
                    <a:pt x="16" y="129"/>
                  </a:lnTo>
                  <a:lnTo>
                    <a:pt x="25" y="145"/>
                  </a:lnTo>
                  <a:lnTo>
                    <a:pt x="56" y="137"/>
                  </a:lnTo>
                  <a:lnTo>
                    <a:pt x="74" y="114"/>
                  </a:lnTo>
                  <a:lnTo>
                    <a:pt x="74" y="89"/>
                  </a:lnTo>
                  <a:lnTo>
                    <a:pt x="130" y="48"/>
                  </a:lnTo>
                  <a:lnTo>
                    <a:pt x="115" y="31"/>
                  </a:lnTo>
                  <a:lnTo>
                    <a:pt x="97" y="15"/>
                  </a:lnTo>
                  <a:lnTo>
                    <a:pt x="74" y="15"/>
                  </a:lnTo>
                  <a:lnTo>
                    <a:pt x="50" y="0"/>
                  </a:lnTo>
                  <a:lnTo>
                    <a:pt x="9" y="24"/>
                  </a:lnTo>
                  <a:lnTo>
                    <a:pt x="16" y="48"/>
                  </a:lnTo>
                  <a:lnTo>
                    <a:pt x="16" y="73"/>
                  </a:lnTo>
                  <a:lnTo>
                    <a:pt x="0" y="105"/>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12" name="Freeform 240"/>
            <p:cNvSpPr>
              <a:spLocks/>
            </p:cNvSpPr>
            <p:nvPr/>
          </p:nvSpPr>
          <p:spPr bwMode="auto">
            <a:xfrm>
              <a:off x="5019" y="1780"/>
              <a:ext cx="24" cy="14"/>
            </a:xfrm>
            <a:custGeom>
              <a:avLst/>
              <a:gdLst/>
              <a:ahLst/>
              <a:cxnLst>
                <a:cxn ang="0">
                  <a:pos x="0" y="0"/>
                </a:cxn>
                <a:cxn ang="0">
                  <a:pos x="9" y="0"/>
                </a:cxn>
                <a:cxn ang="0">
                  <a:pos x="25" y="8"/>
                </a:cxn>
                <a:cxn ang="0">
                  <a:pos x="25" y="17"/>
                </a:cxn>
                <a:cxn ang="0">
                  <a:pos x="9" y="8"/>
                </a:cxn>
                <a:cxn ang="0">
                  <a:pos x="0" y="8"/>
                </a:cxn>
                <a:cxn ang="0">
                  <a:pos x="0" y="0"/>
                </a:cxn>
              </a:cxnLst>
              <a:rect l="0" t="0" r="r" b="b"/>
              <a:pathLst>
                <a:path w="26" h="18">
                  <a:moveTo>
                    <a:pt x="0" y="0"/>
                  </a:moveTo>
                  <a:lnTo>
                    <a:pt x="9" y="0"/>
                  </a:lnTo>
                  <a:lnTo>
                    <a:pt x="25" y="8"/>
                  </a:lnTo>
                  <a:lnTo>
                    <a:pt x="25" y="17"/>
                  </a:lnTo>
                  <a:lnTo>
                    <a:pt x="9" y="8"/>
                  </a:lnTo>
                  <a:lnTo>
                    <a:pt x="0" y="8"/>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13" name="Freeform 241"/>
            <p:cNvSpPr>
              <a:spLocks/>
            </p:cNvSpPr>
            <p:nvPr/>
          </p:nvSpPr>
          <p:spPr bwMode="auto">
            <a:xfrm>
              <a:off x="717" y="1851"/>
              <a:ext cx="24" cy="14"/>
            </a:xfrm>
            <a:custGeom>
              <a:avLst/>
              <a:gdLst/>
              <a:ahLst/>
              <a:cxnLst>
                <a:cxn ang="0">
                  <a:pos x="0" y="8"/>
                </a:cxn>
                <a:cxn ang="0">
                  <a:pos x="18" y="17"/>
                </a:cxn>
                <a:cxn ang="0">
                  <a:pos x="25" y="8"/>
                </a:cxn>
                <a:cxn ang="0">
                  <a:pos x="18" y="0"/>
                </a:cxn>
                <a:cxn ang="0">
                  <a:pos x="0" y="8"/>
                </a:cxn>
              </a:cxnLst>
              <a:rect l="0" t="0" r="r" b="b"/>
              <a:pathLst>
                <a:path w="26" h="18">
                  <a:moveTo>
                    <a:pt x="0" y="8"/>
                  </a:moveTo>
                  <a:lnTo>
                    <a:pt x="18" y="17"/>
                  </a:lnTo>
                  <a:lnTo>
                    <a:pt x="25" y="8"/>
                  </a:lnTo>
                  <a:lnTo>
                    <a:pt x="18" y="0"/>
                  </a:lnTo>
                  <a:lnTo>
                    <a:pt x="0" y="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14" name="Freeform 242"/>
            <p:cNvSpPr>
              <a:spLocks/>
            </p:cNvSpPr>
            <p:nvPr/>
          </p:nvSpPr>
          <p:spPr bwMode="auto">
            <a:xfrm>
              <a:off x="717" y="1851"/>
              <a:ext cx="24" cy="14"/>
            </a:xfrm>
            <a:custGeom>
              <a:avLst/>
              <a:gdLst/>
              <a:ahLst/>
              <a:cxnLst>
                <a:cxn ang="0">
                  <a:pos x="0" y="8"/>
                </a:cxn>
                <a:cxn ang="0">
                  <a:pos x="18" y="17"/>
                </a:cxn>
                <a:cxn ang="0">
                  <a:pos x="25" y="8"/>
                </a:cxn>
                <a:cxn ang="0">
                  <a:pos x="18" y="0"/>
                </a:cxn>
                <a:cxn ang="0">
                  <a:pos x="0" y="8"/>
                </a:cxn>
              </a:cxnLst>
              <a:rect l="0" t="0" r="r" b="b"/>
              <a:pathLst>
                <a:path w="26" h="18">
                  <a:moveTo>
                    <a:pt x="0" y="8"/>
                  </a:moveTo>
                  <a:lnTo>
                    <a:pt x="18" y="17"/>
                  </a:lnTo>
                  <a:lnTo>
                    <a:pt x="25" y="8"/>
                  </a:lnTo>
                  <a:lnTo>
                    <a:pt x="18" y="0"/>
                  </a:lnTo>
                  <a:lnTo>
                    <a:pt x="0" y="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15" name="Freeform 243"/>
            <p:cNvSpPr>
              <a:spLocks/>
            </p:cNvSpPr>
            <p:nvPr/>
          </p:nvSpPr>
          <p:spPr bwMode="auto">
            <a:xfrm>
              <a:off x="870" y="1889"/>
              <a:ext cx="39" cy="34"/>
            </a:xfrm>
            <a:custGeom>
              <a:avLst/>
              <a:gdLst/>
              <a:ahLst/>
              <a:cxnLst>
                <a:cxn ang="0">
                  <a:pos x="0" y="33"/>
                </a:cxn>
                <a:cxn ang="0">
                  <a:pos x="9" y="42"/>
                </a:cxn>
                <a:cxn ang="0">
                  <a:pos x="25" y="25"/>
                </a:cxn>
                <a:cxn ang="0">
                  <a:pos x="34" y="25"/>
                </a:cxn>
                <a:cxn ang="0">
                  <a:pos x="34" y="17"/>
                </a:cxn>
                <a:cxn ang="0">
                  <a:pos x="25" y="17"/>
                </a:cxn>
                <a:cxn ang="0">
                  <a:pos x="40" y="10"/>
                </a:cxn>
                <a:cxn ang="0">
                  <a:pos x="34" y="0"/>
                </a:cxn>
                <a:cxn ang="0">
                  <a:pos x="0" y="33"/>
                </a:cxn>
              </a:cxnLst>
              <a:rect l="0" t="0" r="r" b="b"/>
              <a:pathLst>
                <a:path w="41" h="43">
                  <a:moveTo>
                    <a:pt x="0" y="33"/>
                  </a:moveTo>
                  <a:lnTo>
                    <a:pt x="9" y="42"/>
                  </a:lnTo>
                  <a:lnTo>
                    <a:pt x="25" y="25"/>
                  </a:lnTo>
                  <a:lnTo>
                    <a:pt x="34" y="25"/>
                  </a:lnTo>
                  <a:lnTo>
                    <a:pt x="34" y="17"/>
                  </a:lnTo>
                  <a:lnTo>
                    <a:pt x="25" y="17"/>
                  </a:lnTo>
                  <a:lnTo>
                    <a:pt x="40" y="10"/>
                  </a:lnTo>
                  <a:lnTo>
                    <a:pt x="34" y="0"/>
                  </a:lnTo>
                  <a:lnTo>
                    <a:pt x="0" y="33"/>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16" name="Freeform 244"/>
            <p:cNvSpPr>
              <a:spLocks/>
            </p:cNvSpPr>
            <p:nvPr/>
          </p:nvSpPr>
          <p:spPr bwMode="auto">
            <a:xfrm>
              <a:off x="870" y="1889"/>
              <a:ext cx="39" cy="34"/>
            </a:xfrm>
            <a:custGeom>
              <a:avLst/>
              <a:gdLst/>
              <a:ahLst/>
              <a:cxnLst>
                <a:cxn ang="0">
                  <a:pos x="0" y="33"/>
                </a:cxn>
                <a:cxn ang="0">
                  <a:pos x="9" y="42"/>
                </a:cxn>
                <a:cxn ang="0">
                  <a:pos x="25" y="25"/>
                </a:cxn>
                <a:cxn ang="0">
                  <a:pos x="34" y="25"/>
                </a:cxn>
                <a:cxn ang="0">
                  <a:pos x="34" y="17"/>
                </a:cxn>
                <a:cxn ang="0">
                  <a:pos x="25" y="17"/>
                </a:cxn>
                <a:cxn ang="0">
                  <a:pos x="40" y="10"/>
                </a:cxn>
                <a:cxn ang="0">
                  <a:pos x="34" y="0"/>
                </a:cxn>
                <a:cxn ang="0">
                  <a:pos x="0" y="33"/>
                </a:cxn>
              </a:cxnLst>
              <a:rect l="0" t="0" r="r" b="b"/>
              <a:pathLst>
                <a:path w="41" h="43">
                  <a:moveTo>
                    <a:pt x="0" y="33"/>
                  </a:moveTo>
                  <a:lnTo>
                    <a:pt x="9" y="42"/>
                  </a:lnTo>
                  <a:lnTo>
                    <a:pt x="25" y="25"/>
                  </a:lnTo>
                  <a:lnTo>
                    <a:pt x="34" y="25"/>
                  </a:lnTo>
                  <a:lnTo>
                    <a:pt x="34" y="17"/>
                  </a:lnTo>
                  <a:lnTo>
                    <a:pt x="25" y="17"/>
                  </a:lnTo>
                  <a:lnTo>
                    <a:pt x="40" y="10"/>
                  </a:lnTo>
                  <a:lnTo>
                    <a:pt x="34" y="0"/>
                  </a:lnTo>
                  <a:lnTo>
                    <a:pt x="0" y="33"/>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17" name="Freeform 245"/>
            <p:cNvSpPr>
              <a:spLocks/>
            </p:cNvSpPr>
            <p:nvPr/>
          </p:nvSpPr>
          <p:spPr bwMode="auto">
            <a:xfrm>
              <a:off x="1138" y="1967"/>
              <a:ext cx="25" cy="40"/>
            </a:xfrm>
            <a:custGeom>
              <a:avLst/>
              <a:gdLst/>
              <a:ahLst/>
              <a:cxnLst>
                <a:cxn ang="0">
                  <a:pos x="0" y="0"/>
                </a:cxn>
                <a:cxn ang="0">
                  <a:pos x="0" y="18"/>
                </a:cxn>
                <a:cxn ang="0">
                  <a:pos x="8" y="41"/>
                </a:cxn>
                <a:cxn ang="0">
                  <a:pos x="25" y="50"/>
                </a:cxn>
                <a:cxn ang="0">
                  <a:pos x="8" y="34"/>
                </a:cxn>
                <a:cxn ang="0">
                  <a:pos x="16" y="25"/>
                </a:cxn>
                <a:cxn ang="0">
                  <a:pos x="8" y="18"/>
                </a:cxn>
                <a:cxn ang="0">
                  <a:pos x="16" y="0"/>
                </a:cxn>
                <a:cxn ang="0">
                  <a:pos x="0" y="0"/>
                </a:cxn>
              </a:cxnLst>
              <a:rect l="0" t="0" r="r" b="b"/>
              <a:pathLst>
                <a:path w="26" h="51">
                  <a:moveTo>
                    <a:pt x="0" y="0"/>
                  </a:moveTo>
                  <a:lnTo>
                    <a:pt x="0" y="18"/>
                  </a:lnTo>
                  <a:lnTo>
                    <a:pt x="8" y="41"/>
                  </a:lnTo>
                  <a:lnTo>
                    <a:pt x="25" y="50"/>
                  </a:lnTo>
                  <a:lnTo>
                    <a:pt x="8" y="34"/>
                  </a:lnTo>
                  <a:lnTo>
                    <a:pt x="16" y="25"/>
                  </a:lnTo>
                  <a:lnTo>
                    <a:pt x="8" y="18"/>
                  </a:lnTo>
                  <a:lnTo>
                    <a:pt x="16" y="0"/>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18" name="Freeform 246"/>
            <p:cNvSpPr>
              <a:spLocks/>
            </p:cNvSpPr>
            <p:nvPr/>
          </p:nvSpPr>
          <p:spPr bwMode="auto">
            <a:xfrm>
              <a:off x="1138" y="1967"/>
              <a:ext cx="25" cy="40"/>
            </a:xfrm>
            <a:custGeom>
              <a:avLst/>
              <a:gdLst/>
              <a:ahLst/>
              <a:cxnLst>
                <a:cxn ang="0">
                  <a:pos x="0" y="0"/>
                </a:cxn>
                <a:cxn ang="0">
                  <a:pos x="0" y="18"/>
                </a:cxn>
                <a:cxn ang="0">
                  <a:pos x="8" y="41"/>
                </a:cxn>
                <a:cxn ang="0">
                  <a:pos x="25" y="50"/>
                </a:cxn>
                <a:cxn ang="0">
                  <a:pos x="8" y="34"/>
                </a:cxn>
                <a:cxn ang="0">
                  <a:pos x="16" y="25"/>
                </a:cxn>
                <a:cxn ang="0">
                  <a:pos x="8" y="18"/>
                </a:cxn>
                <a:cxn ang="0">
                  <a:pos x="16" y="0"/>
                </a:cxn>
                <a:cxn ang="0">
                  <a:pos x="0" y="0"/>
                </a:cxn>
              </a:cxnLst>
              <a:rect l="0" t="0" r="r" b="b"/>
              <a:pathLst>
                <a:path w="26" h="51">
                  <a:moveTo>
                    <a:pt x="0" y="0"/>
                  </a:moveTo>
                  <a:lnTo>
                    <a:pt x="0" y="18"/>
                  </a:lnTo>
                  <a:lnTo>
                    <a:pt x="8" y="41"/>
                  </a:lnTo>
                  <a:lnTo>
                    <a:pt x="25" y="50"/>
                  </a:lnTo>
                  <a:lnTo>
                    <a:pt x="8" y="34"/>
                  </a:lnTo>
                  <a:lnTo>
                    <a:pt x="16" y="25"/>
                  </a:lnTo>
                  <a:lnTo>
                    <a:pt x="8" y="18"/>
                  </a:lnTo>
                  <a:lnTo>
                    <a:pt x="16" y="0"/>
                  </a:lnTo>
                  <a:lnTo>
                    <a:pt x="0"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19" name="Freeform 247"/>
            <p:cNvSpPr>
              <a:spLocks/>
            </p:cNvSpPr>
            <p:nvPr/>
          </p:nvSpPr>
          <p:spPr bwMode="auto">
            <a:xfrm>
              <a:off x="1191" y="2025"/>
              <a:ext cx="63" cy="40"/>
            </a:xfrm>
            <a:custGeom>
              <a:avLst/>
              <a:gdLst/>
              <a:ahLst/>
              <a:cxnLst>
                <a:cxn ang="0">
                  <a:pos x="0" y="0"/>
                </a:cxn>
                <a:cxn ang="0">
                  <a:pos x="9" y="16"/>
                </a:cxn>
                <a:cxn ang="0">
                  <a:pos x="25" y="25"/>
                </a:cxn>
                <a:cxn ang="0">
                  <a:pos x="41" y="33"/>
                </a:cxn>
                <a:cxn ang="0">
                  <a:pos x="41" y="41"/>
                </a:cxn>
                <a:cxn ang="0">
                  <a:pos x="57" y="48"/>
                </a:cxn>
                <a:cxn ang="0">
                  <a:pos x="66" y="48"/>
                </a:cxn>
                <a:cxn ang="0">
                  <a:pos x="34" y="8"/>
                </a:cxn>
                <a:cxn ang="0">
                  <a:pos x="9" y="0"/>
                </a:cxn>
                <a:cxn ang="0">
                  <a:pos x="0" y="0"/>
                </a:cxn>
              </a:cxnLst>
              <a:rect l="0" t="0" r="r" b="b"/>
              <a:pathLst>
                <a:path w="67" h="49">
                  <a:moveTo>
                    <a:pt x="0" y="0"/>
                  </a:moveTo>
                  <a:lnTo>
                    <a:pt x="9" y="16"/>
                  </a:lnTo>
                  <a:lnTo>
                    <a:pt x="25" y="25"/>
                  </a:lnTo>
                  <a:lnTo>
                    <a:pt x="41" y="33"/>
                  </a:lnTo>
                  <a:lnTo>
                    <a:pt x="41" y="41"/>
                  </a:lnTo>
                  <a:lnTo>
                    <a:pt x="57" y="48"/>
                  </a:lnTo>
                  <a:lnTo>
                    <a:pt x="66" y="48"/>
                  </a:lnTo>
                  <a:lnTo>
                    <a:pt x="34" y="8"/>
                  </a:lnTo>
                  <a:lnTo>
                    <a:pt x="9" y="0"/>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20" name="Freeform 248"/>
            <p:cNvSpPr>
              <a:spLocks/>
            </p:cNvSpPr>
            <p:nvPr/>
          </p:nvSpPr>
          <p:spPr bwMode="auto">
            <a:xfrm>
              <a:off x="1191" y="2025"/>
              <a:ext cx="63" cy="40"/>
            </a:xfrm>
            <a:custGeom>
              <a:avLst/>
              <a:gdLst/>
              <a:ahLst/>
              <a:cxnLst>
                <a:cxn ang="0">
                  <a:pos x="0" y="0"/>
                </a:cxn>
                <a:cxn ang="0">
                  <a:pos x="9" y="16"/>
                </a:cxn>
                <a:cxn ang="0">
                  <a:pos x="25" y="25"/>
                </a:cxn>
                <a:cxn ang="0">
                  <a:pos x="41" y="33"/>
                </a:cxn>
                <a:cxn ang="0">
                  <a:pos x="41" y="41"/>
                </a:cxn>
                <a:cxn ang="0">
                  <a:pos x="57" y="48"/>
                </a:cxn>
                <a:cxn ang="0">
                  <a:pos x="66" y="48"/>
                </a:cxn>
                <a:cxn ang="0">
                  <a:pos x="34" y="8"/>
                </a:cxn>
                <a:cxn ang="0">
                  <a:pos x="9" y="0"/>
                </a:cxn>
                <a:cxn ang="0">
                  <a:pos x="0" y="0"/>
                </a:cxn>
              </a:cxnLst>
              <a:rect l="0" t="0" r="r" b="b"/>
              <a:pathLst>
                <a:path w="67" h="49">
                  <a:moveTo>
                    <a:pt x="0" y="0"/>
                  </a:moveTo>
                  <a:lnTo>
                    <a:pt x="9" y="16"/>
                  </a:lnTo>
                  <a:lnTo>
                    <a:pt x="25" y="25"/>
                  </a:lnTo>
                  <a:lnTo>
                    <a:pt x="41" y="33"/>
                  </a:lnTo>
                  <a:lnTo>
                    <a:pt x="41" y="41"/>
                  </a:lnTo>
                  <a:lnTo>
                    <a:pt x="57" y="48"/>
                  </a:lnTo>
                  <a:lnTo>
                    <a:pt x="66" y="48"/>
                  </a:lnTo>
                  <a:lnTo>
                    <a:pt x="34" y="8"/>
                  </a:lnTo>
                  <a:lnTo>
                    <a:pt x="9" y="0"/>
                  </a:lnTo>
                  <a:lnTo>
                    <a:pt x="0"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21" name="Freeform 249"/>
            <p:cNvSpPr>
              <a:spLocks/>
            </p:cNvSpPr>
            <p:nvPr/>
          </p:nvSpPr>
          <p:spPr bwMode="auto">
            <a:xfrm>
              <a:off x="2447" y="1709"/>
              <a:ext cx="130" cy="78"/>
            </a:xfrm>
            <a:custGeom>
              <a:avLst/>
              <a:gdLst/>
              <a:ahLst/>
              <a:cxnLst>
                <a:cxn ang="0">
                  <a:pos x="0" y="32"/>
                </a:cxn>
                <a:cxn ang="0">
                  <a:pos x="9" y="41"/>
                </a:cxn>
                <a:cxn ang="0">
                  <a:pos x="25" y="32"/>
                </a:cxn>
                <a:cxn ang="0">
                  <a:pos x="34" y="41"/>
                </a:cxn>
                <a:cxn ang="0">
                  <a:pos x="9" y="56"/>
                </a:cxn>
                <a:cxn ang="0">
                  <a:pos x="25" y="56"/>
                </a:cxn>
                <a:cxn ang="0">
                  <a:pos x="34" y="74"/>
                </a:cxn>
                <a:cxn ang="0">
                  <a:pos x="25" y="81"/>
                </a:cxn>
                <a:cxn ang="0">
                  <a:pos x="41" y="81"/>
                </a:cxn>
                <a:cxn ang="0">
                  <a:pos x="74" y="97"/>
                </a:cxn>
                <a:cxn ang="0">
                  <a:pos x="131" y="65"/>
                </a:cxn>
                <a:cxn ang="0">
                  <a:pos x="137" y="56"/>
                </a:cxn>
                <a:cxn ang="0">
                  <a:pos x="137" y="32"/>
                </a:cxn>
                <a:cxn ang="0">
                  <a:pos x="121" y="24"/>
                </a:cxn>
                <a:cxn ang="0">
                  <a:pos x="121" y="9"/>
                </a:cxn>
                <a:cxn ang="0">
                  <a:pos x="114" y="9"/>
                </a:cxn>
                <a:cxn ang="0">
                  <a:pos x="106" y="0"/>
                </a:cxn>
                <a:cxn ang="0">
                  <a:pos x="89" y="16"/>
                </a:cxn>
                <a:cxn ang="0">
                  <a:pos x="81" y="16"/>
                </a:cxn>
                <a:cxn ang="0">
                  <a:pos x="65" y="16"/>
                </a:cxn>
                <a:cxn ang="0">
                  <a:pos x="57" y="24"/>
                </a:cxn>
                <a:cxn ang="0">
                  <a:pos x="57" y="16"/>
                </a:cxn>
                <a:cxn ang="0">
                  <a:pos x="49" y="32"/>
                </a:cxn>
                <a:cxn ang="0">
                  <a:pos x="41" y="41"/>
                </a:cxn>
                <a:cxn ang="0">
                  <a:pos x="41" y="16"/>
                </a:cxn>
                <a:cxn ang="0">
                  <a:pos x="25" y="9"/>
                </a:cxn>
                <a:cxn ang="0">
                  <a:pos x="16" y="9"/>
                </a:cxn>
                <a:cxn ang="0">
                  <a:pos x="16" y="16"/>
                </a:cxn>
                <a:cxn ang="0">
                  <a:pos x="9" y="16"/>
                </a:cxn>
                <a:cxn ang="0">
                  <a:pos x="9" y="24"/>
                </a:cxn>
                <a:cxn ang="0">
                  <a:pos x="0" y="32"/>
                </a:cxn>
              </a:cxnLst>
              <a:rect l="0" t="0" r="r" b="b"/>
              <a:pathLst>
                <a:path w="138" h="98">
                  <a:moveTo>
                    <a:pt x="0" y="32"/>
                  </a:moveTo>
                  <a:lnTo>
                    <a:pt x="9" y="41"/>
                  </a:lnTo>
                  <a:lnTo>
                    <a:pt x="25" y="32"/>
                  </a:lnTo>
                  <a:lnTo>
                    <a:pt x="34" y="41"/>
                  </a:lnTo>
                  <a:lnTo>
                    <a:pt x="9" y="56"/>
                  </a:lnTo>
                  <a:lnTo>
                    <a:pt x="25" y="56"/>
                  </a:lnTo>
                  <a:lnTo>
                    <a:pt x="34" y="74"/>
                  </a:lnTo>
                  <a:lnTo>
                    <a:pt x="25" y="81"/>
                  </a:lnTo>
                  <a:lnTo>
                    <a:pt x="41" y="81"/>
                  </a:lnTo>
                  <a:lnTo>
                    <a:pt x="74" y="97"/>
                  </a:lnTo>
                  <a:lnTo>
                    <a:pt x="131" y="65"/>
                  </a:lnTo>
                  <a:lnTo>
                    <a:pt x="137" y="56"/>
                  </a:lnTo>
                  <a:lnTo>
                    <a:pt x="137" y="32"/>
                  </a:lnTo>
                  <a:lnTo>
                    <a:pt x="121" y="24"/>
                  </a:lnTo>
                  <a:lnTo>
                    <a:pt x="121" y="9"/>
                  </a:lnTo>
                  <a:lnTo>
                    <a:pt x="114" y="9"/>
                  </a:lnTo>
                  <a:lnTo>
                    <a:pt x="106" y="0"/>
                  </a:lnTo>
                  <a:lnTo>
                    <a:pt x="89" y="16"/>
                  </a:lnTo>
                  <a:lnTo>
                    <a:pt x="81" y="16"/>
                  </a:lnTo>
                  <a:lnTo>
                    <a:pt x="65" y="16"/>
                  </a:lnTo>
                  <a:lnTo>
                    <a:pt x="57" y="24"/>
                  </a:lnTo>
                  <a:lnTo>
                    <a:pt x="57" y="16"/>
                  </a:lnTo>
                  <a:lnTo>
                    <a:pt x="49" y="32"/>
                  </a:lnTo>
                  <a:lnTo>
                    <a:pt x="41" y="41"/>
                  </a:lnTo>
                  <a:lnTo>
                    <a:pt x="41" y="16"/>
                  </a:lnTo>
                  <a:lnTo>
                    <a:pt x="25" y="9"/>
                  </a:lnTo>
                  <a:lnTo>
                    <a:pt x="16" y="9"/>
                  </a:lnTo>
                  <a:lnTo>
                    <a:pt x="16" y="16"/>
                  </a:lnTo>
                  <a:lnTo>
                    <a:pt x="9" y="16"/>
                  </a:lnTo>
                  <a:lnTo>
                    <a:pt x="9" y="24"/>
                  </a:lnTo>
                  <a:lnTo>
                    <a:pt x="0" y="32"/>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22" name="Freeform 250"/>
            <p:cNvSpPr>
              <a:spLocks/>
            </p:cNvSpPr>
            <p:nvPr/>
          </p:nvSpPr>
          <p:spPr bwMode="auto">
            <a:xfrm>
              <a:off x="2517" y="1430"/>
              <a:ext cx="16" cy="15"/>
            </a:xfrm>
            <a:custGeom>
              <a:avLst/>
              <a:gdLst/>
              <a:ahLst/>
              <a:cxnLst>
                <a:cxn ang="0">
                  <a:pos x="0" y="0"/>
                </a:cxn>
                <a:cxn ang="0">
                  <a:pos x="0" y="17"/>
                </a:cxn>
                <a:cxn ang="0">
                  <a:pos x="16" y="17"/>
                </a:cxn>
                <a:cxn ang="0">
                  <a:pos x="0" y="0"/>
                </a:cxn>
              </a:cxnLst>
              <a:rect l="0" t="0" r="r" b="b"/>
              <a:pathLst>
                <a:path w="17" h="18">
                  <a:moveTo>
                    <a:pt x="0" y="0"/>
                  </a:moveTo>
                  <a:lnTo>
                    <a:pt x="0" y="17"/>
                  </a:lnTo>
                  <a:lnTo>
                    <a:pt x="16" y="17"/>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23" name="Freeform 251"/>
            <p:cNvSpPr>
              <a:spLocks/>
            </p:cNvSpPr>
            <p:nvPr/>
          </p:nvSpPr>
          <p:spPr bwMode="auto">
            <a:xfrm>
              <a:off x="2517" y="1430"/>
              <a:ext cx="16" cy="15"/>
            </a:xfrm>
            <a:custGeom>
              <a:avLst/>
              <a:gdLst/>
              <a:ahLst/>
              <a:cxnLst>
                <a:cxn ang="0">
                  <a:pos x="0" y="0"/>
                </a:cxn>
                <a:cxn ang="0">
                  <a:pos x="0" y="17"/>
                </a:cxn>
                <a:cxn ang="0">
                  <a:pos x="16" y="17"/>
                </a:cxn>
                <a:cxn ang="0">
                  <a:pos x="0" y="0"/>
                </a:cxn>
              </a:cxnLst>
              <a:rect l="0" t="0" r="r" b="b"/>
              <a:pathLst>
                <a:path w="17" h="18">
                  <a:moveTo>
                    <a:pt x="0" y="0"/>
                  </a:moveTo>
                  <a:lnTo>
                    <a:pt x="0" y="17"/>
                  </a:lnTo>
                  <a:lnTo>
                    <a:pt x="16" y="17"/>
                  </a:lnTo>
                  <a:lnTo>
                    <a:pt x="0"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24" name="Freeform 252"/>
            <p:cNvSpPr>
              <a:spLocks/>
            </p:cNvSpPr>
            <p:nvPr/>
          </p:nvSpPr>
          <p:spPr bwMode="auto">
            <a:xfrm>
              <a:off x="3266" y="2749"/>
              <a:ext cx="84" cy="143"/>
            </a:xfrm>
            <a:custGeom>
              <a:avLst/>
              <a:gdLst/>
              <a:ahLst/>
              <a:cxnLst>
                <a:cxn ang="0">
                  <a:pos x="0" y="129"/>
                </a:cxn>
                <a:cxn ang="0">
                  <a:pos x="9" y="163"/>
                </a:cxn>
                <a:cxn ang="0">
                  <a:pos x="17" y="179"/>
                </a:cxn>
                <a:cxn ang="0">
                  <a:pos x="40" y="179"/>
                </a:cxn>
                <a:cxn ang="0">
                  <a:pos x="49" y="170"/>
                </a:cxn>
                <a:cxn ang="0">
                  <a:pos x="74" y="80"/>
                </a:cxn>
                <a:cxn ang="0">
                  <a:pos x="82" y="40"/>
                </a:cxn>
                <a:cxn ang="0">
                  <a:pos x="89" y="49"/>
                </a:cxn>
                <a:cxn ang="0">
                  <a:pos x="89" y="40"/>
                </a:cxn>
                <a:cxn ang="0">
                  <a:pos x="82" y="8"/>
                </a:cxn>
                <a:cxn ang="0">
                  <a:pos x="74" y="0"/>
                </a:cxn>
                <a:cxn ang="0">
                  <a:pos x="65" y="17"/>
                </a:cxn>
                <a:cxn ang="0">
                  <a:pos x="57" y="17"/>
                </a:cxn>
                <a:cxn ang="0">
                  <a:pos x="57" y="32"/>
                </a:cxn>
                <a:cxn ang="0">
                  <a:pos x="17" y="57"/>
                </a:cxn>
                <a:cxn ang="0">
                  <a:pos x="9" y="73"/>
                </a:cxn>
                <a:cxn ang="0">
                  <a:pos x="17" y="105"/>
                </a:cxn>
                <a:cxn ang="0">
                  <a:pos x="0" y="129"/>
                </a:cxn>
              </a:cxnLst>
              <a:rect l="0" t="0" r="r" b="b"/>
              <a:pathLst>
                <a:path w="90" h="180">
                  <a:moveTo>
                    <a:pt x="0" y="129"/>
                  </a:moveTo>
                  <a:lnTo>
                    <a:pt x="9" y="163"/>
                  </a:lnTo>
                  <a:lnTo>
                    <a:pt x="17" y="179"/>
                  </a:lnTo>
                  <a:lnTo>
                    <a:pt x="40" y="179"/>
                  </a:lnTo>
                  <a:lnTo>
                    <a:pt x="49" y="170"/>
                  </a:lnTo>
                  <a:lnTo>
                    <a:pt x="74" y="80"/>
                  </a:lnTo>
                  <a:lnTo>
                    <a:pt x="82" y="40"/>
                  </a:lnTo>
                  <a:lnTo>
                    <a:pt x="89" y="49"/>
                  </a:lnTo>
                  <a:lnTo>
                    <a:pt x="89" y="40"/>
                  </a:lnTo>
                  <a:lnTo>
                    <a:pt x="82" y="8"/>
                  </a:lnTo>
                  <a:lnTo>
                    <a:pt x="74" y="0"/>
                  </a:lnTo>
                  <a:lnTo>
                    <a:pt x="65" y="17"/>
                  </a:lnTo>
                  <a:lnTo>
                    <a:pt x="57" y="17"/>
                  </a:lnTo>
                  <a:lnTo>
                    <a:pt x="57" y="32"/>
                  </a:lnTo>
                  <a:lnTo>
                    <a:pt x="17" y="57"/>
                  </a:lnTo>
                  <a:lnTo>
                    <a:pt x="9" y="73"/>
                  </a:lnTo>
                  <a:lnTo>
                    <a:pt x="17" y="105"/>
                  </a:lnTo>
                  <a:lnTo>
                    <a:pt x="0" y="129"/>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25" name="Freeform 253"/>
            <p:cNvSpPr>
              <a:spLocks/>
            </p:cNvSpPr>
            <p:nvPr/>
          </p:nvSpPr>
          <p:spPr bwMode="auto">
            <a:xfrm>
              <a:off x="3916" y="2606"/>
              <a:ext cx="16" cy="15"/>
            </a:xfrm>
            <a:custGeom>
              <a:avLst/>
              <a:gdLst/>
              <a:ahLst/>
              <a:cxnLst>
                <a:cxn ang="0">
                  <a:pos x="0" y="9"/>
                </a:cxn>
                <a:cxn ang="0">
                  <a:pos x="16" y="17"/>
                </a:cxn>
                <a:cxn ang="0">
                  <a:pos x="0" y="0"/>
                </a:cxn>
                <a:cxn ang="0">
                  <a:pos x="0" y="9"/>
                </a:cxn>
              </a:cxnLst>
              <a:rect l="0" t="0" r="r" b="b"/>
              <a:pathLst>
                <a:path w="17" h="18">
                  <a:moveTo>
                    <a:pt x="0" y="9"/>
                  </a:moveTo>
                  <a:lnTo>
                    <a:pt x="16" y="17"/>
                  </a:lnTo>
                  <a:lnTo>
                    <a:pt x="0" y="0"/>
                  </a:lnTo>
                  <a:lnTo>
                    <a:pt x="0" y="9"/>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26" name="Freeform 254"/>
            <p:cNvSpPr>
              <a:spLocks/>
            </p:cNvSpPr>
            <p:nvPr/>
          </p:nvSpPr>
          <p:spPr bwMode="auto">
            <a:xfrm>
              <a:off x="3916" y="2606"/>
              <a:ext cx="16" cy="15"/>
            </a:xfrm>
            <a:custGeom>
              <a:avLst/>
              <a:gdLst/>
              <a:ahLst/>
              <a:cxnLst>
                <a:cxn ang="0">
                  <a:pos x="0" y="9"/>
                </a:cxn>
                <a:cxn ang="0">
                  <a:pos x="16" y="17"/>
                </a:cxn>
                <a:cxn ang="0">
                  <a:pos x="0" y="0"/>
                </a:cxn>
                <a:cxn ang="0">
                  <a:pos x="0" y="9"/>
                </a:cxn>
              </a:cxnLst>
              <a:rect l="0" t="0" r="r" b="b"/>
              <a:pathLst>
                <a:path w="17" h="18">
                  <a:moveTo>
                    <a:pt x="0" y="9"/>
                  </a:moveTo>
                  <a:lnTo>
                    <a:pt x="16" y="17"/>
                  </a:lnTo>
                  <a:lnTo>
                    <a:pt x="0" y="0"/>
                  </a:lnTo>
                  <a:lnTo>
                    <a:pt x="0" y="9"/>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27" name="Freeform 255"/>
            <p:cNvSpPr>
              <a:spLocks/>
            </p:cNvSpPr>
            <p:nvPr/>
          </p:nvSpPr>
          <p:spPr bwMode="auto">
            <a:xfrm>
              <a:off x="3933" y="2633"/>
              <a:ext cx="15" cy="14"/>
            </a:xfrm>
            <a:custGeom>
              <a:avLst/>
              <a:gdLst/>
              <a:ahLst/>
              <a:cxnLst>
                <a:cxn ang="0">
                  <a:pos x="0" y="0"/>
                </a:cxn>
                <a:cxn ang="0">
                  <a:pos x="16" y="16"/>
                </a:cxn>
                <a:cxn ang="0">
                  <a:pos x="16" y="7"/>
                </a:cxn>
                <a:cxn ang="0">
                  <a:pos x="16" y="0"/>
                </a:cxn>
                <a:cxn ang="0">
                  <a:pos x="0" y="0"/>
                </a:cxn>
              </a:cxnLst>
              <a:rect l="0" t="0" r="r" b="b"/>
              <a:pathLst>
                <a:path w="17" h="17">
                  <a:moveTo>
                    <a:pt x="0" y="0"/>
                  </a:moveTo>
                  <a:lnTo>
                    <a:pt x="16" y="16"/>
                  </a:lnTo>
                  <a:lnTo>
                    <a:pt x="16" y="7"/>
                  </a:lnTo>
                  <a:lnTo>
                    <a:pt x="16" y="0"/>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28" name="Freeform 256"/>
            <p:cNvSpPr>
              <a:spLocks/>
            </p:cNvSpPr>
            <p:nvPr/>
          </p:nvSpPr>
          <p:spPr bwMode="auto">
            <a:xfrm>
              <a:off x="3933" y="2633"/>
              <a:ext cx="15" cy="14"/>
            </a:xfrm>
            <a:custGeom>
              <a:avLst/>
              <a:gdLst/>
              <a:ahLst/>
              <a:cxnLst>
                <a:cxn ang="0">
                  <a:pos x="0" y="0"/>
                </a:cxn>
                <a:cxn ang="0">
                  <a:pos x="16" y="16"/>
                </a:cxn>
                <a:cxn ang="0">
                  <a:pos x="16" y="7"/>
                </a:cxn>
                <a:cxn ang="0">
                  <a:pos x="16" y="0"/>
                </a:cxn>
                <a:cxn ang="0">
                  <a:pos x="0" y="0"/>
                </a:cxn>
              </a:cxnLst>
              <a:rect l="0" t="0" r="r" b="b"/>
              <a:pathLst>
                <a:path w="17" h="17">
                  <a:moveTo>
                    <a:pt x="0" y="0"/>
                  </a:moveTo>
                  <a:lnTo>
                    <a:pt x="16" y="16"/>
                  </a:lnTo>
                  <a:lnTo>
                    <a:pt x="16" y="7"/>
                  </a:lnTo>
                  <a:lnTo>
                    <a:pt x="16" y="0"/>
                  </a:lnTo>
                  <a:lnTo>
                    <a:pt x="0"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29" name="Freeform 257"/>
            <p:cNvSpPr>
              <a:spLocks/>
            </p:cNvSpPr>
            <p:nvPr/>
          </p:nvSpPr>
          <p:spPr bwMode="auto">
            <a:xfrm>
              <a:off x="3702" y="2522"/>
              <a:ext cx="33" cy="40"/>
            </a:xfrm>
            <a:custGeom>
              <a:avLst/>
              <a:gdLst/>
              <a:ahLst/>
              <a:cxnLst>
                <a:cxn ang="0">
                  <a:pos x="0" y="25"/>
                </a:cxn>
                <a:cxn ang="0">
                  <a:pos x="9" y="49"/>
                </a:cxn>
                <a:cxn ang="0">
                  <a:pos x="24" y="49"/>
                </a:cxn>
                <a:cxn ang="0">
                  <a:pos x="33" y="34"/>
                </a:cxn>
                <a:cxn ang="0">
                  <a:pos x="15" y="9"/>
                </a:cxn>
                <a:cxn ang="0">
                  <a:pos x="9" y="0"/>
                </a:cxn>
                <a:cxn ang="0">
                  <a:pos x="0" y="25"/>
                </a:cxn>
              </a:cxnLst>
              <a:rect l="0" t="0" r="r" b="b"/>
              <a:pathLst>
                <a:path w="34" h="50">
                  <a:moveTo>
                    <a:pt x="0" y="25"/>
                  </a:moveTo>
                  <a:lnTo>
                    <a:pt x="9" y="49"/>
                  </a:lnTo>
                  <a:lnTo>
                    <a:pt x="24" y="49"/>
                  </a:lnTo>
                  <a:lnTo>
                    <a:pt x="33" y="34"/>
                  </a:lnTo>
                  <a:lnTo>
                    <a:pt x="15" y="9"/>
                  </a:lnTo>
                  <a:lnTo>
                    <a:pt x="9" y="0"/>
                  </a:lnTo>
                  <a:lnTo>
                    <a:pt x="0" y="2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30" name="Freeform 258"/>
            <p:cNvSpPr>
              <a:spLocks/>
            </p:cNvSpPr>
            <p:nvPr/>
          </p:nvSpPr>
          <p:spPr bwMode="auto">
            <a:xfrm>
              <a:off x="4054" y="2420"/>
              <a:ext cx="33" cy="19"/>
            </a:xfrm>
            <a:custGeom>
              <a:avLst/>
              <a:gdLst/>
              <a:ahLst/>
              <a:cxnLst>
                <a:cxn ang="0">
                  <a:pos x="0" y="6"/>
                </a:cxn>
                <a:cxn ang="0">
                  <a:pos x="0" y="16"/>
                </a:cxn>
                <a:cxn ang="0">
                  <a:pos x="17" y="23"/>
                </a:cxn>
                <a:cxn ang="0">
                  <a:pos x="24" y="16"/>
                </a:cxn>
                <a:cxn ang="0">
                  <a:pos x="34" y="0"/>
                </a:cxn>
                <a:cxn ang="0">
                  <a:pos x="9" y="0"/>
                </a:cxn>
                <a:cxn ang="0">
                  <a:pos x="0" y="6"/>
                </a:cxn>
              </a:cxnLst>
              <a:rect l="0" t="0" r="r" b="b"/>
              <a:pathLst>
                <a:path w="35" h="24">
                  <a:moveTo>
                    <a:pt x="0" y="6"/>
                  </a:moveTo>
                  <a:lnTo>
                    <a:pt x="0" y="16"/>
                  </a:lnTo>
                  <a:lnTo>
                    <a:pt x="17" y="23"/>
                  </a:lnTo>
                  <a:lnTo>
                    <a:pt x="24" y="16"/>
                  </a:lnTo>
                  <a:lnTo>
                    <a:pt x="34" y="0"/>
                  </a:lnTo>
                  <a:lnTo>
                    <a:pt x="9" y="0"/>
                  </a:lnTo>
                  <a:lnTo>
                    <a:pt x="0" y="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31" name="Freeform 259"/>
            <p:cNvSpPr>
              <a:spLocks/>
            </p:cNvSpPr>
            <p:nvPr/>
          </p:nvSpPr>
          <p:spPr bwMode="auto">
            <a:xfrm>
              <a:off x="4192" y="2361"/>
              <a:ext cx="25" cy="33"/>
            </a:xfrm>
            <a:custGeom>
              <a:avLst/>
              <a:gdLst/>
              <a:ahLst/>
              <a:cxnLst>
                <a:cxn ang="0">
                  <a:pos x="0" y="25"/>
                </a:cxn>
                <a:cxn ang="0">
                  <a:pos x="0" y="33"/>
                </a:cxn>
                <a:cxn ang="0">
                  <a:pos x="8" y="40"/>
                </a:cxn>
                <a:cxn ang="0">
                  <a:pos x="25" y="0"/>
                </a:cxn>
                <a:cxn ang="0">
                  <a:pos x="17" y="0"/>
                </a:cxn>
                <a:cxn ang="0">
                  <a:pos x="0" y="25"/>
                </a:cxn>
              </a:cxnLst>
              <a:rect l="0" t="0" r="r" b="b"/>
              <a:pathLst>
                <a:path w="26" h="41">
                  <a:moveTo>
                    <a:pt x="0" y="25"/>
                  </a:moveTo>
                  <a:lnTo>
                    <a:pt x="0" y="33"/>
                  </a:lnTo>
                  <a:lnTo>
                    <a:pt x="8" y="40"/>
                  </a:lnTo>
                  <a:lnTo>
                    <a:pt x="25" y="0"/>
                  </a:lnTo>
                  <a:lnTo>
                    <a:pt x="17" y="0"/>
                  </a:lnTo>
                  <a:lnTo>
                    <a:pt x="0" y="2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32" name="Freeform 260"/>
            <p:cNvSpPr>
              <a:spLocks/>
            </p:cNvSpPr>
            <p:nvPr/>
          </p:nvSpPr>
          <p:spPr bwMode="auto">
            <a:xfrm>
              <a:off x="4308" y="2258"/>
              <a:ext cx="31" cy="40"/>
            </a:xfrm>
            <a:custGeom>
              <a:avLst/>
              <a:gdLst/>
              <a:ahLst/>
              <a:cxnLst>
                <a:cxn ang="0">
                  <a:pos x="0" y="7"/>
                </a:cxn>
                <a:cxn ang="0">
                  <a:pos x="0" y="17"/>
                </a:cxn>
                <a:cxn ang="0">
                  <a:pos x="7" y="17"/>
                </a:cxn>
                <a:cxn ang="0">
                  <a:pos x="7" y="41"/>
                </a:cxn>
                <a:cxn ang="0">
                  <a:pos x="16" y="48"/>
                </a:cxn>
                <a:cxn ang="0">
                  <a:pos x="22" y="41"/>
                </a:cxn>
                <a:cxn ang="0">
                  <a:pos x="32" y="17"/>
                </a:cxn>
                <a:cxn ang="0">
                  <a:pos x="22" y="7"/>
                </a:cxn>
                <a:cxn ang="0">
                  <a:pos x="7" y="0"/>
                </a:cxn>
                <a:cxn ang="0">
                  <a:pos x="0" y="7"/>
                </a:cxn>
              </a:cxnLst>
              <a:rect l="0" t="0" r="r" b="b"/>
              <a:pathLst>
                <a:path w="33" h="49">
                  <a:moveTo>
                    <a:pt x="0" y="7"/>
                  </a:moveTo>
                  <a:lnTo>
                    <a:pt x="0" y="17"/>
                  </a:lnTo>
                  <a:lnTo>
                    <a:pt x="7" y="17"/>
                  </a:lnTo>
                  <a:lnTo>
                    <a:pt x="7" y="41"/>
                  </a:lnTo>
                  <a:lnTo>
                    <a:pt x="16" y="48"/>
                  </a:lnTo>
                  <a:lnTo>
                    <a:pt x="22" y="41"/>
                  </a:lnTo>
                  <a:lnTo>
                    <a:pt x="32" y="17"/>
                  </a:lnTo>
                  <a:lnTo>
                    <a:pt x="22" y="7"/>
                  </a:lnTo>
                  <a:lnTo>
                    <a:pt x="7" y="0"/>
                  </a:lnTo>
                  <a:lnTo>
                    <a:pt x="0" y="7"/>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33" name="Freeform 261"/>
            <p:cNvSpPr>
              <a:spLocks/>
            </p:cNvSpPr>
            <p:nvPr/>
          </p:nvSpPr>
          <p:spPr bwMode="auto">
            <a:xfrm>
              <a:off x="4338" y="2258"/>
              <a:ext cx="32" cy="15"/>
            </a:xfrm>
            <a:custGeom>
              <a:avLst/>
              <a:gdLst/>
              <a:ahLst/>
              <a:cxnLst>
                <a:cxn ang="0">
                  <a:pos x="0" y="7"/>
                </a:cxn>
                <a:cxn ang="0">
                  <a:pos x="0" y="17"/>
                </a:cxn>
                <a:cxn ang="0">
                  <a:pos x="9" y="17"/>
                </a:cxn>
                <a:cxn ang="0">
                  <a:pos x="15" y="7"/>
                </a:cxn>
                <a:cxn ang="0">
                  <a:pos x="24" y="7"/>
                </a:cxn>
                <a:cxn ang="0">
                  <a:pos x="32" y="0"/>
                </a:cxn>
                <a:cxn ang="0">
                  <a:pos x="15" y="0"/>
                </a:cxn>
                <a:cxn ang="0">
                  <a:pos x="0" y="7"/>
                </a:cxn>
              </a:cxnLst>
              <a:rect l="0" t="0" r="r" b="b"/>
              <a:pathLst>
                <a:path w="33" h="18">
                  <a:moveTo>
                    <a:pt x="0" y="7"/>
                  </a:moveTo>
                  <a:lnTo>
                    <a:pt x="0" y="17"/>
                  </a:lnTo>
                  <a:lnTo>
                    <a:pt x="9" y="17"/>
                  </a:lnTo>
                  <a:lnTo>
                    <a:pt x="15" y="7"/>
                  </a:lnTo>
                  <a:lnTo>
                    <a:pt x="24" y="7"/>
                  </a:lnTo>
                  <a:lnTo>
                    <a:pt x="32" y="0"/>
                  </a:lnTo>
                  <a:lnTo>
                    <a:pt x="15" y="0"/>
                  </a:lnTo>
                  <a:lnTo>
                    <a:pt x="0" y="7"/>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34" name="Freeform 262"/>
            <p:cNvSpPr>
              <a:spLocks/>
            </p:cNvSpPr>
            <p:nvPr/>
          </p:nvSpPr>
          <p:spPr bwMode="auto">
            <a:xfrm>
              <a:off x="4323" y="2161"/>
              <a:ext cx="131" cy="104"/>
            </a:xfrm>
            <a:custGeom>
              <a:avLst/>
              <a:gdLst/>
              <a:ahLst/>
              <a:cxnLst>
                <a:cxn ang="0">
                  <a:pos x="0" y="114"/>
                </a:cxn>
                <a:cxn ang="0">
                  <a:pos x="0" y="122"/>
                </a:cxn>
                <a:cxn ang="0">
                  <a:pos x="16" y="122"/>
                </a:cxn>
                <a:cxn ang="0">
                  <a:pos x="48" y="105"/>
                </a:cxn>
                <a:cxn ang="0">
                  <a:pos x="56" y="114"/>
                </a:cxn>
                <a:cxn ang="0">
                  <a:pos x="56" y="122"/>
                </a:cxn>
                <a:cxn ang="0">
                  <a:pos x="65" y="129"/>
                </a:cxn>
                <a:cxn ang="0">
                  <a:pos x="72" y="114"/>
                </a:cxn>
                <a:cxn ang="0">
                  <a:pos x="72" y="105"/>
                </a:cxn>
                <a:cxn ang="0">
                  <a:pos x="80" y="114"/>
                </a:cxn>
                <a:cxn ang="0">
                  <a:pos x="88" y="114"/>
                </a:cxn>
                <a:cxn ang="0">
                  <a:pos x="97" y="105"/>
                </a:cxn>
                <a:cxn ang="0">
                  <a:pos x="105" y="114"/>
                </a:cxn>
                <a:cxn ang="0">
                  <a:pos x="105" y="105"/>
                </a:cxn>
                <a:cxn ang="0">
                  <a:pos x="112" y="97"/>
                </a:cxn>
                <a:cxn ang="0">
                  <a:pos x="112" y="105"/>
                </a:cxn>
                <a:cxn ang="0">
                  <a:pos x="121" y="105"/>
                </a:cxn>
                <a:cxn ang="0">
                  <a:pos x="130" y="97"/>
                </a:cxn>
                <a:cxn ang="0">
                  <a:pos x="130" y="57"/>
                </a:cxn>
                <a:cxn ang="0">
                  <a:pos x="137" y="57"/>
                </a:cxn>
                <a:cxn ang="0">
                  <a:pos x="137" y="8"/>
                </a:cxn>
                <a:cxn ang="0">
                  <a:pos x="130" y="0"/>
                </a:cxn>
                <a:cxn ang="0">
                  <a:pos x="130" y="8"/>
                </a:cxn>
                <a:cxn ang="0">
                  <a:pos x="121" y="8"/>
                </a:cxn>
                <a:cxn ang="0">
                  <a:pos x="112" y="40"/>
                </a:cxn>
                <a:cxn ang="0">
                  <a:pos x="97" y="65"/>
                </a:cxn>
                <a:cxn ang="0">
                  <a:pos x="80" y="82"/>
                </a:cxn>
                <a:cxn ang="0">
                  <a:pos x="80" y="65"/>
                </a:cxn>
                <a:cxn ang="0">
                  <a:pos x="72" y="73"/>
                </a:cxn>
                <a:cxn ang="0">
                  <a:pos x="65" y="97"/>
                </a:cxn>
                <a:cxn ang="0">
                  <a:pos x="56" y="97"/>
                </a:cxn>
                <a:cxn ang="0">
                  <a:pos x="25" y="97"/>
                </a:cxn>
                <a:cxn ang="0">
                  <a:pos x="0" y="114"/>
                </a:cxn>
              </a:cxnLst>
              <a:rect l="0" t="0" r="r" b="b"/>
              <a:pathLst>
                <a:path w="138" h="130">
                  <a:moveTo>
                    <a:pt x="0" y="114"/>
                  </a:moveTo>
                  <a:lnTo>
                    <a:pt x="0" y="122"/>
                  </a:lnTo>
                  <a:lnTo>
                    <a:pt x="16" y="122"/>
                  </a:lnTo>
                  <a:lnTo>
                    <a:pt x="48" y="105"/>
                  </a:lnTo>
                  <a:lnTo>
                    <a:pt x="56" y="114"/>
                  </a:lnTo>
                  <a:lnTo>
                    <a:pt x="56" y="122"/>
                  </a:lnTo>
                  <a:lnTo>
                    <a:pt x="65" y="129"/>
                  </a:lnTo>
                  <a:lnTo>
                    <a:pt x="72" y="114"/>
                  </a:lnTo>
                  <a:lnTo>
                    <a:pt x="72" y="105"/>
                  </a:lnTo>
                  <a:lnTo>
                    <a:pt x="80" y="114"/>
                  </a:lnTo>
                  <a:lnTo>
                    <a:pt x="88" y="114"/>
                  </a:lnTo>
                  <a:lnTo>
                    <a:pt x="97" y="105"/>
                  </a:lnTo>
                  <a:lnTo>
                    <a:pt x="105" y="114"/>
                  </a:lnTo>
                  <a:lnTo>
                    <a:pt x="105" y="105"/>
                  </a:lnTo>
                  <a:lnTo>
                    <a:pt x="112" y="97"/>
                  </a:lnTo>
                  <a:lnTo>
                    <a:pt x="112" y="105"/>
                  </a:lnTo>
                  <a:lnTo>
                    <a:pt x="121" y="105"/>
                  </a:lnTo>
                  <a:lnTo>
                    <a:pt x="130" y="97"/>
                  </a:lnTo>
                  <a:lnTo>
                    <a:pt x="130" y="57"/>
                  </a:lnTo>
                  <a:lnTo>
                    <a:pt x="137" y="57"/>
                  </a:lnTo>
                  <a:lnTo>
                    <a:pt x="137" y="8"/>
                  </a:lnTo>
                  <a:lnTo>
                    <a:pt x="130" y="0"/>
                  </a:lnTo>
                  <a:lnTo>
                    <a:pt x="130" y="8"/>
                  </a:lnTo>
                  <a:lnTo>
                    <a:pt x="121" y="8"/>
                  </a:lnTo>
                  <a:lnTo>
                    <a:pt x="112" y="40"/>
                  </a:lnTo>
                  <a:lnTo>
                    <a:pt x="97" y="65"/>
                  </a:lnTo>
                  <a:lnTo>
                    <a:pt x="80" y="82"/>
                  </a:lnTo>
                  <a:lnTo>
                    <a:pt x="80" y="65"/>
                  </a:lnTo>
                  <a:lnTo>
                    <a:pt x="72" y="73"/>
                  </a:lnTo>
                  <a:lnTo>
                    <a:pt x="65" y="97"/>
                  </a:lnTo>
                  <a:lnTo>
                    <a:pt x="56" y="97"/>
                  </a:lnTo>
                  <a:lnTo>
                    <a:pt x="25" y="97"/>
                  </a:lnTo>
                  <a:lnTo>
                    <a:pt x="0" y="114"/>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35" name="Freeform 263"/>
            <p:cNvSpPr>
              <a:spLocks/>
            </p:cNvSpPr>
            <p:nvPr/>
          </p:nvSpPr>
          <p:spPr bwMode="auto">
            <a:xfrm>
              <a:off x="4429" y="2103"/>
              <a:ext cx="77" cy="59"/>
            </a:xfrm>
            <a:custGeom>
              <a:avLst/>
              <a:gdLst/>
              <a:ahLst/>
              <a:cxnLst>
                <a:cxn ang="0">
                  <a:pos x="0" y="56"/>
                </a:cxn>
                <a:cxn ang="0">
                  <a:pos x="0" y="73"/>
                </a:cxn>
                <a:cxn ang="0">
                  <a:pos x="18" y="65"/>
                </a:cxn>
                <a:cxn ang="0">
                  <a:pos x="9" y="65"/>
                </a:cxn>
                <a:cxn ang="0">
                  <a:pos x="9" y="56"/>
                </a:cxn>
                <a:cxn ang="0">
                  <a:pos x="25" y="56"/>
                </a:cxn>
                <a:cxn ang="0">
                  <a:pos x="50" y="65"/>
                </a:cxn>
                <a:cxn ang="0">
                  <a:pos x="58" y="50"/>
                </a:cxn>
                <a:cxn ang="0">
                  <a:pos x="65" y="50"/>
                </a:cxn>
                <a:cxn ang="0">
                  <a:pos x="81" y="41"/>
                </a:cxn>
                <a:cxn ang="0">
                  <a:pos x="75" y="41"/>
                </a:cxn>
                <a:cxn ang="0">
                  <a:pos x="65" y="31"/>
                </a:cxn>
                <a:cxn ang="0">
                  <a:pos x="75" y="25"/>
                </a:cxn>
                <a:cxn ang="0">
                  <a:pos x="65" y="31"/>
                </a:cxn>
                <a:cxn ang="0">
                  <a:pos x="50" y="25"/>
                </a:cxn>
                <a:cxn ang="0">
                  <a:pos x="25" y="0"/>
                </a:cxn>
                <a:cxn ang="0">
                  <a:pos x="25" y="9"/>
                </a:cxn>
                <a:cxn ang="0">
                  <a:pos x="25" y="16"/>
                </a:cxn>
                <a:cxn ang="0">
                  <a:pos x="18" y="50"/>
                </a:cxn>
                <a:cxn ang="0">
                  <a:pos x="9" y="41"/>
                </a:cxn>
                <a:cxn ang="0">
                  <a:pos x="9" y="50"/>
                </a:cxn>
                <a:cxn ang="0">
                  <a:pos x="0" y="56"/>
                </a:cxn>
              </a:cxnLst>
              <a:rect l="0" t="0" r="r" b="b"/>
              <a:pathLst>
                <a:path w="82" h="74">
                  <a:moveTo>
                    <a:pt x="0" y="56"/>
                  </a:moveTo>
                  <a:lnTo>
                    <a:pt x="0" y="73"/>
                  </a:lnTo>
                  <a:lnTo>
                    <a:pt x="18" y="65"/>
                  </a:lnTo>
                  <a:lnTo>
                    <a:pt x="9" y="65"/>
                  </a:lnTo>
                  <a:lnTo>
                    <a:pt x="9" y="56"/>
                  </a:lnTo>
                  <a:lnTo>
                    <a:pt x="25" y="56"/>
                  </a:lnTo>
                  <a:lnTo>
                    <a:pt x="50" y="65"/>
                  </a:lnTo>
                  <a:lnTo>
                    <a:pt x="58" y="50"/>
                  </a:lnTo>
                  <a:lnTo>
                    <a:pt x="65" y="50"/>
                  </a:lnTo>
                  <a:lnTo>
                    <a:pt x="81" y="41"/>
                  </a:lnTo>
                  <a:lnTo>
                    <a:pt x="75" y="41"/>
                  </a:lnTo>
                  <a:lnTo>
                    <a:pt x="65" y="31"/>
                  </a:lnTo>
                  <a:lnTo>
                    <a:pt x="75" y="25"/>
                  </a:lnTo>
                  <a:lnTo>
                    <a:pt x="65" y="31"/>
                  </a:lnTo>
                  <a:lnTo>
                    <a:pt x="50" y="25"/>
                  </a:lnTo>
                  <a:lnTo>
                    <a:pt x="25" y="0"/>
                  </a:lnTo>
                  <a:lnTo>
                    <a:pt x="25" y="9"/>
                  </a:lnTo>
                  <a:lnTo>
                    <a:pt x="25" y="16"/>
                  </a:lnTo>
                  <a:lnTo>
                    <a:pt x="18" y="50"/>
                  </a:lnTo>
                  <a:lnTo>
                    <a:pt x="9" y="41"/>
                  </a:lnTo>
                  <a:lnTo>
                    <a:pt x="9" y="50"/>
                  </a:lnTo>
                  <a:lnTo>
                    <a:pt x="0" y="5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36" name="Freeform 264"/>
            <p:cNvSpPr>
              <a:spLocks/>
            </p:cNvSpPr>
            <p:nvPr/>
          </p:nvSpPr>
          <p:spPr bwMode="auto">
            <a:xfrm>
              <a:off x="4613" y="2025"/>
              <a:ext cx="16" cy="14"/>
            </a:xfrm>
            <a:custGeom>
              <a:avLst/>
              <a:gdLst/>
              <a:ahLst/>
              <a:cxnLst>
                <a:cxn ang="0">
                  <a:pos x="0" y="8"/>
                </a:cxn>
                <a:cxn ang="0">
                  <a:pos x="0" y="16"/>
                </a:cxn>
                <a:cxn ang="0">
                  <a:pos x="8" y="8"/>
                </a:cxn>
                <a:cxn ang="0">
                  <a:pos x="17" y="0"/>
                </a:cxn>
                <a:cxn ang="0">
                  <a:pos x="0" y="8"/>
                </a:cxn>
              </a:cxnLst>
              <a:rect l="0" t="0" r="r" b="b"/>
              <a:pathLst>
                <a:path w="18" h="17">
                  <a:moveTo>
                    <a:pt x="0" y="8"/>
                  </a:moveTo>
                  <a:lnTo>
                    <a:pt x="0" y="16"/>
                  </a:lnTo>
                  <a:lnTo>
                    <a:pt x="8" y="8"/>
                  </a:lnTo>
                  <a:lnTo>
                    <a:pt x="17" y="0"/>
                  </a:lnTo>
                  <a:lnTo>
                    <a:pt x="0" y="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37" name="Freeform 265"/>
            <p:cNvSpPr>
              <a:spLocks/>
            </p:cNvSpPr>
            <p:nvPr/>
          </p:nvSpPr>
          <p:spPr bwMode="auto">
            <a:xfrm>
              <a:off x="4613" y="2025"/>
              <a:ext cx="16" cy="14"/>
            </a:xfrm>
            <a:custGeom>
              <a:avLst/>
              <a:gdLst/>
              <a:ahLst/>
              <a:cxnLst>
                <a:cxn ang="0">
                  <a:pos x="0" y="8"/>
                </a:cxn>
                <a:cxn ang="0">
                  <a:pos x="0" y="16"/>
                </a:cxn>
                <a:cxn ang="0">
                  <a:pos x="8" y="8"/>
                </a:cxn>
                <a:cxn ang="0">
                  <a:pos x="17" y="0"/>
                </a:cxn>
                <a:cxn ang="0">
                  <a:pos x="0" y="8"/>
                </a:cxn>
              </a:cxnLst>
              <a:rect l="0" t="0" r="r" b="b"/>
              <a:pathLst>
                <a:path w="18" h="17">
                  <a:moveTo>
                    <a:pt x="0" y="8"/>
                  </a:moveTo>
                  <a:lnTo>
                    <a:pt x="0" y="16"/>
                  </a:lnTo>
                  <a:lnTo>
                    <a:pt x="8" y="8"/>
                  </a:lnTo>
                  <a:lnTo>
                    <a:pt x="17" y="0"/>
                  </a:lnTo>
                  <a:lnTo>
                    <a:pt x="0" y="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38" name="Freeform 266"/>
            <p:cNvSpPr>
              <a:spLocks/>
            </p:cNvSpPr>
            <p:nvPr/>
          </p:nvSpPr>
          <p:spPr bwMode="auto">
            <a:xfrm>
              <a:off x="4713" y="1877"/>
              <a:ext cx="16" cy="14"/>
            </a:xfrm>
            <a:custGeom>
              <a:avLst/>
              <a:gdLst/>
              <a:ahLst/>
              <a:cxnLst>
                <a:cxn ang="0">
                  <a:pos x="0" y="16"/>
                </a:cxn>
                <a:cxn ang="0">
                  <a:pos x="16" y="7"/>
                </a:cxn>
                <a:cxn ang="0">
                  <a:pos x="16" y="0"/>
                </a:cxn>
                <a:cxn ang="0">
                  <a:pos x="10" y="0"/>
                </a:cxn>
                <a:cxn ang="0">
                  <a:pos x="0" y="16"/>
                </a:cxn>
              </a:cxnLst>
              <a:rect l="0" t="0" r="r" b="b"/>
              <a:pathLst>
                <a:path w="17" h="17">
                  <a:moveTo>
                    <a:pt x="0" y="16"/>
                  </a:moveTo>
                  <a:lnTo>
                    <a:pt x="16" y="7"/>
                  </a:lnTo>
                  <a:lnTo>
                    <a:pt x="16" y="0"/>
                  </a:lnTo>
                  <a:lnTo>
                    <a:pt x="10" y="0"/>
                  </a:lnTo>
                  <a:lnTo>
                    <a:pt x="0"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39" name="Freeform 267"/>
            <p:cNvSpPr>
              <a:spLocks/>
            </p:cNvSpPr>
            <p:nvPr/>
          </p:nvSpPr>
          <p:spPr bwMode="auto">
            <a:xfrm>
              <a:off x="4713" y="1877"/>
              <a:ext cx="16" cy="14"/>
            </a:xfrm>
            <a:custGeom>
              <a:avLst/>
              <a:gdLst/>
              <a:ahLst/>
              <a:cxnLst>
                <a:cxn ang="0">
                  <a:pos x="0" y="16"/>
                </a:cxn>
                <a:cxn ang="0">
                  <a:pos x="16" y="7"/>
                </a:cxn>
                <a:cxn ang="0">
                  <a:pos x="16" y="0"/>
                </a:cxn>
                <a:cxn ang="0">
                  <a:pos x="10" y="0"/>
                </a:cxn>
                <a:cxn ang="0">
                  <a:pos x="0" y="16"/>
                </a:cxn>
              </a:cxnLst>
              <a:rect l="0" t="0" r="r" b="b"/>
              <a:pathLst>
                <a:path w="17" h="17">
                  <a:moveTo>
                    <a:pt x="0" y="16"/>
                  </a:moveTo>
                  <a:lnTo>
                    <a:pt x="16" y="7"/>
                  </a:lnTo>
                  <a:lnTo>
                    <a:pt x="16" y="0"/>
                  </a:lnTo>
                  <a:lnTo>
                    <a:pt x="10" y="0"/>
                  </a:lnTo>
                  <a:lnTo>
                    <a:pt x="0" y="1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40" name="Freeform 268"/>
            <p:cNvSpPr>
              <a:spLocks/>
            </p:cNvSpPr>
            <p:nvPr/>
          </p:nvSpPr>
          <p:spPr bwMode="auto">
            <a:xfrm>
              <a:off x="4453" y="1967"/>
              <a:ext cx="31" cy="136"/>
            </a:xfrm>
            <a:custGeom>
              <a:avLst/>
              <a:gdLst/>
              <a:ahLst/>
              <a:cxnLst>
                <a:cxn ang="0">
                  <a:pos x="0" y="18"/>
                </a:cxn>
                <a:cxn ang="0">
                  <a:pos x="0" y="59"/>
                </a:cxn>
                <a:cxn ang="0">
                  <a:pos x="8" y="65"/>
                </a:cxn>
                <a:cxn ang="0">
                  <a:pos x="0" y="115"/>
                </a:cxn>
                <a:cxn ang="0">
                  <a:pos x="8" y="131"/>
                </a:cxn>
                <a:cxn ang="0">
                  <a:pos x="0" y="155"/>
                </a:cxn>
                <a:cxn ang="0">
                  <a:pos x="8" y="171"/>
                </a:cxn>
                <a:cxn ang="0">
                  <a:pos x="8" y="155"/>
                </a:cxn>
                <a:cxn ang="0">
                  <a:pos x="25" y="162"/>
                </a:cxn>
                <a:cxn ang="0">
                  <a:pos x="25" y="155"/>
                </a:cxn>
                <a:cxn ang="0">
                  <a:pos x="8" y="131"/>
                </a:cxn>
                <a:cxn ang="0">
                  <a:pos x="16" y="107"/>
                </a:cxn>
                <a:cxn ang="0">
                  <a:pos x="25" y="107"/>
                </a:cxn>
                <a:cxn ang="0">
                  <a:pos x="33" y="107"/>
                </a:cxn>
                <a:cxn ang="0">
                  <a:pos x="16" y="50"/>
                </a:cxn>
                <a:cxn ang="0">
                  <a:pos x="16" y="10"/>
                </a:cxn>
                <a:cxn ang="0">
                  <a:pos x="16" y="0"/>
                </a:cxn>
                <a:cxn ang="0">
                  <a:pos x="8" y="0"/>
                </a:cxn>
                <a:cxn ang="0">
                  <a:pos x="8" y="10"/>
                </a:cxn>
                <a:cxn ang="0">
                  <a:pos x="0" y="18"/>
                </a:cxn>
              </a:cxnLst>
              <a:rect l="0" t="0" r="r" b="b"/>
              <a:pathLst>
                <a:path w="34" h="172">
                  <a:moveTo>
                    <a:pt x="0" y="18"/>
                  </a:moveTo>
                  <a:lnTo>
                    <a:pt x="0" y="59"/>
                  </a:lnTo>
                  <a:lnTo>
                    <a:pt x="8" y="65"/>
                  </a:lnTo>
                  <a:lnTo>
                    <a:pt x="0" y="115"/>
                  </a:lnTo>
                  <a:lnTo>
                    <a:pt x="8" y="131"/>
                  </a:lnTo>
                  <a:lnTo>
                    <a:pt x="0" y="155"/>
                  </a:lnTo>
                  <a:lnTo>
                    <a:pt x="8" y="171"/>
                  </a:lnTo>
                  <a:lnTo>
                    <a:pt x="8" y="155"/>
                  </a:lnTo>
                  <a:lnTo>
                    <a:pt x="25" y="162"/>
                  </a:lnTo>
                  <a:lnTo>
                    <a:pt x="25" y="155"/>
                  </a:lnTo>
                  <a:lnTo>
                    <a:pt x="8" y="131"/>
                  </a:lnTo>
                  <a:lnTo>
                    <a:pt x="16" y="107"/>
                  </a:lnTo>
                  <a:lnTo>
                    <a:pt x="25" y="107"/>
                  </a:lnTo>
                  <a:lnTo>
                    <a:pt x="33" y="107"/>
                  </a:lnTo>
                  <a:lnTo>
                    <a:pt x="16" y="50"/>
                  </a:lnTo>
                  <a:lnTo>
                    <a:pt x="16" y="10"/>
                  </a:lnTo>
                  <a:lnTo>
                    <a:pt x="16" y="0"/>
                  </a:lnTo>
                  <a:lnTo>
                    <a:pt x="8" y="0"/>
                  </a:lnTo>
                  <a:lnTo>
                    <a:pt x="8" y="10"/>
                  </a:lnTo>
                  <a:lnTo>
                    <a:pt x="0" y="1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41" name="Freeform 269"/>
            <p:cNvSpPr>
              <a:spLocks/>
            </p:cNvSpPr>
            <p:nvPr/>
          </p:nvSpPr>
          <p:spPr bwMode="auto">
            <a:xfrm>
              <a:off x="4896" y="1567"/>
              <a:ext cx="55" cy="26"/>
            </a:xfrm>
            <a:custGeom>
              <a:avLst/>
              <a:gdLst/>
              <a:ahLst/>
              <a:cxnLst>
                <a:cxn ang="0">
                  <a:pos x="18" y="25"/>
                </a:cxn>
                <a:cxn ang="0">
                  <a:pos x="33" y="25"/>
                </a:cxn>
                <a:cxn ang="0">
                  <a:pos x="58" y="16"/>
                </a:cxn>
                <a:cxn ang="0">
                  <a:pos x="42" y="0"/>
                </a:cxn>
                <a:cxn ang="0">
                  <a:pos x="18" y="0"/>
                </a:cxn>
                <a:cxn ang="0">
                  <a:pos x="0" y="16"/>
                </a:cxn>
                <a:cxn ang="0">
                  <a:pos x="8" y="32"/>
                </a:cxn>
                <a:cxn ang="0">
                  <a:pos x="18" y="25"/>
                </a:cxn>
              </a:cxnLst>
              <a:rect l="0" t="0" r="r" b="b"/>
              <a:pathLst>
                <a:path w="59" h="33">
                  <a:moveTo>
                    <a:pt x="18" y="25"/>
                  </a:moveTo>
                  <a:lnTo>
                    <a:pt x="33" y="25"/>
                  </a:lnTo>
                  <a:lnTo>
                    <a:pt x="58" y="16"/>
                  </a:lnTo>
                  <a:lnTo>
                    <a:pt x="42" y="0"/>
                  </a:lnTo>
                  <a:lnTo>
                    <a:pt x="18" y="0"/>
                  </a:lnTo>
                  <a:lnTo>
                    <a:pt x="0" y="16"/>
                  </a:lnTo>
                  <a:lnTo>
                    <a:pt x="8" y="32"/>
                  </a:lnTo>
                  <a:lnTo>
                    <a:pt x="18" y="2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42" name="Freeform 270"/>
            <p:cNvSpPr>
              <a:spLocks/>
            </p:cNvSpPr>
            <p:nvPr/>
          </p:nvSpPr>
          <p:spPr bwMode="auto">
            <a:xfrm>
              <a:off x="4438" y="1488"/>
              <a:ext cx="39" cy="28"/>
            </a:xfrm>
            <a:custGeom>
              <a:avLst/>
              <a:gdLst/>
              <a:ahLst/>
              <a:cxnLst>
                <a:cxn ang="0">
                  <a:pos x="0" y="17"/>
                </a:cxn>
                <a:cxn ang="0">
                  <a:pos x="16" y="24"/>
                </a:cxn>
                <a:cxn ang="0">
                  <a:pos x="41" y="34"/>
                </a:cxn>
                <a:cxn ang="0">
                  <a:pos x="41" y="17"/>
                </a:cxn>
                <a:cxn ang="0">
                  <a:pos x="24" y="0"/>
                </a:cxn>
                <a:cxn ang="0">
                  <a:pos x="9" y="0"/>
                </a:cxn>
                <a:cxn ang="0">
                  <a:pos x="0" y="17"/>
                </a:cxn>
              </a:cxnLst>
              <a:rect l="0" t="0" r="r" b="b"/>
              <a:pathLst>
                <a:path w="42" h="35">
                  <a:moveTo>
                    <a:pt x="0" y="17"/>
                  </a:moveTo>
                  <a:lnTo>
                    <a:pt x="16" y="24"/>
                  </a:lnTo>
                  <a:lnTo>
                    <a:pt x="41" y="34"/>
                  </a:lnTo>
                  <a:lnTo>
                    <a:pt x="41" y="17"/>
                  </a:lnTo>
                  <a:lnTo>
                    <a:pt x="24" y="0"/>
                  </a:lnTo>
                  <a:lnTo>
                    <a:pt x="9" y="0"/>
                  </a:lnTo>
                  <a:lnTo>
                    <a:pt x="0" y="17"/>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43" name="Freeform 271"/>
            <p:cNvSpPr>
              <a:spLocks/>
            </p:cNvSpPr>
            <p:nvPr/>
          </p:nvSpPr>
          <p:spPr bwMode="auto">
            <a:xfrm>
              <a:off x="4438" y="1476"/>
              <a:ext cx="16" cy="14"/>
            </a:xfrm>
            <a:custGeom>
              <a:avLst/>
              <a:gdLst/>
              <a:ahLst/>
              <a:cxnLst>
                <a:cxn ang="0">
                  <a:pos x="0" y="0"/>
                </a:cxn>
                <a:cxn ang="0">
                  <a:pos x="0" y="16"/>
                </a:cxn>
                <a:cxn ang="0">
                  <a:pos x="16" y="9"/>
                </a:cxn>
                <a:cxn ang="0">
                  <a:pos x="16" y="0"/>
                </a:cxn>
                <a:cxn ang="0">
                  <a:pos x="0" y="0"/>
                </a:cxn>
              </a:cxnLst>
              <a:rect l="0" t="0" r="r" b="b"/>
              <a:pathLst>
                <a:path w="17" h="17">
                  <a:moveTo>
                    <a:pt x="0" y="0"/>
                  </a:moveTo>
                  <a:lnTo>
                    <a:pt x="0" y="16"/>
                  </a:lnTo>
                  <a:lnTo>
                    <a:pt x="16" y="9"/>
                  </a:lnTo>
                  <a:lnTo>
                    <a:pt x="16" y="0"/>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44" name="Freeform 272"/>
            <p:cNvSpPr>
              <a:spLocks/>
            </p:cNvSpPr>
            <p:nvPr/>
          </p:nvSpPr>
          <p:spPr bwMode="auto">
            <a:xfrm>
              <a:off x="4513" y="1426"/>
              <a:ext cx="56" cy="32"/>
            </a:xfrm>
            <a:custGeom>
              <a:avLst/>
              <a:gdLst/>
              <a:ahLst/>
              <a:cxnLst>
                <a:cxn ang="0">
                  <a:pos x="0" y="0"/>
                </a:cxn>
                <a:cxn ang="0">
                  <a:pos x="9" y="23"/>
                </a:cxn>
                <a:cxn ang="0">
                  <a:pos x="32" y="40"/>
                </a:cxn>
                <a:cxn ang="0">
                  <a:pos x="50" y="40"/>
                </a:cxn>
                <a:cxn ang="0">
                  <a:pos x="57" y="16"/>
                </a:cxn>
                <a:cxn ang="0">
                  <a:pos x="9" y="6"/>
                </a:cxn>
                <a:cxn ang="0">
                  <a:pos x="0" y="0"/>
                </a:cxn>
              </a:cxnLst>
              <a:rect l="0" t="0" r="r" b="b"/>
              <a:pathLst>
                <a:path w="58" h="41">
                  <a:moveTo>
                    <a:pt x="0" y="0"/>
                  </a:moveTo>
                  <a:lnTo>
                    <a:pt x="9" y="23"/>
                  </a:lnTo>
                  <a:lnTo>
                    <a:pt x="32" y="40"/>
                  </a:lnTo>
                  <a:lnTo>
                    <a:pt x="50" y="40"/>
                  </a:lnTo>
                  <a:lnTo>
                    <a:pt x="57" y="16"/>
                  </a:lnTo>
                  <a:lnTo>
                    <a:pt x="9" y="6"/>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45" name="Freeform 273"/>
            <p:cNvSpPr>
              <a:spLocks/>
            </p:cNvSpPr>
            <p:nvPr/>
          </p:nvSpPr>
          <p:spPr bwMode="auto">
            <a:xfrm>
              <a:off x="4399" y="1398"/>
              <a:ext cx="92" cy="60"/>
            </a:xfrm>
            <a:custGeom>
              <a:avLst/>
              <a:gdLst/>
              <a:ahLst/>
              <a:cxnLst>
                <a:cxn ang="0">
                  <a:pos x="0" y="50"/>
                </a:cxn>
                <a:cxn ang="0">
                  <a:pos x="8" y="74"/>
                </a:cxn>
                <a:cxn ang="0">
                  <a:pos x="25" y="74"/>
                </a:cxn>
                <a:cxn ang="0">
                  <a:pos x="65" y="57"/>
                </a:cxn>
                <a:cxn ang="0">
                  <a:pos x="73" y="65"/>
                </a:cxn>
                <a:cxn ang="0">
                  <a:pos x="97" y="40"/>
                </a:cxn>
                <a:cxn ang="0">
                  <a:pos x="97" y="25"/>
                </a:cxn>
                <a:cxn ang="0">
                  <a:pos x="90" y="16"/>
                </a:cxn>
                <a:cxn ang="0">
                  <a:pos x="82" y="16"/>
                </a:cxn>
                <a:cxn ang="0">
                  <a:pos x="65" y="0"/>
                </a:cxn>
                <a:cxn ang="0">
                  <a:pos x="50" y="16"/>
                </a:cxn>
                <a:cxn ang="0">
                  <a:pos x="25" y="0"/>
                </a:cxn>
                <a:cxn ang="0">
                  <a:pos x="0" y="9"/>
                </a:cxn>
                <a:cxn ang="0">
                  <a:pos x="0" y="50"/>
                </a:cxn>
              </a:cxnLst>
              <a:rect l="0" t="0" r="r" b="b"/>
              <a:pathLst>
                <a:path w="98" h="75">
                  <a:moveTo>
                    <a:pt x="0" y="50"/>
                  </a:moveTo>
                  <a:lnTo>
                    <a:pt x="8" y="74"/>
                  </a:lnTo>
                  <a:lnTo>
                    <a:pt x="25" y="74"/>
                  </a:lnTo>
                  <a:lnTo>
                    <a:pt x="65" y="57"/>
                  </a:lnTo>
                  <a:lnTo>
                    <a:pt x="73" y="65"/>
                  </a:lnTo>
                  <a:lnTo>
                    <a:pt x="97" y="40"/>
                  </a:lnTo>
                  <a:lnTo>
                    <a:pt x="97" y="25"/>
                  </a:lnTo>
                  <a:lnTo>
                    <a:pt x="90" y="16"/>
                  </a:lnTo>
                  <a:lnTo>
                    <a:pt x="82" y="16"/>
                  </a:lnTo>
                  <a:lnTo>
                    <a:pt x="65" y="0"/>
                  </a:lnTo>
                  <a:lnTo>
                    <a:pt x="50" y="16"/>
                  </a:lnTo>
                  <a:lnTo>
                    <a:pt x="25" y="0"/>
                  </a:lnTo>
                  <a:lnTo>
                    <a:pt x="0" y="9"/>
                  </a:lnTo>
                  <a:lnTo>
                    <a:pt x="0" y="5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46" name="Freeform 274"/>
            <p:cNvSpPr>
              <a:spLocks/>
            </p:cNvSpPr>
            <p:nvPr/>
          </p:nvSpPr>
          <p:spPr bwMode="auto">
            <a:xfrm>
              <a:off x="3365" y="1361"/>
              <a:ext cx="209" cy="239"/>
            </a:xfrm>
            <a:custGeom>
              <a:avLst/>
              <a:gdLst/>
              <a:ahLst/>
              <a:cxnLst>
                <a:cxn ang="0">
                  <a:pos x="0" y="258"/>
                </a:cxn>
                <a:cxn ang="0">
                  <a:pos x="25" y="290"/>
                </a:cxn>
                <a:cxn ang="0">
                  <a:pos x="66" y="299"/>
                </a:cxn>
                <a:cxn ang="0">
                  <a:pos x="74" y="290"/>
                </a:cxn>
                <a:cxn ang="0">
                  <a:pos x="58" y="274"/>
                </a:cxn>
                <a:cxn ang="0">
                  <a:pos x="49" y="258"/>
                </a:cxn>
                <a:cxn ang="0">
                  <a:pos x="49" y="218"/>
                </a:cxn>
                <a:cxn ang="0">
                  <a:pos x="58" y="202"/>
                </a:cxn>
                <a:cxn ang="0">
                  <a:pos x="114" y="104"/>
                </a:cxn>
                <a:cxn ang="0">
                  <a:pos x="155" y="72"/>
                </a:cxn>
                <a:cxn ang="0">
                  <a:pos x="220" y="40"/>
                </a:cxn>
                <a:cxn ang="0">
                  <a:pos x="220" y="7"/>
                </a:cxn>
                <a:cxn ang="0">
                  <a:pos x="205" y="0"/>
                </a:cxn>
                <a:cxn ang="0">
                  <a:pos x="188" y="16"/>
                </a:cxn>
                <a:cxn ang="0">
                  <a:pos x="171" y="32"/>
                </a:cxn>
                <a:cxn ang="0">
                  <a:pos x="146" y="40"/>
                </a:cxn>
                <a:cxn ang="0">
                  <a:pos x="123" y="40"/>
                </a:cxn>
                <a:cxn ang="0">
                  <a:pos x="99" y="56"/>
                </a:cxn>
                <a:cxn ang="0">
                  <a:pos x="74" y="87"/>
                </a:cxn>
                <a:cxn ang="0">
                  <a:pos x="49" y="104"/>
                </a:cxn>
                <a:cxn ang="0">
                  <a:pos x="49" y="121"/>
                </a:cxn>
                <a:cxn ang="0">
                  <a:pos x="41" y="144"/>
                </a:cxn>
                <a:cxn ang="0">
                  <a:pos x="25" y="160"/>
                </a:cxn>
                <a:cxn ang="0">
                  <a:pos x="34" y="177"/>
                </a:cxn>
                <a:cxn ang="0">
                  <a:pos x="25" y="194"/>
                </a:cxn>
                <a:cxn ang="0">
                  <a:pos x="9" y="209"/>
                </a:cxn>
                <a:cxn ang="0">
                  <a:pos x="18" y="225"/>
                </a:cxn>
                <a:cxn ang="0">
                  <a:pos x="0" y="234"/>
                </a:cxn>
                <a:cxn ang="0">
                  <a:pos x="0" y="258"/>
                </a:cxn>
              </a:cxnLst>
              <a:rect l="0" t="0" r="r" b="b"/>
              <a:pathLst>
                <a:path w="221" h="300">
                  <a:moveTo>
                    <a:pt x="0" y="258"/>
                  </a:moveTo>
                  <a:lnTo>
                    <a:pt x="25" y="290"/>
                  </a:lnTo>
                  <a:lnTo>
                    <a:pt x="66" y="299"/>
                  </a:lnTo>
                  <a:lnTo>
                    <a:pt x="74" y="290"/>
                  </a:lnTo>
                  <a:lnTo>
                    <a:pt x="58" y="274"/>
                  </a:lnTo>
                  <a:lnTo>
                    <a:pt x="49" y="258"/>
                  </a:lnTo>
                  <a:lnTo>
                    <a:pt x="49" y="218"/>
                  </a:lnTo>
                  <a:lnTo>
                    <a:pt x="58" y="202"/>
                  </a:lnTo>
                  <a:lnTo>
                    <a:pt x="114" y="104"/>
                  </a:lnTo>
                  <a:lnTo>
                    <a:pt x="155" y="72"/>
                  </a:lnTo>
                  <a:lnTo>
                    <a:pt x="220" y="40"/>
                  </a:lnTo>
                  <a:lnTo>
                    <a:pt x="220" y="7"/>
                  </a:lnTo>
                  <a:lnTo>
                    <a:pt x="205" y="0"/>
                  </a:lnTo>
                  <a:lnTo>
                    <a:pt x="188" y="16"/>
                  </a:lnTo>
                  <a:lnTo>
                    <a:pt x="171" y="32"/>
                  </a:lnTo>
                  <a:lnTo>
                    <a:pt x="146" y="40"/>
                  </a:lnTo>
                  <a:lnTo>
                    <a:pt x="123" y="40"/>
                  </a:lnTo>
                  <a:lnTo>
                    <a:pt x="99" y="56"/>
                  </a:lnTo>
                  <a:lnTo>
                    <a:pt x="74" y="87"/>
                  </a:lnTo>
                  <a:lnTo>
                    <a:pt x="49" y="104"/>
                  </a:lnTo>
                  <a:lnTo>
                    <a:pt x="49" y="121"/>
                  </a:lnTo>
                  <a:lnTo>
                    <a:pt x="41" y="144"/>
                  </a:lnTo>
                  <a:lnTo>
                    <a:pt x="25" y="160"/>
                  </a:lnTo>
                  <a:lnTo>
                    <a:pt x="34" y="177"/>
                  </a:lnTo>
                  <a:lnTo>
                    <a:pt x="25" y="194"/>
                  </a:lnTo>
                  <a:lnTo>
                    <a:pt x="9" y="209"/>
                  </a:lnTo>
                  <a:lnTo>
                    <a:pt x="18" y="225"/>
                  </a:lnTo>
                  <a:lnTo>
                    <a:pt x="0" y="234"/>
                  </a:lnTo>
                  <a:lnTo>
                    <a:pt x="0" y="25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47" name="Freeform 275"/>
            <p:cNvSpPr>
              <a:spLocks/>
            </p:cNvSpPr>
            <p:nvPr/>
          </p:nvSpPr>
          <p:spPr bwMode="auto">
            <a:xfrm>
              <a:off x="3327" y="1625"/>
              <a:ext cx="23" cy="28"/>
            </a:xfrm>
            <a:custGeom>
              <a:avLst/>
              <a:gdLst/>
              <a:ahLst/>
              <a:cxnLst>
                <a:cxn ang="0">
                  <a:pos x="0" y="33"/>
                </a:cxn>
                <a:cxn ang="0">
                  <a:pos x="17" y="24"/>
                </a:cxn>
                <a:cxn ang="0">
                  <a:pos x="24" y="15"/>
                </a:cxn>
                <a:cxn ang="0">
                  <a:pos x="9" y="0"/>
                </a:cxn>
                <a:cxn ang="0">
                  <a:pos x="0" y="15"/>
                </a:cxn>
                <a:cxn ang="0">
                  <a:pos x="0" y="33"/>
                </a:cxn>
              </a:cxnLst>
              <a:rect l="0" t="0" r="r" b="b"/>
              <a:pathLst>
                <a:path w="25" h="34">
                  <a:moveTo>
                    <a:pt x="0" y="33"/>
                  </a:moveTo>
                  <a:lnTo>
                    <a:pt x="17" y="24"/>
                  </a:lnTo>
                  <a:lnTo>
                    <a:pt x="24" y="15"/>
                  </a:lnTo>
                  <a:lnTo>
                    <a:pt x="9" y="0"/>
                  </a:lnTo>
                  <a:lnTo>
                    <a:pt x="0" y="15"/>
                  </a:lnTo>
                  <a:lnTo>
                    <a:pt x="0" y="33"/>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48" name="Freeform 276"/>
            <p:cNvSpPr>
              <a:spLocks/>
            </p:cNvSpPr>
            <p:nvPr/>
          </p:nvSpPr>
          <p:spPr bwMode="auto">
            <a:xfrm>
              <a:off x="2654" y="1889"/>
              <a:ext cx="17" cy="21"/>
            </a:xfrm>
            <a:custGeom>
              <a:avLst/>
              <a:gdLst/>
              <a:ahLst/>
              <a:cxnLst>
                <a:cxn ang="0">
                  <a:pos x="0" y="25"/>
                </a:cxn>
                <a:cxn ang="0">
                  <a:pos x="7" y="10"/>
                </a:cxn>
                <a:cxn ang="0">
                  <a:pos x="16" y="0"/>
                </a:cxn>
                <a:cxn ang="0">
                  <a:pos x="0" y="10"/>
                </a:cxn>
                <a:cxn ang="0">
                  <a:pos x="0" y="25"/>
                </a:cxn>
              </a:cxnLst>
              <a:rect l="0" t="0" r="r" b="b"/>
              <a:pathLst>
                <a:path w="17" h="26">
                  <a:moveTo>
                    <a:pt x="0" y="25"/>
                  </a:moveTo>
                  <a:lnTo>
                    <a:pt x="7" y="10"/>
                  </a:lnTo>
                  <a:lnTo>
                    <a:pt x="16" y="0"/>
                  </a:lnTo>
                  <a:lnTo>
                    <a:pt x="0" y="10"/>
                  </a:lnTo>
                  <a:lnTo>
                    <a:pt x="0" y="2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49" name="Freeform 277"/>
            <p:cNvSpPr>
              <a:spLocks/>
            </p:cNvSpPr>
            <p:nvPr/>
          </p:nvSpPr>
          <p:spPr bwMode="auto">
            <a:xfrm>
              <a:off x="2654" y="1889"/>
              <a:ext cx="17" cy="21"/>
            </a:xfrm>
            <a:custGeom>
              <a:avLst/>
              <a:gdLst/>
              <a:ahLst/>
              <a:cxnLst>
                <a:cxn ang="0">
                  <a:pos x="0" y="25"/>
                </a:cxn>
                <a:cxn ang="0">
                  <a:pos x="7" y="10"/>
                </a:cxn>
                <a:cxn ang="0">
                  <a:pos x="16" y="0"/>
                </a:cxn>
                <a:cxn ang="0">
                  <a:pos x="0" y="10"/>
                </a:cxn>
                <a:cxn ang="0">
                  <a:pos x="0" y="25"/>
                </a:cxn>
              </a:cxnLst>
              <a:rect l="0" t="0" r="r" b="b"/>
              <a:pathLst>
                <a:path w="17" h="26">
                  <a:moveTo>
                    <a:pt x="0" y="25"/>
                  </a:moveTo>
                  <a:lnTo>
                    <a:pt x="7" y="10"/>
                  </a:lnTo>
                  <a:lnTo>
                    <a:pt x="16" y="0"/>
                  </a:lnTo>
                  <a:lnTo>
                    <a:pt x="0" y="10"/>
                  </a:lnTo>
                  <a:lnTo>
                    <a:pt x="0" y="25"/>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50" name="Freeform 278"/>
            <p:cNvSpPr>
              <a:spLocks/>
            </p:cNvSpPr>
            <p:nvPr/>
          </p:nvSpPr>
          <p:spPr bwMode="auto">
            <a:xfrm>
              <a:off x="2860" y="1941"/>
              <a:ext cx="16" cy="14"/>
            </a:xfrm>
            <a:custGeom>
              <a:avLst/>
              <a:gdLst/>
              <a:ahLst/>
              <a:cxnLst>
                <a:cxn ang="0">
                  <a:pos x="0" y="9"/>
                </a:cxn>
                <a:cxn ang="0">
                  <a:pos x="0" y="16"/>
                </a:cxn>
                <a:cxn ang="0">
                  <a:pos x="16" y="16"/>
                </a:cxn>
                <a:cxn ang="0">
                  <a:pos x="16" y="9"/>
                </a:cxn>
                <a:cxn ang="0">
                  <a:pos x="16" y="0"/>
                </a:cxn>
                <a:cxn ang="0">
                  <a:pos x="0" y="9"/>
                </a:cxn>
              </a:cxnLst>
              <a:rect l="0" t="0" r="r" b="b"/>
              <a:pathLst>
                <a:path w="17" h="17">
                  <a:moveTo>
                    <a:pt x="0" y="9"/>
                  </a:moveTo>
                  <a:lnTo>
                    <a:pt x="0" y="16"/>
                  </a:lnTo>
                  <a:lnTo>
                    <a:pt x="16" y="16"/>
                  </a:lnTo>
                  <a:lnTo>
                    <a:pt x="16" y="9"/>
                  </a:lnTo>
                  <a:lnTo>
                    <a:pt x="16" y="0"/>
                  </a:lnTo>
                  <a:lnTo>
                    <a:pt x="0" y="9"/>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51" name="Freeform 279"/>
            <p:cNvSpPr>
              <a:spLocks/>
            </p:cNvSpPr>
            <p:nvPr/>
          </p:nvSpPr>
          <p:spPr bwMode="auto">
            <a:xfrm>
              <a:off x="2875" y="1935"/>
              <a:ext cx="18" cy="14"/>
            </a:xfrm>
            <a:custGeom>
              <a:avLst/>
              <a:gdLst/>
              <a:ahLst/>
              <a:cxnLst>
                <a:cxn ang="0">
                  <a:pos x="0" y="9"/>
                </a:cxn>
                <a:cxn ang="0">
                  <a:pos x="0" y="18"/>
                </a:cxn>
                <a:cxn ang="0">
                  <a:pos x="18" y="18"/>
                </a:cxn>
                <a:cxn ang="0">
                  <a:pos x="18" y="9"/>
                </a:cxn>
                <a:cxn ang="0">
                  <a:pos x="18" y="0"/>
                </a:cxn>
                <a:cxn ang="0">
                  <a:pos x="0" y="9"/>
                </a:cxn>
              </a:cxnLst>
              <a:rect l="0" t="0" r="r" b="b"/>
              <a:pathLst>
                <a:path w="19" h="19">
                  <a:moveTo>
                    <a:pt x="0" y="9"/>
                  </a:moveTo>
                  <a:lnTo>
                    <a:pt x="0" y="18"/>
                  </a:lnTo>
                  <a:lnTo>
                    <a:pt x="18" y="18"/>
                  </a:lnTo>
                  <a:lnTo>
                    <a:pt x="18" y="9"/>
                  </a:lnTo>
                  <a:lnTo>
                    <a:pt x="18" y="0"/>
                  </a:lnTo>
                  <a:lnTo>
                    <a:pt x="0" y="9"/>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52" name="Freeform 280"/>
            <p:cNvSpPr>
              <a:spLocks/>
            </p:cNvSpPr>
            <p:nvPr/>
          </p:nvSpPr>
          <p:spPr bwMode="auto">
            <a:xfrm>
              <a:off x="2875" y="1955"/>
              <a:ext cx="18" cy="13"/>
            </a:xfrm>
            <a:custGeom>
              <a:avLst/>
              <a:gdLst/>
              <a:ahLst/>
              <a:cxnLst>
                <a:cxn ang="0">
                  <a:pos x="0" y="0"/>
                </a:cxn>
                <a:cxn ang="0">
                  <a:pos x="0" y="16"/>
                </a:cxn>
                <a:cxn ang="0">
                  <a:pos x="18" y="0"/>
                </a:cxn>
                <a:cxn ang="0">
                  <a:pos x="0" y="0"/>
                </a:cxn>
              </a:cxnLst>
              <a:rect l="0" t="0" r="r" b="b"/>
              <a:pathLst>
                <a:path w="19" h="17">
                  <a:moveTo>
                    <a:pt x="0" y="0"/>
                  </a:moveTo>
                  <a:lnTo>
                    <a:pt x="0" y="16"/>
                  </a:lnTo>
                  <a:lnTo>
                    <a:pt x="18" y="0"/>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53" name="Freeform 281"/>
            <p:cNvSpPr>
              <a:spLocks/>
            </p:cNvSpPr>
            <p:nvPr/>
          </p:nvSpPr>
          <p:spPr bwMode="auto">
            <a:xfrm>
              <a:off x="2661" y="1889"/>
              <a:ext cx="101" cy="150"/>
            </a:xfrm>
            <a:custGeom>
              <a:avLst/>
              <a:gdLst/>
              <a:ahLst/>
              <a:cxnLst>
                <a:cxn ang="0">
                  <a:pos x="18" y="187"/>
                </a:cxn>
                <a:cxn ang="0">
                  <a:pos x="24" y="179"/>
                </a:cxn>
                <a:cxn ang="0">
                  <a:pos x="41" y="187"/>
                </a:cxn>
                <a:cxn ang="0">
                  <a:pos x="41" y="179"/>
                </a:cxn>
                <a:cxn ang="0">
                  <a:pos x="49" y="171"/>
                </a:cxn>
                <a:cxn ang="0">
                  <a:pos x="58" y="179"/>
                </a:cxn>
                <a:cxn ang="0">
                  <a:pos x="66" y="171"/>
                </a:cxn>
                <a:cxn ang="0">
                  <a:pos x="98" y="171"/>
                </a:cxn>
                <a:cxn ang="0">
                  <a:pos x="106" y="162"/>
                </a:cxn>
                <a:cxn ang="0">
                  <a:pos x="90" y="162"/>
                </a:cxn>
                <a:cxn ang="0">
                  <a:pos x="106" y="138"/>
                </a:cxn>
                <a:cxn ang="0">
                  <a:pos x="98" y="131"/>
                </a:cxn>
                <a:cxn ang="0">
                  <a:pos x="90" y="131"/>
                </a:cxn>
                <a:cxn ang="0">
                  <a:pos x="81" y="131"/>
                </a:cxn>
                <a:cxn ang="0">
                  <a:pos x="90" y="122"/>
                </a:cxn>
                <a:cxn ang="0">
                  <a:pos x="90" y="115"/>
                </a:cxn>
                <a:cxn ang="0">
                  <a:pos x="81" y="97"/>
                </a:cxn>
                <a:cxn ang="0">
                  <a:pos x="74" y="91"/>
                </a:cxn>
                <a:cxn ang="0">
                  <a:pos x="58" y="66"/>
                </a:cxn>
                <a:cxn ang="0">
                  <a:pos x="41" y="57"/>
                </a:cxn>
                <a:cxn ang="0">
                  <a:pos x="66" y="25"/>
                </a:cxn>
                <a:cxn ang="0">
                  <a:pos x="58" y="17"/>
                </a:cxn>
                <a:cxn ang="0">
                  <a:pos x="33" y="25"/>
                </a:cxn>
                <a:cxn ang="0">
                  <a:pos x="33" y="10"/>
                </a:cxn>
                <a:cxn ang="0">
                  <a:pos x="49" y="0"/>
                </a:cxn>
                <a:cxn ang="0">
                  <a:pos x="41" y="0"/>
                </a:cxn>
                <a:cxn ang="0">
                  <a:pos x="24" y="0"/>
                </a:cxn>
                <a:cxn ang="0">
                  <a:pos x="9" y="25"/>
                </a:cxn>
                <a:cxn ang="0">
                  <a:pos x="0" y="25"/>
                </a:cxn>
                <a:cxn ang="0">
                  <a:pos x="9" y="33"/>
                </a:cxn>
                <a:cxn ang="0">
                  <a:pos x="18" y="33"/>
                </a:cxn>
                <a:cxn ang="0">
                  <a:pos x="9" y="50"/>
                </a:cxn>
                <a:cxn ang="0">
                  <a:pos x="18" y="50"/>
                </a:cxn>
                <a:cxn ang="0">
                  <a:pos x="18" y="57"/>
                </a:cxn>
                <a:cxn ang="0">
                  <a:pos x="9" y="66"/>
                </a:cxn>
                <a:cxn ang="0">
                  <a:pos x="18" y="66"/>
                </a:cxn>
                <a:cxn ang="0">
                  <a:pos x="24" y="75"/>
                </a:cxn>
                <a:cxn ang="0">
                  <a:pos x="18" y="82"/>
                </a:cxn>
                <a:cxn ang="0">
                  <a:pos x="24" y="91"/>
                </a:cxn>
                <a:cxn ang="0">
                  <a:pos x="41" y="82"/>
                </a:cxn>
                <a:cxn ang="0">
                  <a:pos x="41" y="91"/>
                </a:cxn>
                <a:cxn ang="0">
                  <a:pos x="41" y="97"/>
                </a:cxn>
                <a:cxn ang="0">
                  <a:pos x="49" y="97"/>
                </a:cxn>
                <a:cxn ang="0">
                  <a:pos x="49" y="115"/>
                </a:cxn>
                <a:cxn ang="0">
                  <a:pos x="24" y="115"/>
                </a:cxn>
                <a:cxn ang="0">
                  <a:pos x="33" y="122"/>
                </a:cxn>
                <a:cxn ang="0">
                  <a:pos x="24" y="131"/>
                </a:cxn>
                <a:cxn ang="0">
                  <a:pos x="33" y="131"/>
                </a:cxn>
                <a:cxn ang="0">
                  <a:pos x="33" y="138"/>
                </a:cxn>
                <a:cxn ang="0">
                  <a:pos x="18" y="147"/>
                </a:cxn>
                <a:cxn ang="0">
                  <a:pos x="24" y="156"/>
                </a:cxn>
                <a:cxn ang="0">
                  <a:pos x="33" y="156"/>
                </a:cxn>
                <a:cxn ang="0">
                  <a:pos x="41" y="162"/>
                </a:cxn>
                <a:cxn ang="0">
                  <a:pos x="49" y="156"/>
                </a:cxn>
                <a:cxn ang="0">
                  <a:pos x="49" y="162"/>
                </a:cxn>
                <a:cxn ang="0">
                  <a:pos x="33" y="162"/>
                </a:cxn>
                <a:cxn ang="0">
                  <a:pos x="18" y="187"/>
                </a:cxn>
              </a:cxnLst>
              <a:rect l="0" t="0" r="r" b="b"/>
              <a:pathLst>
                <a:path w="107" h="188">
                  <a:moveTo>
                    <a:pt x="18" y="187"/>
                  </a:moveTo>
                  <a:lnTo>
                    <a:pt x="24" y="179"/>
                  </a:lnTo>
                  <a:lnTo>
                    <a:pt x="41" y="187"/>
                  </a:lnTo>
                  <a:lnTo>
                    <a:pt x="41" y="179"/>
                  </a:lnTo>
                  <a:lnTo>
                    <a:pt x="49" y="171"/>
                  </a:lnTo>
                  <a:lnTo>
                    <a:pt x="58" y="179"/>
                  </a:lnTo>
                  <a:lnTo>
                    <a:pt x="66" y="171"/>
                  </a:lnTo>
                  <a:lnTo>
                    <a:pt x="98" y="171"/>
                  </a:lnTo>
                  <a:lnTo>
                    <a:pt x="106" y="162"/>
                  </a:lnTo>
                  <a:lnTo>
                    <a:pt x="90" y="162"/>
                  </a:lnTo>
                  <a:lnTo>
                    <a:pt x="106" y="138"/>
                  </a:lnTo>
                  <a:lnTo>
                    <a:pt x="98" y="131"/>
                  </a:lnTo>
                  <a:lnTo>
                    <a:pt x="90" y="131"/>
                  </a:lnTo>
                  <a:lnTo>
                    <a:pt x="81" y="131"/>
                  </a:lnTo>
                  <a:lnTo>
                    <a:pt x="90" y="122"/>
                  </a:lnTo>
                  <a:lnTo>
                    <a:pt x="90" y="115"/>
                  </a:lnTo>
                  <a:lnTo>
                    <a:pt x="81" y="97"/>
                  </a:lnTo>
                  <a:lnTo>
                    <a:pt x="74" y="91"/>
                  </a:lnTo>
                  <a:lnTo>
                    <a:pt x="58" y="66"/>
                  </a:lnTo>
                  <a:lnTo>
                    <a:pt x="41" y="57"/>
                  </a:lnTo>
                  <a:lnTo>
                    <a:pt x="66" y="25"/>
                  </a:lnTo>
                  <a:lnTo>
                    <a:pt x="58" y="17"/>
                  </a:lnTo>
                  <a:lnTo>
                    <a:pt x="33" y="25"/>
                  </a:lnTo>
                  <a:lnTo>
                    <a:pt x="33" y="10"/>
                  </a:lnTo>
                  <a:lnTo>
                    <a:pt x="49" y="0"/>
                  </a:lnTo>
                  <a:lnTo>
                    <a:pt x="41" y="0"/>
                  </a:lnTo>
                  <a:lnTo>
                    <a:pt x="24" y="0"/>
                  </a:lnTo>
                  <a:lnTo>
                    <a:pt x="9" y="25"/>
                  </a:lnTo>
                  <a:lnTo>
                    <a:pt x="0" y="25"/>
                  </a:lnTo>
                  <a:lnTo>
                    <a:pt x="9" y="33"/>
                  </a:lnTo>
                  <a:lnTo>
                    <a:pt x="18" y="33"/>
                  </a:lnTo>
                  <a:lnTo>
                    <a:pt x="9" y="50"/>
                  </a:lnTo>
                  <a:lnTo>
                    <a:pt x="18" y="50"/>
                  </a:lnTo>
                  <a:lnTo>
                    <a:pt x="18" y="57"/>
                  </a:lnTo>
                  <a:lnTo>
                    <a:pt x="9" y="66"/>
                  </a:lnTo>
                  <a:lnTo>
                    <a:pt x="18" y="66"/>
                  </a:lnTo>
                  <a:lnTo>
                    <a:pt x="24" y="75"/>
                  </a:lnTo>
                  <a:lnTo>
                    <a:pt x="18" y="82"/>
                  </a:lnTo>
                  <a:lnTo>
                    <a:pt x="24" y="91"/>
                  </a:lnTo>
                  <a:lnTo>
                    <a:pt x="41" y="82"/>
                  </a:lnTo>
                  <a:lnTo>
                    <a:pt x="41" y="91"/>
                  </a:lnTo>
                  <a:lnTo>
                    <a:pt x="41" y="97"/>
                  </a:lnTo>
                  <a:lnTo>
                    <a:pt x="49" y="97"/>
                  </a:lnTo>
                  <a:lnTo>
                    <a:pt x="49" y="115"/>
                  </a:lnTo>
                  <a:lnTo>
                    <a:pt x="24" y="115"/>
                  </a:lnTo>
                  <a:lnTo>
                    <a:pt x="33" y="122"/>
                  </a:lnTo>
                  <a:lnTo>
                    <a:pt x="24" y="131"/>
                  </a:lnTo>
                  <a:lnTo>
                    <a:pt x="33" y="131"/>
                  </a:lnTo>
                  <a:lnTo>
                    <a:pt x="33" y="138"/>
                  </a:lnTo>
                  <a:lnTo>
                    <a:pt x="18" y="147"/>
                  </a:lnTo>
                  <a:lnTo>
                    <a:pt x="24" y="156"/>
                  </a:lnTo>
                  <a:lnTo>
                    <a:pt x="33" y="156"/>
                  </a:lnTo>
                  <a:lnTo>
                    <a:pt x="41" y="162"/>
                  </a:lnTo>
                  <a:lnTo>
                    <a:pt x="49" y="156"/>
                  </a:lnTo>
                  <a:lnTo>
                    <a:pt x="49" y="162"/>
                  </a:lnTo>
                  <a:lnTo>
                    <a:pt x="33" y="162"/>
                  </a:lnTo>
                  <a:lnTo>
                    <a:pt x="18" y="187"/>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54" name="Freeform 282"/>
            <p:cNvSpPr>
              <a:spLocks/>
            </p:cNvSpPr>
            <p:nvPr/>
          </p:nvSpPr>
          <p:spPr bwMode="auto">
            <a:xfrm>
              <a:off x="2845" y="2143"/>
              <a:ext cx="16" cy="25"/>
            </a:xfrm>
            <a:custGeom>
              <a:avLst/>
              <a:gdLst/>
              <a:ahLst/>
              <a:cxnLst>
                <a:cxn ang="0">
                  <a:pos x="0" y="6"/>
                </a:cxn>
                <a:cxn ang="0">
                  <a:pos x="0" y="23"/>
                </a:cxn>
                <a:cxn ang="0">
                  <a:pos x="16" y="31"/>
                </a:cxn>
                <a:cxn ang="0">
                  <a:pos x="16" y="0"/>
                </a:cxn>
                <a:cxn ang="0">
                  <a:pos x="0" y="6"/>
                </a:cxn>
              </a:cxnLst>
              <a:rect l="0" t="0" r="r" b="b"/>
              <a:pathLst>
                <a:path w="17" h="32">
                  <a:moveTo>
                    <a:pt x="0" y="6"/>
                  </a:moveTo>
                  <a:lnTo>
                    <a:pt x="0" y="23"/>
                  </a:lnTo>
                  <a:lnTo>
                    <a:pt x="16" y="31"/>
                  </a:lnTo>
                  <a:lnTo>
                    <a:pt x="16" y="0"/>
                  </a:lnTo>
                  <a:lnTo>
                    <a:pt x="0" y="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55" name="Freeform 283"/>
            <p:cNvSpPr>
              <a:spLocks/>
            </p:cNvSpPr>
            <p:nvPr/>
          </p:nvSpPr>
          <p:spPr bwMode="auto">
            <a:xfrm>
              <a:off x="2837" y="2168"/>
              <a:ext cx="24" cy="33"/>
            </a:xfrm>
            <a:custGeom>
              <a:avLst/>
              <a:gdLst/>
              <a:ahLst/>
              <a:cxnLst>
                <a:cxn ang="0">
                  <a:pos x="0" y="0"/>
                </a:cxn>
                <a:cxn ang="0">
                  <a:pos x="9" y="32"/>
                </a:cxn>
                <a:cxn ang="0">
                  <a:pos x="9" y="41"/>
                </a:cxn>
                <a:cxn ang="0">
                  <a:pos x="19" y="32"/>
                </a:cxn>
                <a:cxn ang="0">
                  <a:pos x="25" y="9"/>
                </a:cxn>
                <a:cxn ang="0">
                  <a:pos x="19" y="0"/>
                </a:cxn>
                <a:cxn ang="0">
                  <a:pos x="0" y="0"/>
                </a:cxn>
              </a:cxnLst>
              <a:rect l="0" t="0" r="r" b="b"/>
              <a:pathLst>
                <a:path w="26" h="42">
                  <a:moveTo>
                    <a:pt x="0" y="0"/>
                  </a:moveTo>
                  <a:lnTo>
                    <a:pt x="9" y="32"/>
                  </a:lnTo>
                  <a:lnTo>
                    <a:pt x="9" y="41"/>
                  </a:lnTo>
                  <a:lnTo>
                    <a:pt x="19" y="32"/>
                  </a:lnTo>
                  <a:lnTo>
                    <a:pt x="25" y="9"/>
                  </a:lnTo>
                  <a:lnTo>
                    <a:pt x="19" y="0"/>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56" name="Freeform 284"/>
            <p:cNvSpPr>
              <a:spLocks/>
            </p:cNvSpPr>
            <p:nvPr/>
          </p:nvSpPr>
          <p:spPr bwMode="auto">
            <a:xfrm>
              <a:off x="2893" y="2206"/>
              <a:ext cx="38" cy="21"/>
            </a:xfrm>
            <a:custGeom>
              <a:avLst/>
              <a:gdLst/>
              <a:ahLst/>
              <a:cxnLst>
                <a:cxn ang="0">
                  <a:pos x="0" y="0"/>
                </a:cxn>
                <a:cxn ang="0">
                  <a:pos x="0" y="8"/>
                </a:cxn>
                <a:cxn ang="0">
                  <a:pos x="32" y="25"/>
                </a:cxn>
                <a:cxn ang="0">
                  <a:pos x="40" y="0"/>
                </a:cxn>
                <a:cxn ang="0">
                  <a:pos x="23" y="0"/>
                </a:cxn>
                <a:cxn ang="0">
                  <a:pos x="7" y="0"/>
                </a:cxn>
                <a:cxn ang="0">
                  <a:pos x="0" y="0"/>
                </a:cxn>
              </a:cxnLst>
              <a:rect l="0" t="0" r="r" b="b"/>
              <a:pathLst>
                <a:path w="41" h="26">
                  <a:moveTo>
                    <a:pt x="0" y="0"/>
                  </a:moveTo>
                  <a:lnTo>
                    <a:pt x="0" y="8"/>
                  </a:lnTo>
                  <a:lnTo>
                    <a:pt x="32" y="25"/>
                  </a:lnTo>
                  <a:lnTo>
                    <a:pt x="40" y="0"/>
                  </a:lnTo>
                  <a:lnTo>
                    <a:pt x="23" y="0"/>
                  </a:lnTo>
                  <a:lnTo>
                    <a:pt x="7" y="0"/>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57" name="Freeform 285"/>
            <p:cNvSpPr>
              <a:spLocks/>
            </p:cNvSpPr>
            <p:nvPr/>
          </p:nvSpPr>
          <p:spPr bwMode="auto">
            <a:xfrm>
              <a:off x="2998" y="2206"/>
              <a:ext cx="25" cy="21"/>
            </a:xfrm>
            <a:custGeom>
              <a:avLst/>
              <a:gdLst/>
              <a:ahLst/>
              <a:cxnLst>
                <a:cxn ang="0">
                  <a:pos x="0" y="8"/>
                </a:cxn>
                <a:cxn ang="0">
                  <a:pos x="9" y="8"/>
                </a:cxn>
                <a:cxn ang="0">
                  <a:pos x="9" y="25"/>
                </a:cxn>
                <a:cxn ang="0">
                  <a:pos x="16" y="25"/>
                </a:cxn>
                <a:cxn ang="0">
                  <a:pos x="25" y="25"/>
                </a:cxn>
                <a:cxn ang="0">
                  <a:pos x="16" y="8"/>
                </a:cxn>
                <a:cxn ang="0">
                  <a:pos x="25" y="16"/>
                </a:cxn>
                <a:cxn ang="0">
                  <a:pos x="25" y="8"/>
                </a:cxn>
                <a:cxn ang="0">
                  <a:pos x="9" y="0"/>
                </a:cxn>
                <a:cxn ang="0">
                  <a:pos x="0" y="8"/>
                </a:cxn>
              </a:cxnLst>
              <a:rect l="0" t="0" r="r" b="b"/>
              <a:pathLst>
                <a:path w="26" h="26">
                  <a:moveTo>
                    <a:pt x="0" y="8"/>
                  </a:moveTo>
                  <a:lnTo>
                    <a:pt x="9" y="8"/>
                  </a:lnTo>
                  <a:lnTo>
                    <a:pt x="9" y="25"/>
                  </a:lnTo>
                  <a:lnTo>
                    <a:pt x="16" y="25"/>
                  </a:lnTo>
                  <a:lnTo>
                    <a:pt x="25" y="25"/>
                  </a:lnTo>
                  <a:lnTo>
                    <a:pt x="16" y="8"/>
                  </a:lnTo>
                  <a:lnTo>
                    <a:pt x="25" y="16"/>
                  </a:lnTo>
                  <a:lnTo>
                    <a:pt x="25" y="8"/>
                  </a:lnTo>
                  <a:lnTo>
                    <a:pt x="9" y="0"/>
                  </a:lnTo>
                  <a:lnTo>
                    <a:pt x="0" y="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58" name="Freeform 286"/>
            <p:cNvSpPr>
              <a:spLocks/>
            </p:cNvSpPr>
            <p:nvPr/>
          </p:nvSpPr>
          <p:spPr bwMode="auto">
            <a:xfrm>
              <a:off x="3127" y="2238"/>
              <a:ext cx="33" cy="15"/>
            </a:xfrm>
            <a:custGeom>
              <a:avLst/>
              <a:gdLst/>
              <a:ahLst/>
              <a:cxnLst>
                <a:cxn ang="0">
                  <a:pos x="0" y="8"/>
                </a:cxn>
                <a:cxn ang="0">
                  <a:pos x="10" y="17"/>
                </a:cxn>
                <a:cxn ang="0">
                  <a:pos x="18" y="17"/>
                </a:cxn>
                <a:cxn ang="0">
                  <a:pos x="25" y="8"/>
                </a:cxn>
                <a:cxn ang="0">
                  <a:pos x="34" y="0"/>
                </a:cxn>
                <a:cxn ang="0">
                  <a:pos x="0" y="8"/>
                </a:cxn>
              </a:cxnLst>
              <a:rect l="0" t="0" r="r" b="b"/>
              <a:pathLst>
                <a:path w="35" h="18">
                  <a:moveTo>
                    <a:pt x="0" y="8"/>
                  </a:moveTo>
                  <a:lnTo>
                    <a:pt x="10" y="17"/>
                  </a:lnTo>
                  <a:lnTo>
                    <a:pt x="18" y="17"/>
                  </a:lnTo>
                  <a:lnTo>
                    <a:pt x="25" y="8"/>
                  </a:lnTo>
                  <a:lnTo>
                    <a:pt x="34" y="0"/>
                  </a:lnTo>
                  <a:lnTo>
                    <a:pt x="0" y="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59" name="Freeform 287"/>
            <p:cNvSpPr>
              <a:spLocks/>
            </p:cNvSpPr>
            <p:nvPr/>
          </p:nvSpPr>
          <p:spPr bwMode="auto">
            <a:xfrm>
              <a:off x="2770" y="2180"/>
              <a:ext cx="15" cy="14"/>
            </a:xfrm>
            <a:custGeom>
              <a:avLst/>
              <a:gdLst/>
              <a:ahLst/>
              <a:cxnLst>
                <a:cxn ang="0">
                  <a:pos x="0" y="9"/>
                </a:cxn>
                <a:cxn ang="0">
                  <a:pos x="6" y="16"/>
                </a:cxn>
                <a:cxn ang="0">
                  <a:pos x="16" y="9"/>
                </a:cxn>
                <a:cxn ang="0">
                  <a:pos x="6" y="0"/>
                </a:cxn>
                <a:cxn ang="0">
                  <a:pos x="0" y="9"/>
                </a:cxn>
              </a:cxnLst>
              <a:rect l="0" t="0" r="r" b="b"/>
              <a:pathLst>
                <a:path w="17" h="17">
                  <a:moveTo>
                    <a:pt x="0" y="9"/>
                  </a:moveTo>
                  <a:lnTo>
                    <a:pt x="6" y="16"/>
                  </a:lnTo>
                  <a:lnTo>
                    <a:pt x="16" y="9"/>
                  </a:lnTo>
                  <a:lnTo>
                    <a:pt x="6" y="0"/>
                  </a:lnTo>
                  <a:lnTo>
                    <a:pt x="0" y="9"/>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60" name="Freeform 288"/>
            <p:cNvSpPr>
              <a:spLocks/>
            </p:cNvSpPr>
            <p:nvPr/>
          </p:nvSpPr>
          <p:spPr bwMode="auto">
            <a:xfrm>
              <a:off x="4108" y="2735"/>
              <a:ext cx="492" cy="324"/>
            </a:xfrm>
            <a:custGeom>
              <a:avLst/>
              <a:gdLst/>
              <a:ahLst/>
              <a:cxnLst>
                <a:cxn ang="0">
                  <a:pos x="48" y="342"/>
                </a:cxn>
                <a:cxn ang="0">
                  <a:pos x="89" y="317"/>
                </a:cxn>
                <a:cxn ang="0">
                  <a:pos x="138" y="308"/>
                </a:cxn>
                <a:cxn ang="0">
                  <a:pos x="234" y="283"/>
                </a:cxn>
                <a:cxn ang="0">
                  <a:pos x="268" y="308"/>
                </a:cxn>
                <a:cxn ang="0">
                  <a:pos x="293" y="342"/>
                </a:cxn>
                <a:cxn ang="0">
                  <a:pos x="316" y="317"/>
                </a:cxn>
                <a:cxn ang="0">
                  <a:pos x="316" y="342"/>
                </a:cxn>
                <a:cxn ang="0">
                  <a:pos x="325" y="342"/>
                </a:cxn>
                <a:cxn ang="0">
                  <a:pos x="333" y="348"/>
                </a:cxn>
                <a:cxn ang="0">
                  <a:pos x="340" y="373"/>
                </a:cxn>
                <a:cxn ang="0">
                  <a:pos x="365" y="389"/>
                </a:cxn>
                <a:cxn ang="0">
                  <a:pos x="390" y="398"/>
                </a:cxn>
                <a:cxn ang="0">
                  <a:pos x="405" y="389"/>
                </a:cxn>
                <a:cxn ang="0">
                  <a:pos x="415" y="398"/>
                </a:cxn>
                <a:cxn ang="0">
                  <a:pos x="446" y="382"/>
                </a:cxn>
                <a:cxn ang="0">
                  <a:pos x="480" y="348"/>
                </a:cxn>
                <a:cxn ang="0">
                  <a:pos x="520" y="243"/>
                </a:cxn>
                <a:cxn ang="0">
                  <a:pos x="495" y="180"/>
                </a:cxn>
                <a:cxn ang="0">
                  <a:pos x="480" y="156"/>
                </a:cxn>
                <a:cxn ang="0">
                  <a:pos x="470" y="156"/>
                </a:cxn>
                <a:cxn ang="0">
                  <a:pos x="430" y="106"/>
                </a:cxn>
                <a:cxn ang="0">
                  <a:pos x="415" y="74"/>
                </a:cxn>
                <a:cxn ang="0">
                  <a:pos x="405" y="49"/>
                </a:cxn>
                <a:cxn ang="0">
                  <a:pos x="381" y="0"/>
                </a:cxn>
                <a:cxn ang="0">
                  <a:pos x="365" y="17"/>
                </a:cxn>
                <a:cxn ang="0">
                  <a:pos x="358" y="90"/>
                </a:cxn>
                <a:cxn ang="0">
                  <a:pos x="308" y="66"/>
                </a:cxn>
                <a:cxn ang="0">
                  <a:pos x="300" y="57"/>
                </a:cxn>
                <a:cxn ang="0">
                  <a:pos x="293" y="34"/>
                </a:cxn>
                <a:cxn ang="0">
                  <a:pos x="308" y="17"/>
                </a:cxn>
                <a:cxn ang="0">
                  <a:pos x="293" y="25"/>
                </a:cxn>
                <a:cxn ang="0">
                  <a:pos x="284" y="17"/>
                </a:cxn>
                <a:cxn ang="0">
                  <a:pos x="253" y="17"/>
                </a:cxn>
                <a:cxn ang="0">
                  <a:pos x="228" y="17"/>
                </a:cxn>
                <a:cxn ang="0">
                  <a:pos x="219" y="34"/>
                </a:cxn>
                <a:cxn ang="0">
                  <a:pos x="212" y="49"/>
                </a:cxn>
                <a:cxn ang="0">
                  <a:pos x="194" y="49"/>
                </a:cxn>
                <a:cxn ang="0">
                  <a:pos x="194" y="49"/>
                </a:cxn>
                <a:cxn ang="0">
                  <a:pos x="179" y="41"/>
                </a:cxn>
                <a:cxn ang="0">
                  <a:pos x="154" y="49"/>
                </a:cxn>
                <a:cxn ang="0">
                  <a:pos x="138" y="74"/>
                </a:cxn>
                <a:cxn ang="0">
                  <a:pos x="138" y="81"/>
                </a:cxn>
                <a:cxn ang="0">
                  <a:pos x="129" y="74"/>
                </a:cxn>
                <a:cxn ang="0">
                  <a:pos x="122" y="97"/>
                </a:cxn>
                <a:cxn ang="0">
                  <a:pos x="41" y="131"/>
                </a:cxn>
                <a:cxn ang="0">
                  <a:pos x="8" y="146"/>
                </a:cxn>
                <a:cxn ang="0">
                  <a:pos x="8" y="171"/>
                </a:cxn>
                <a:cxn ang="0">
                  <a:pos x="17" y="211"/>
                </a:cxn>
                <a:cxn ang="0">
                  <a:pos x="8" y="211"/>
                </a:cxn>
                <a:cxn ang="0">
                  <a:pos x="23" y="251"/>
                </a:cxn>
                <a:cxn ang="0">
                  <a:pos x="32" y="308"/>
                </a:cxn>
                <a:cxn ang="0">
                  <a:pos x="23" y="324"/>
                </a:cxn>
              </a:cxnLst>
              <a:rect l="0" t="0" r="r" b="b"/>
              <a:pathLst>
                <a:path w="521" h="406">
                  <a:moveTo>
                    <a:pt x="23" y="324"/>
                  </a:moveTo>
                  <a:lnTo>
                    <a:pt x="48" y="342"/>
                  </a:lnTo>
                  <a:lnTo>
                    <a:pt x="64" y="342"/>
                  </a:lnTo>
                  <a:lnTo>
                    <a:pt x="89" y="317"/>
                  </a:lnTo>
                  <a:lnTo>
                    <a:pt x="129" y="317"/>
                  </a:lnTo>
                  <a:lnTo>
                    <a:pt x="138" y="308"/>
                  </a:lnTo>
                  <a:lnTo>
                    <a:pt x="169" y="293"/>
                  </a:lnTo>
                  <a:lnTo>
                    <a:pt x="234" y="283"/>
                  </a:lnTo>
                  <a:lnTo>
                    <a:pt x="268" y="299"/>
                  </a:lnTo>
                  <a:lnTo>
                    <a:pt x="268" y="308"/>
                  </a:lnTo>
                  <a:lnTo>
                    <a:pt x="276" y="308"/>
                  </a:lnTo>
                  <a:lnTo>
                    <a:pt x="293" y="342"/>
                  </a:lnTo>
                  <a:lnTo>
                    <a:pt x="316" y="299"/>
                  </a:lnTo>
                  <a:lnTo>
                    <a:pt x="316" y="317"/>
                  </a:lnTo>
                  <a:lnTo>
                    <a:pt x="308" y="342"/>
                  </a:lnTo>
                  <a:lnTo>
                    <a:pt x="316" y="342"/>
                  </a:lnTo>
                  <a:lnTo>
                    <a:pt x="316" y="324"/>
                  </a:lnTo>
                  <a:lnTo>
                    <a:pt x="325" y="342"/>
                  </a:lnTo>
                  <a:lnTo>
                    <a:pt x="316" y="348"/>
                  </a:lnTo>
                  <a:lnTo>
                    <a:pt x="333" y="348"/>
                  </a:lnTo>
                  <a:lnTo>
                    <a:pt x="340" y="365"/>
                  </a:lnTo>
                  <a:lnTo>
                    <a:pt x="340" y="373"/>
                  </a:lnTo>
                  <a:lnTo>
                    <a:pt x="349" y="382"/>
                  </a:lnTo>
                  <a:lnTo>
                    <a:pt x="365" y="389"/>
                  </a:lnTo>
                  <a:lnTo>
                    <a:pt x="381" y="389"/>
                  </a:lnTo>
                  <a:lnTo>
                    <a:pt x="390" y="398"/>
                  </a:lnTo>
                  <a:lnTo>
                    <a:pt x="405" y="382"/>
                  </a:lnTo>
                  <a:lnTo>
                    <a:pt x="405" y="389"/>
                  </a:lnTo>
                  <a:lnTo>
                    <a:pt x="415" y="389"/>
                  </a:lnTo>
                  <a:lnTo>
                    <a:pt x="415" y="398"/>
                  </a:lnTo>
                  <a:lnTo>
                    <a:pt x="430" y="405"/>
                  </a:lnTo>
                  <a:lnTo>
                    <a:pt x="446" y="382"/>
                  </a:lnTo>
                  <a:lnTo>
                    <a:pt x="470" y="382"/>
                  </a:lnTo>
                  <a:lnTo>
                    <a:pt x="480" y="348"/>
                  </a:lnTo>
                  <a:lnTo>
                    <a:pt x="511" y="276"/>
                  </a:lnTo>
                  <a:lnTo>
                    <a:pt x="520" y="243"/>
                  </a:lnTo>
                  <a:lnTo>
                    <a:pt x="511" y="203"/>
                  </a:lnTo>
                  <a:lnTo>
                    <a:pt x="495" y="180"/>
                  </a:lnTo>
                  <a:lnTo>
                    <a:pt x="487" y="171"/>
                  </a:lnTo>
                  <a:lnTo>
                    <a:pt x="480" y="156"/>
                  </a:lnTo>
                  <a:lnTo>
                    <a:pt x="470" y="146"/>
                  </a:lnTo>
                  <a:lnTo>
                    <a:pt x="470" y="156"/>
                  </a:lnTo>
                  <a:lnTo>
                    <a:pt x="455" y="131"/>
                  </a:lnTo>
                  <a:lnTo>
                    <a:pt x="430" y="106"/>
                  </a:lnTo>
                  <a:lnTo>
                    <a:pt x="421" y="81"/>
                  </a:lnTo>
                  <a:lnTo>
                    <a:pt x="415" y="74"/>
                  </a:lnTo>
                  <a:lnTo>
                    <a:pt x="415" y="57"/>
                  </a:lnTo>
                  <a:lnTo>
                    <a:pt x="405" y="49"/>
                  </a:lnTo>
                  <a:lnTo>
                    <a:pt x="390" y="49"/>
                  </a:lnTo>
                  <a:lnTo>
                    <a:pt x="381" y="0"/>
                  </a:lnTo>
                  <a:lnTo>
                    <a:pt x="373" y="0"/>
                  </a:lnTo>
                  <a:lnTo>
                    <a:pt x="365" y="17"/>
                  </a:lnTo>
                  <a:lnTo>
                    <a:pt x="365" y="57"/>
                  </a:lnTo>
                  <a:lnTo>
                    <a:pt x="358" y="90"/>
                  </a:lnTo>
                  <a:lnTo>
                    <a:pt x="340" y="90"/>
                  </a:lnTo>
                  <a:lnTo>
                    <a:pt x="308" y="66"/>
                  </a:lnTo>
                  <a:lnTo>
                    <a:pt x="300" y="66"/>
                  </a:lnTo>
                  <a:lnTo>
                    <a:pt x="300" y="57"/>
                  </a:lnTo>
                  <a:lnTo>
                    <a:pt x="284" y="57"/>
                  </a:lnTo>
                  <a:lnTo>
                    <a:pt x="293" y="34"/>
                  </a:lnTo>
                  <a:lnTo>
                    <a:pt x="300" y="34"/>
                  </a:lnTo>
                  <a:lnTo>
                    <a:pt x="308" y="17"/>
                  </a:lnTo>
                  <a:lnTo>
                    <a:pt x="300" y="17"/>
                  </a:lnTo>
                  <a:lnTo>
                    <a:pt x="293" y="25"/>
                  </a:lnTo>
                  <a:lnTo>
                    <a:pt x="293" y="17"/>
                  </a:lnTo>
                  <a:lnTo>
                    <a:pt x="284" y="17"/>
                  </a:lnTo>
                  <a:lnTo>
                    <a:pt x="244" y="9"/>
                  </a:lnTo>
                  <a:lnTo>
                    <a:pt x="253" y="17"/>
                  </a:lnTo>
                  <a:lnTo>
                    <a:pt x="244" y="17"/>
                  </a:lnTo>
                  <a:lnTo>
                    <a:pt x="228" y="17"/>
                  </a:lnTo>
                  <a:lnTo>
                    <a:pt x="219" y="25"/>
                  </a:lnTo>
                  <a:lnTo>
                    <a:pt x="219" y="34"/>
                  </a:lnTo>
                  <a:lnTo>
                    <a:pt x="212" y="34"/>
                  </a:lnTo>
                  <a:lnTo>
                    <a:pt x="212" y="49"/>
                  </a:lnTo>
                  <a:lnTo>
                    <a:pt x="212" y="57"/>
                  </a:lnTo>
                  <a:lnTo>
                    <a:pt x="194" y="49"/>
                  </a:lnTo>
                  <a:lnTo>
                    <a:pt x="194" y="57"/>
                  </a:lnTo>
                  <a:lnTo>
                    <a:pt x="194" y="49"/>
                  </a:lnTo>
                  <a:lnTo>
                    <a:pt x="187" y="41"/>
                  </a:lnTo>
                  <a:lnTo>
                    <a:pt x="179" y="41"/>
                  </a:lnTo>
                  <a:lnTo>
                    <a:pt x="163" y="49"/>
                  </a:lnTo>
                  <a:lnTo>
                    <a:pt x="154" y="49"/>
                  </a:lnTo>
                  <a:lnTo>
                    <a:pt x="147" y="74"/>
                  </a:lnTo>
                  <a:lnTo>
                    <a:pt x="138" y="74"/>
                  </a:lnTo>
                  <a:lnTo>
                    <a:pt x="129" y="74"/>
                  </a:lnTo>
                  <a:lnTo>
                    <a:pt x="138" y="81"/>
                  </a:lnTo>
                  <a:lnTo>
                    <a:pt x="129" y="90"/>
                  </a:lnTo>
                  <a:lnTo>
                    <a:pt x="129" y="74"/>
                  </a:lnTo>
                  <a:lnTo>
                    <a:pt x="114" y="90"/>
                  </a:lnTo>
                  <a:lnTo>
                    <a:pt x="122" y="97"/>
                  </a:lnTo>
                  <a:lnTo>
                    <a:pt x="97" y="114"/>
                  </a:lnTo>
                  <a:lnTo>
                    <a:pt x="41" y="131"/>
                  </a:lnTo>
                  <a:lnTo>
                    <a:pt x="17" y="156"/>
                  </a:lnTo>
                  <a:lnTo>
                    <a:pt x="8" y="146"/>
                  </a:lnTo>
                  <a:lnTo>
                    <a:pt x="8" y="156"/>
                  </a:lnTo>
                  <a:lnTo>
                    <a:pt x="8" y="171"/>
                  </a:lnTo>
                  <a:lnTo>
                    <a:pt x="0" y="171"/>
                  </a:lnTo>
                  <a:lnTo>
                    <a:pt x="17" y="211"/>
                  </a:lnTo>
                  <a:lnTo>
                    <a:pt x="8" y="196"/>
                  </a:lnTo>
                  <a:lnTo>
                    <a:pt x="8" y="211"/>
                  </a:lnTo>
                  <a:lnTo>
                    <a:pt x="0" y="203"/>
                  </a:lnTo>
                  <a:lnTo>
                    <a:pt x="23" y="251"/>
                  </a:lnTo>
                  <a:lnTo>
                    <a:pt x="32" y="283"/>
                  </a:lnTo>
                  <a:lnTo>
                    <a:pt x="32" y="308"/>
                  </a:lnTo>
                  <a:lnTo>
                    <a:pt x="23" y="317"/>
                  </a:lnTo>
                  <a:lnTo>
                    <a:pt x="23" y="324"/>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61" name="Freeform 289"/>
            <p:cNvSpPr>
              <a:spLocks/>
            </p:cNvSpPr>
            <p:nvPr/>
          </p:nvSpPr>
          <p:spPr bwMode="auto">
            <a:xfrm>
              <a:off x="4315" y="2743"/>
              <a:ext cx="15" cy="13"/>
            </a:xfrm>
            <a:custGeom>
              <a:avLst/>
              <a:gdLst/>
              <a:ahLst/>
              <a:cxnLst>
                <a:cxn ang="0">
                  <a:pos x="0" y="16"/>
                </a:cxn>
                <a:cxn ang="0">
                  <a:pos x="9" y="16"/>
                </a:cxn>
                <a:cxn ang="0">
                  <a:pos x="16" y="0"/>
                </a:cxn>
                <a:cxn ang="0">
                  <a:pos x="0" y="0"/>
                </a:cxn>
                <a:cxn ang="0">
                  <a:pos x="0" y="16"/>
                </a:cxn>
              </a:cxnLst>
              <a:rect l="0" t="0" r="r" b="b"/>
              <a:pathLst>
                <a:path w="17" h="17">
                  <a:moveTo>
                    <a:pt x="0" y="16"/>
                  </a:moveTo>
                  <a:lnTo>
                    <a:pt x="9" y="16"/>
                  </a:lnTo>
                  <a:lnTo>
                    <a:pt x="16" y="0"/>
                  </a:lnTo>
                  <a:lnTo>
                    <a:pt x="0" y="0"/>
                  </a:lnTo>
                  <a:lnTo>
                    <a:pt x="0"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62" name="Freeform 290"/>
            <p:cNvSpPr>
              <a:spLocks/>
            </p:cNvSpPr>
            <p:nvPr/>
          </p:nvSpPr>
          <p:spPr bwMode="auto">
            <a:xfrm>
              <a:off x="4315" y="2743"/>
              <a:ext cx="15" cy="13"/>
            </a:xfrm>
            <a:custGeom>
              <a:avLst/>
              <a:gdLst/>
              <a:ahLst/>
              <a:cxnLst>
                <a:cxn ang="0">
                  <a:pos x="0" y="16"/>
                </a:cxn>
                <a:cxn ang="0">
                  <a:pos x="9" y="16"/>
                </a:cxn>
                <a:cxn ang="0">
                  <a:pos x="16" y="0"/>
                </a:cxn>
                <a:cxn ang="0">
                  <a:pos x="0" y="0"/>
                </a:cxn>
                <a:cxn ang="0">
                  <a:pos x="0" y="16"/>
                </a:cxn>
              </a:cxnLst>
              <a:rect l="0" t="0" r="r" b="b"/>
              <a:pathLst>
                <a:path w="17" h="17">
                  <a:moveTo>
                    <a:pt x="0" y="16"/>
                  </a:moveTo>
                  <a:lnTo>
                    <a:pt x="9" y="16"/>
                  </a:lnTo>
                  <a:lnTo>
                    <a:pt x="16" y="0"/>
                  </a:lnTo>
                  <a:lnTo>
                    <a:pt x="0" y="0"/>
                  </a:lnTo>
                  <a:lnTo>
                    <a:pt x="0" y="1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63" name="Freeform 291"/>
            <p:cNvSpPr>
              <a:spLocks/>
            </p:cNvSpPr>
            <p:nvPr/>
          </p:nvSpPr>
          <p:spPr bwMode="auto">
            <a:xfrm>
              <a:off x="4391" y="3013"/>
              <a:ext cx="16" cy="13"/>
            </a:xfrm>
            <a:custGeom>
              <a:avLst/>
              <a:gdLst/>
              <a:ahLst/>
              <a:cxnLst>
                <a:cxn ang="0">
                  <a:pos x="0" y="0"/>
                </a:cxn>
                <a:cxn ang="0">
                  <a:pos x="16" y="16"/>
                </a:cxn>
                <a:cxn ang="0">
                  <a:pos x="16" y="0"/>
                </a:cxn>
                <a:cxn ang="0">
                  <a:pos x="8" y="0"/>
                </a:cxn>
                <a:cxn ang="0">
                  <a:pos x="0" y="0"/>
                </a:cxn>
              </a:cxnLst>
              <a:rect l="0" t="0" r="r" b="b"/>
              <a:pathLst>
                <a:path w="17" h="17">
                  <a:moveTo>
                    <a:pt x="0" y="0"/>
                  </a:moveTo>
                  <a:lnTo>
                    <a:pt x="16" y="16"/>
                  </a:lnTo>
                  <a:lnTo>
                    <a:pt x="16" y="0"/>
                  </a:lnTo>
                  <a:lnTo>
                    <a:pt x="8" y="0"/>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64" name="Freeform 292"/>
            <p:cNvSpPr>
              <a:spLocks/>
            </p:cNvSpPr>
            <p:nvPr/>
          </p:nvSpPr>
          <p:spPr bwMode="auto">
            <a:xfrm>
              <a:off x="4391" y="3013"/>
              <a:ext cx="16" cy="13"/>
            </a:xfrm>
            <a:custGeom>
              <a:avLst/>
              <a:gdLst/>
              <a:ahLst/>
              <a:cxnLst>
                <a:cxn ang="0">
                  <a:pos x="0" y="0"/>
                </a:cxn>
                <a:cxn ang="0">
                  <a:pos x="16" y="16"/>
                </a:cxn>
                <a:cxn ang="0">
                  <a:pos x="16" y="0"/>
                </a:cxn>
                <a:cxn ang="0">
                  <a:pos x="8" y="0"/>
                </a:cxn>
                <a:cxn ang="0">
                  <a:pos x="0" y="0"/>
                </a:cxn>
              </a:cxnLst>
              <a:rect l="0" t="0" r="r" b="b"/>
              <a:pathLst>
                <a:path w="17" h="17">
                  <a:moveTo>
                    <a:pt x="0" y="0"/>
                  </a:moveTo>
                  <a:lnTo>
                    <a:pt x="16" y="16"/>
                  </a:lnTo>
                  <a:lnTo>
                    <a:pt x="16" y="0"/>
                  </a:lnTo>
                  <a:lnTo>
                    <a:pt x="8" y="0"/>
                  </a:lnTo>
                  <a:lnTo>
                    <a:pt x="0"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65" name="Freeform 293"/>
            <p:cNvSpPr>
              <a:spLocks/>
            </p:cNvSpPr>
            <p:nvPr/>
          </p:nvSpPr>
          <p:spPr bwMode="auto">
            <a:xfrm>
              <a:off x="4491" y="3078"/>
              <a:ext cx="47" cy="40"/>
            </a:xfrm>
            <a:custGeom>
              <a:avLst/>
              <a:gdLst/>
              <a:ahLst/>
              <a:cxnLst>
                <a:cxn ang="0">
                  <a:pos x="0" y="0"/>
                </a:cxn>
                <a:cxn ang="0">
                  <a:pos x="10" y="40"/>
                </a:cxn>
                <a:cxn ang="0">
                  <a:pos x="25" y="49"/>
                </a:cxn>
                <a:cxn ang="0">
                  <a:pos x="34" y="33"/>
                </a:cxn>
                <a:cxn ang="0">
                  <a:pos x="41" y="40"/>
                </a:cxn>
                <a:cxn ang="0">
                  <a:pos x="50" y="0"/>
                </a:cxn>
                <a:cxn ang="0">
                  <a:pos x="41" y="0"/>
                </a:cxn>
                <a:cxn ang="0">
                  <a:pos x="16" y="8"/>
                </a:cxn>
                <a:cxn ang="0">
                  <a:pos x="0" y="0"/>
                </a:cxn>
              </a:cxnLst>
              <a:rect l="0" t="0" r="r" b="b"/>
              <a:pathLst>
                <a:path w="51" h="50">
                  <a:moveTo>
                    <a:pt x="0" y="0"/>
                  </a:moveTo>
                  <a:lnTo>
                    <a:pt x="10" y="40"/>
                  </a:lnTo>
                  <a:lnTo>
                    <a:pt x="25" y="49"/>
                  </a:lnTo>
                  <a:lnTo>
                    <a:pt x="34" y="33"/>
                  </a:lnTo>
                  <a:lnTo>
                    <a:pt x="41" y="40"/>
                  </a:lnTo>
                  <a:lnTo>
                    <a:pt x="50" y="0"/>
                  </a:lnTo>
                  <a:lnTo>
                    <a:pt x="41" y="0"/>
                  </a:lnTo>
                  <a:lnTo>
                    <a:pt x="16" y="8"/>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66" name="Freeform 294"/>
            <p:cNvSpPr>
              <a:spLocks/>
            </p:cNvSpPr>
            <p:nvPr/>
          </p:nvSpPr>
          <p:spPr bwMode="auto">
            <a:xfrm>
              <a:off x="4828" y="3001"/>
              <a:ext cx="69" cy="91"/>
            </a:xfrm>
            <a:custGeom>
              <a:avLst/>
              <a:gdLst/>
              <a:ahLst/>
              <a:cxnLst>
                <a:cxn ang="0">
                  <a:pos x="16" y="72"/>
                </a:cxn>
                <a:cxn ang="0">
                  <a:pos x="31" y="80"/>
                </a:cxn>
                <a:cxn ang="0">
                  <a:pos x="25" y="105"/>
                </a:cxn>
                <a:cxn ang="0">
                  <a:pos x="31" y="114"/>
                </a:cxn>
                <a:cxn ang="0">
                  <a:pos x="40" y="105"/>
                </a:cxn>
                <a:cxn ang="0">
                  <a:pos x="56" y="72"/>
                </a:cxn>
                <a:cxn ang="0">
                  <a:pos x="65" y="72"/>
                </a:cxn>
                <a:cxn ang="0">
                  <a:pos x="72" y="65"/>
                </a:cxn>
                <a:cxn ang="0">
                  <a:pos x="72" y="49"/>
                </a:cxn>
                <a:cxn ang="0">
                  <a:pos x="65" y="40"/>
                </a:cxn>
                <a:cxn ang="0">
                  <a:pos x="56" y="49"/>
                </a:cxn>
                <a:cxn ang="0">
                  <a:pos x="40" y="49"/>
                </a:cxn>
                <a:cxn ang="0">
                  <a:pos x="40" y="32"/>
                </a:cxn>
                <a:cxn ang="0">
                  <a:pos x="31" y="32"/>
                </a:cxn>
                <a:cxn ang="0">
                  <a:pos x="31" y="40"/>
                </a:cxn>
                <a:cxn ang="0">
                  <a:pos x="25" y="32"/>
                </a:cxn>
                <a:cxn ang="0">
                  <a:pos x="25" y="9"/>
                </a:cxn>
                <a:cxn ang="0">
                  <a:pos x="0" y="0"/>
                </a:cxn>
                <a:cxn ang="0">
                  <a:pos x="25" y="32"/>
                </a:cxn>
                <a:cxn ang="0">
                  <a:pos x="25" y="65"/>
                </a:cxn>
                <a:cxn ang="0">
                  <a:pos x="16" y="72"/>
                </a:cxn>
              </a:cxnLst>
              <a:rect l="0" t="0" r="r" b="b"/>
              <a:pathLst>
                <a:path w="73" h="115">
                  <a:moveTo>
                    <a:pt x="16" y="72"/>
                  </a:moveTo>
                  <a:lnTo>
                    <a:pt x="31" y="80"/>
                  </a:lnTo>
                  <a:lnTo>
                    <a:pt x="25" y="105"/>
                  </a:lnTo>
                  <a:lnTo>
                    <a:pt x="31" y="114"/>
                  </a:lnTo>
                  <a:lnTo>
                    <a:pt x="40" y="105"/>
                  </a:lnTo>
                  <a:lnTo>
                    <a:pt x="56" y="72"/>
                  </a:lnTo>
                  <a:lnTo>
                    <a:pt x="65" y="72"/>
                  </a:lnTo>
                  <a:lnTo>
                    <a:pt x="72" y="65"/>
                  </a:lnTo>
                  <a:lnTo>
                    <a:pt x="72" y="49"/>
                  </a:lnTo>
                  <a:lnTo>
                    <a:pt x="65" y="40"/>
                  </a:lnTo>
                  <a:lnTo>
                    <a:pt x="56" y="49"/>
                  </a:lnTo>
                  <a:lnTo>
                    <a:pt x="40" y="49"/>
                  </a:lnTo>
                  <a:lnTo>
                    <a:pt x="40" y="32"/>
                  </a:lnTo>
                  <a:lnTo>
                    <a:pt x="31" y="32"/>
                  </a:lnTo>
                  <a:lnTo>
                    <a:pt x="31" y="40"/>
                  </a:lnTo>
                  <a:lnTo>
                    <a:pt x="25" y="32"/>
                  </a:lnTo>
                  <a:lnTo>
                    <a:pt x="25" y="9"/>
                  </a:lnTo>
                  <a:lnTo>
                    <a:pt x="0" y="0"/>
                  </a:lnTo>
                  <a:lnTo>
                    <a:pt x="25" y="32"/>
                  </a:lnTo>
                  <a:lnTo>
                    <a:pt x="25" y="65"/>
                  </a:lnTo>
                  <a:lnTo>
                    <a:pt x="16" y="72"/>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67" name="Freeform 295"/>
            <p:cNvSpPr>
              <a:spLocks/>
            </p:cNvSpPr>
            <p:nvPr/>
          </p:nvSpPr>
          <p:spPr bwMode="auto">
            <a:xfrm>
              <a:off x="4828" y="3001"/>
              <a:ext cx="69" cy="91"/>
            </a:xfrm>
            <a:custGeom>
              <a:avLst/>
              <a:gdLst/>
              <a:ahLst/>
              <a:cxnLst>
                <a:cxn ang="0">
                  <a:pos x="16" y="72"/>
                </a:cxn>
                <a:cxn ang="0">
                  <a:pos x="31" y="80"/>
                </a:cxn>
                <a:cxn ang="0">
                  <a:pos x="25" y="105"/>
                </a:cxn>
                <a:cxn ang="0">
                  <a:pos x="31" y="114"/>
                </a:cxn>
                <a:cxn ang="0">
                  <a:pos x="40" y="105"/>
                </a:cxn>
                <a:cxn ang="0">
                  <a:pos x="56" y="72"/>
                </a:cxn>
                <a:cxn ang="0">
                  <a:pos x="65" y="72"/>
                </a:cxn>
                <a:cxn ang="0">
                  <a:pos x="72" y="65"/>
                </a:cxn>
                <a:cxn ang="0">
                  <a:pos x="72" y="49"/>
                </a:cxn>
                <a:cxn ang="0">
                  <a:pos x="65" y="40"/>
                </a:cxn>
                <a:cxn ang="0">
                  <a:pos x="56" y="49"/>
                </a:cxn>
                <a:cxn ang="0">
                  <a:pos x="40" y="49"/>
                </a:cxn>
                <a:cxn ang="0">
                  <a:pos x="40" y="32"/>
                </a:cxn>
                <a:cxn ang="0">
                  <a:pos x="31" y="32"/>
                </a:cxn>
                <a:cxn ang="0">
                  <a:pos x="31" y="40"/>
                </a:cxn>
                <a:cxn ang="0">
                  <a:pos x="25" y="32"/>
                </a:cxn>
                <a:cxn ang="0">
                  <a:pos x="25" y="9"/>
                </a:cxn>
                <a:cxn ang="0">
                  <a:pos x="0" y="0"/>
                </a:cxn>
                <a:cxn ang="0">
                  <a:pos x="25" y="32"/>
                </a:cxn>
                <a:cxn ang="0">
                  <a:pos x="25" y="65"/>
                </a:cxn>
                <a:cxn ang="0">
                  <a:pos x="16" y="72"/>
                </a:cxn>
              </a:cxnLst>
              <a:rect l="0" t="0" r="r" b="b"/>
              <a:pathLst>
                <a:path w="73" h="115">
                  <a:moveTo>
                    <a:pt x="16" y="72"/>
                  </a:moveTo>
                  <a:lnTo>
                    <a:pt x="31" y="80"/>
                  </a:lnTo>
                  <a:lnTo>
                    <a:pt x="25" y="105"/>
                  </a:lnTo>
                  <a:lnTo>
                    <a:pt x="31" y="114"/>
                  </a:lnTo>
                  <a:lnTo>
                    <a:pt x="40" y="105"/>
                  </a:lnTo>
                  <a:lnTo>
                    <a:pt x="56" y="72"/>
                  </a:lnTo>
                  <a:lnTo>
                    <a:pt x="65" y="72"/>
                  </a:lnTo>
                  <a:lnTo>
                    <a:pt x="72" y="65"/>
                  </a:lnTo>
                  <a:lnTo>
                    <a:pt x="72" y="49"/>
                  </a:lnTo>
                  <a:lnTo>
                    <a:pt x="65" y="40"/>
                  </a:lnTo>
                  <a:lnTo>
                    <a:pt x="56" y="49"/>
                  </a:lnTo>
                  <a:lnTo>
                    <a:pt x="40" y="49"/>
                  </a:lnTo>
                  <a:lnTo>
                    <a:pt x="40" y="32"/>
                  </a:lnTo>
                  <a:lnTo>
                    <a:pt x="31" y="32"/>
                  </a:lnTo>
                  <a:lnTo>
                    <a:pt x="31" y="40"/>
                  </a:lnTo>
                  <a:lnTo>
                    <a:pt x="25" y="32"/>
                  </a:lnTo>
                  <a:lnTo>
                    <a:pt x="25" y="9"/>
                  </a:lnTo>
                  <a:lnTo>
                    <a:pt x="0" y="0"/>
                  </a:lnTo>
                  <a:lnTo>
                    <a:pt x="25" y="32"/>
                  </a:lnTo>
                  <a:lnTo>
                    <a:pt x="25" y="65"/>
                  </a:lnTo>
                  <a:lnTo>
                    <a:pt x="16" y="72"/>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68" name="Freeform 296"/>
            <p:cNvSpPr>
              <a:spLocks/>
            </p:cNvSpPr>
            <p:nvPr/>
          </p:nvSpPr>
          <p:spPr bwMode="auto">
            <a:xfrm>
              <a:off x="4752" y="3078"/>
              <a:ext cx="101" cy="85"/>
            </a:xfrm>
            <a:custGeom>
              <a:avLst/>
              <a:gdLst/>
              <a:ahLst/>
              <a:cxnLst>
                <a:cxn ang="0">
                  <a:pos x="0" y="89"/>
                </a:cxn>
                <a:cxn ang="0">
                  <a:pos x="9" y="97"/>
                </a:cxn>
                <a:cxn ang="0">
                  <a:pos x="15" y="97"/>
                </a:cxn>
                <a:cxn ang="0">
                  <a:pos x="32" y="105"/>
                </a:cxn>
                <a:cxn ang="0">
                  <a:pos x="49" y="97"/>
                </a:cxn>
                <a:cxn ang="0">
                  <a:pos x="56" y="80"/>
                </a:cxn>
                <a:cxn ang="0">
                  <a:pos x="65" y="65"/>
                </a:cxn>
                <a:cxn ang="0">
                  <a:pos x="81" y="49"/>
                </a:cxn>
                <a:cxn ang="0">
                  <a:pos x="89" y="49"/>
                </a:cxn>
                <a:cxn ang="0">
                  <a:pos x="81" y="40"/>
                </a:cxn>
                <a:cxn ang="0">
                  <a:pos x="106" y="17"/>
                </a:cxn>
                <a:cxn ang="0">
                  <a:pos x="106" y="8"/>
                </a:cxn>
                <a:cxn ang="0">
                  <a:pos x="97" y="8"/>
                </a:cxn>
                <a:cxn ang="0">
                  <a:pos x="97" y="0"/>
                </a:cxn>
                <a:cxn ang="0">
                  <a:pos x="89" y="8"/>
                </a:cxn>
                <a:cxn ang="0">
                  <a:pos x="89" y="0"/>
                </a:cxn>
                <a:cxn ang="0">
                  <a:pos x="81" y="0"/>
                </a:cxn>
                <a:cxn ang="0">
                  <a:pos x="72" y="0"/>
                </a:cxn>
                <a:cxn ang="0">
                  <a:pos x="72" y="17"/>
                </a:cxn>
                <a:cxn ang="0">
                  <a:pos x="65" y="17"/>
                </a:cxn>
                <a:cxn ang="0">
                  <a:pos x="56" y="33"/>
                </a:cxn>
                <a:cxn ang="0">
                  <a:pos x="24" y="55"/>
                </a:cxn>
                <a:cxn ang="0">
                  <a:pos x="0" y="89"/>
                </a:cxn>
              </a:cxnLst>
              <a:rect l="0" t="0" r="r" b="b"/>
              <a:pathLst>
                <a:path w="107" h="106">
                  <a:moveTo>
                    <a:pt x="0" y="89"/>
                  </a:moveTo>
                  <a:lnTo>
                    <a:pt x="9" y="97"/>
                  </a:lnTo>
                  <a:lnTo>
                    <a:pt x="15" y="97"/>
                  </a:lnTo>
                  <a:lnTo>
                    <a:pt x="32" y="105"/>
                  </a:lnTo>
                  <a:lnTo>
                    <a:pt x="49" y="97"/>
                  </a:lnTo>
                  <a:lnTo>
                    <a:pt x="56" y="80"/>
                  </a:lnTo>
                  <a:lnTo>
                    <a:pt x="65" y="65"/>
                  </a:lnTo>
                  <a:lnTo>
                    <a:pt x="81" y="49"/>
                  </a:lnTo>
                  <a:lnTo>
                    <a:pt x="89" y="49"/>
                  </a:lnTo>
                  <a:lnTo>
                    <a:pt x="81" y="40"/>
                  </a:lnTo>
                  <a:lnTo>
                    <a:pt x="106" y="17"/>
                  </a:lnTo>
                  <a:lnTo>
                    <a:pt x="106" y="8"/>
                  </a:lnTo>
                  <a:lnTo>
                    <a:pt x="97" y="8"/>
                  </a:lnTo>
                  <a:lnTo>
                    <a:pt x="97" y="0"/>
                  </a:lnTo>
                  <a:lnTo>
                    <a:pt x="89" y="8"/>
                  </a:lnTo>
                  <a:lnTo>
                    <a:pt x="89" y="0"/>
                  </a:lnTo>
                  <a:lnTo>
                    <a:pt x="81" y="0"/>
                  </a:lnTo>
                  <a:lnTo>
                    <a:pt x="72" y="0"/>
                  </a:lnTo>
                  <a:lnTo>
                    <a:pt x="72" y="17"/>
                  </a:lnTo>
                  <a:lnTo>
                    <a:pt x="65" y="17"/>
                  </a:lnTo>
                  <a:lnTo>
                    <a:pt x="56" y="33"/>
                  </a:lnTo>
                  <a:lnTo>
                    <a:pt x="24" y="55"/>
                  </a:lnTo>
                  <a:lnTo>
                    <a:pt x="0" y="89"/>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69" name="Freeform 297"/>
            <p:cNvSpPr>
              <a:spLocks/>
            </p:cNvSpPr>
            <p:nvPr/>
          </p:nvSpPr>
          <p:spPr bwMode="auto">
            <a:xfrm>
              <a:off x="4752" y="3078"/>
              <a:ext cx="101" cy="85"/>
            </a:xfrm>
            <a:custGeom>
              <a:avLst/>
              <a:gdLst/>
              <a:ahLst/>
              <a:cxnLst>
                <a:cxn ang="0">
                  <a:pos x="0" y="89"/>
                </a:cxn>
                <a:cxn ang="0">
                  <a:pos x="9" y="97"/>
                </a:cxn>
                <a:cxn ang="0">
                  <a:pos x="15" y="97"/>
                </a:cxn>
                <a:cxn ang="0">
                  <a:pos x="32" y="105"/>
                </a:cxn>
                <a:cxn ang="0">
                  <a:pos x="49" y="97"/>
                </a:cxn>
                <a:cxn ang="0">
                  <a:pos x="56" y="80"/>
                </a:cxn>
                <a:cxn ang="0">
                  <a:pos x="65" y="65"/>
                </a:cxn>
                <a:cxn ang="0">
                  <a:pos x="81" y="49"/>
                </a:cxn>
                <a:cxn ang="0">
                  <a:pos x="89" y="49"/>
                </a:cxn>
                <a:cxn ang="0">
                  <a:pos x="81" y="40"/>
                </a:cxn>
                <a:cxn ang="0">
                  <a:pos x="106" y="17"/>
                </a:cxn>
                <a:cxn ang="0">
                  <a:pos x="106" y="8"/>
                </a:cxn>
                <a:cxn ang="0">
                  <a:pos x="97" y="8"/>
                </a:cxn>
                <a:cxn ang="0">
                  <a:pos x="97" y="0"/>
                </a:cxn>
                <a:cxn ang="0">
                  <a:pos x="89" y="8"/>
                </a:cxn>
                <a:cxn ang="0">
                  <a:pos x="89" y="0"/>
                </a:cxn>
                <a:cxn ang="0">
                  <a:pos x="81" y="0"/>
                </a:cxn>
                <a:cxn ang="0">
                  <a:pos x="72" y="0"/>
                </a:cxn>
                <a:cxn ang="0">
                  <a:pos x="72" y="17"/>
                </a:cxn>
                <a:cxn ang="0">
                  <a:pos x="65" y="17"/>
                </a:cxn>
                <a:cxn ang="0">
                  <a:pos x="56" y="33"/>
                </a:cxn>
                <a:cxn ang="0">
                  <a:pos x="24" y="55"/>
                </a:cxn>
                <a:cxn ang="0">
                  <a:pos x="0" y="89"/>
                </a:cxn>
              </a:cxnLst>
              <a:rect l="0" t="0" r="r" b="b"/>
              <a:pathLst>
                <a:path w="107" h="106">
                  <a:moveTo>
                    <a:pt x="0" y="89"/>
                  </a:moveTo>
                  <a:lnTo>
                    <a:pt x="9" y="97"/>
                  </a:lnTo>
                  <a:lnTo>
                    <a:pt x="15" y="97"/>
                  </a:lnTo>
                  <a:lnTo>
                    <a:pt x="32" y="105"/>
                  </a:lnTo>
                  <a:lnTo>
                    <a:pt x="49" y="97"/>
                  </a:lnTo>
                  <a:lnTo>
                    <a:pt x="56" y="80"/>
                  </a:lnTo>
                  <a:lnTo>
                    <a:pt x="65" y="65"/>
                  </a:lnTo>
                  <a:lnTo>
                    <a:pt x="81" y="49"/>
                  </a:lnTo>
                  <a:lnTo>
                    <a:pt x="89" y="49"/>
                  </a:lnTo>
                  <a:lnTo>
                    <a:pt x="81" y="40"/>
                  </a:lnTo>
                  <a:lnTo>
                    <a:pt x="106" y="17"/>
                  </a:lnTo>
                  <a:lnTo>
                    <a:pt x="106" y="8"/>
                  </a:lnTo>
                  <a:lnTo>
                    <a:pt x="97" y="8"/>
                  </a:lnTo>
                  <a:lnTo>
                    <a:pt x="97" y="0"/>
                  </a:lnTo>
                  <a:lnTo>
                    <a:pt x="89" y="8"/>
                  </a:lnTo>
                  <a:lnTo>
                    <a:pt x="89" y="0"/>
                  </a:lnTo>
                  <a:lnTo>
                    <a:pt x="81" y="0"/>
                  </a:lnTo>
                  <a:lnTo>
                    <a:pt x="72" y="0"/>
                  </a:lnTo>
                  <a:lnTo>
                    <a:pt x="72" y="17"/>
                  </a:lnTo>
                  <a:lnTo>
                    <a:pt x="65" y="17"/>
                  </a:lnTo>
                  <a:lnTo>
                    <a:pt x="56" y="33"/>
                  </a:lnTo>
                  <a:lnTo>
                    <a:pt x="24" y="55"/>
                  </a:lnTo>
                  <a:lnTo>
                    <a:pt x="0" y="89"/>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70" name="Freeform 298"/>
            <p:cNvSpPr>
              <a:spLocks/>
            </p:cNvSpPr>
            <p:nvPr/>
          </p:nvSpPr>
          <p:spPr bwMode="auto">
            <a:xfrm>
              <a:off x="3893" y="2568"/>
              <a:ext cx="132" cy="116"/>
            </a:xfrm>
            <a:custGeom>
              <a:avLst/>
              <a:gdLst/>
              <a:ahLst/>
              <a:cxnLst>
                <a:cxn ang="0">
                  <a:pos x="0" y="0"/>
                </a:cxn>
                <a:cxn ang="0">
                  <a:pos x="0" y="7"/>
                </a:cxn>
                <a:cxn ang="0">
                  <a:pos x="18" y="23"/>
                </a:cxn>
                <a:cxn ang="0">
                  <a:pos x="33" y="41"/>
                </a:cxn>
                <a:cxn ang="0">
                  <a:pos x="42" y="47"/>
                </a:cxn>
                <a:cxn ang="0">
                  <a:pos x="49" y="64"/>
                </a:cxn>
                <a:cxn ang="0">
                  <a:pos x="65" y="81"/>
                </a:cxn>
                <a:cxn ang="0">
                  <a:pos x="83" y="113"/>
                </a:cxn>
                <a:cxn ang="0">
                  <a:pos x="114" y="144"/>
                </a:cxn>
                <a:cxn ang="0">
                  <a:pos x="130" y="144"/>
                </a:cxn>
                <a:cxn ang="0">
                  <a:pos x="139" y="113"/>
                </a:cxn>
                <a:cxn ang="0">
                  <a:pos x="130" y="97"/>
                </a:cxn>
                <a:cxn ang="0">
                  <a:pos x="123" y="97"/>
                </a:cxn>
                <a:cxn ang="0">
                  <a:pos x="114" y="81"/>
                </a:cxn>
                <a:cxn ang="0">
                  <a:pos x="108" y="81"/>
                </a:cxn>
                <a:cxn ang="0">
                  <a:pos x="108" y="72"/>
                </a:cxn>
                <a:cxn ang="0">
                  <a:pos x="98" y="64"/>
                </a:cxn>
                <a:cxn ang="0">
                  <a:pos x="98" y="56"/>
                </a:cxn>
                <a:cxn ang="0">
                  <a:pos x="74" y="41"/>
                </a:cxn>
                <a:cxn ang="0">
                  <a:pos x="65" y="41"/>
                </a:cxn>
                <a:cxn ang="0">
                  <a:pos x="24" y="7"/>
                </a:cxn>
                <a:cxn ang="0">
                  <a:pos x="0" y="0"/>
                </a:cxn>
              </a:cxnLst>
              <a:rect l="0" t="0" r="r" b="b"/>
              <a:pathLst>
                <a:path w="140" h="145">
                  <a:moveTo>
                    <a:pt x="0" y="0"/>
                  </a:moveTo>
                  <a:lnTo>
                    <a:pt x="0" y="7"/>
                  </a:lnTo>
                  <a:lnTo>
                    <a:pt x="18" y="23"/>
                  </a:lnTo>
                  <a:lnTo>
                    <a:pt x="33" y="41"/>
                  </a:lnTo>
                  <a:lnTo>
                    <a:pt x="42" y="47"/>
                  </a:lnTo>
                  <a:lnTo>
                    <a:pt x="49" y="64"/>
                  </a:lnTo>
                  <a:lnTo>
                    <a:pt x="65" y="81"/>
                  </a:lnTo>
                  <a:lnTo>
                    <a:pt x="83" y="113"/>
                  </a:lnTo>
                  <a:lnTo>
                    <a:pt x="114" y="144"/>
                  </a:lnTo>
                  <a:lnTo>
                    <a:pt x="130" y="144"/>
                  </a:lnTo>
                  <a:lnTo>
                    <a:pt x="139" y="113"/>
                  </a:lnTo>
                  <a:lnTo>
                    <a:pt x="130" y="97"/>
                  </a:lnTo>
                  <a:lnTo>
                    <a:pt x="123" y="97"/>
                  </a:lnTo>
                  <a:lnTo>
                    <a:pt x="114" y="81"/>
                  </a:lnTo>
                  <a:lnTo>
                    <a:pt x="108" y="81"/>
                  </a:lnTo>
                  <a:lnTo>
                    <a:pt x="108" y="72"/>
                  </a:lnTo>
                  <a:lnTo>
                    <a:pt x="98" y="64"/>
                  </a:lnTo>
                  <a:lnTo>
                    <a:pt x="98" y="56"/>
                  </a:lnTo>
                  <a:lnTo>
                    <a:pt x="74" y="41"/>
                  </a:lnTo>
                  <a:lnTo>
                    <a:pt x="65" y="41"/>
                  </a:lnTo>
                  <a:lnTo>
                    <a:pt x="24" y="7"/>
                  </a:lnTo>
                  <a:lnTo>
                    <a:pt x="0" y="0"/>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71" name="Freeform 299"/>
            <p:cNvSpPr>
              <a:spLocks/>
            </p:cNvSpPr>
            <p:nvPr/>
          </p:nvSpPr>
          <p:spPr bwMode="auto">
            <a:xfrm>
              <a:off x="4016" y="2683"/>
              <a:ext cx="109" cy="28"/>
            </a:xfrm>
            <a:custGeom>
              <a:avLst/>
              <a:gdLst/>
              <a:ahLst/>
              <a:cxnLst>
                <a:cxn ang="0">
                  <a:pos x="0" y="9"/>
                </a:cxn>
                <a:cxn ang="0">
                  <a:pos x="33" y="25"/>
                </a:cxn>
                <a:cxn ang="0">
                  <a:pos x="115" y="34"/>
                </a:cxn>
                <a:cxn ang="0">
                  <a:pos x="115" y="25"/>
                </a:cxn>
                <a:cxn ang="0">
                  <a:pos x="98" y="25"/>
                </a:cxn>
                <a:cxn ang="0">
                  <a:pos x="90" y="17"/>
                </a:cxn>
                <a:cxn ang="0">
                  <a:pos x="65" y="9"/>
                </a:cxn>
                <a:cxn ang="0">
                  <a:pos x="65" y="17"/>
                </a:cxn>
                <a:cxn ang="0">
                  <a:pos x="50" y="9"/>
                </a:cxn>
                <a:cxn ang="0">
                  <a:pos x="25" y="0"/>
                </a:cxn>
                <a:cxn ang="0">
                  <a:pos x="9" y="0"/>
                </a:cxn>
                <a:cxn ang="0">
                  <a:pos x="0" y="9"/>
                </a:cxn>
              </a:cxnLst>
              <a:rect l="0" t="0" r="r" b="b"/>
              <a:pathLst>
                <a:path w="116" h="35">
                  <a:moveTo>
                    <a:pt x="0" y="9"/>
                  </a:moveTo>
                  <a:lnTo>
                    <a:pt x="33" y="25"/>
                  </a:lnTo>
                  <a:lnTo>
                    <a:pt x="115" y="34"/>
                  </a:lnTo>
                  <a:lnTo>
                    <a:pt x="115" y="25"/>
                  </a:lnTo>
                  <a:lnTo>
                    <a:pt x="98" y="25"/>
                  </a:lnTo>
                  <a:lnTo>
                    <a:pt x="90" y="17"/>
                  </a:lnTo>
                  <a:lnTo>
                    <a:pt x="65" y="9"/>
                  </a:lnTo>
                  <a:lnTo>
                    <a:pt x="65" y="17"/>
                  </a:lnTo>
                  <a:lnTo>
                    <a:pt x="50" y="9"/>
                  </a:lnTo>
                  <a:lnTo>
                    <a:pt x="25" y="0"/>
                  </a:lnTo>
                  <a:lnTo>
                    <a:pt x="9" y="0"/>
                  </a:lnTo>
                  <a:lnTo>
                    <a:pt x="0" y="9"/>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72" name="Freeform 300"/>
            <p:cNvSpPr>
              <a:spLocks/>
            </p:cNvSpPr>
            <p:nvPr/>
          </p:nvSpPr>
          <p:spPr bwMode="auto">
            <a:xfrm>
              <a:off x="4124" y="2711"/>
              <a:ext cx="16" cy="0"/>
            </a:xfrm>
            <a:custGeom>
              <a:avLst/>
              <a:gdLst/>
              <a:ahLst/>
              <a:cxnLst>
                <a:cxn ang="0">
                  <a:pos x="0" y="0"/>
                </a:cxn>
                <a:cxn ang="0">
                  <a:pos x="6" y="0"/>
                </a:cxn>
                <a:cxn ang="0">
                  <a:pos x="16" y="0"/>
                </a:cxn>
                <a:cxn ang="0">
                  <a:pos x="0" y="0"/>
                </a:cxn>
              </a:cxnLst>
              <a:rect l="0" t="0" r="r" b="b"/>
              <a:pathLst>
                <a:path w="17" h="1">
                  <a:moveTo>
                    <a:pt x="0" y="0"/>
                  </a:moveTo>
                  <a:lnTo>
                    <a:pt x="6" y="0"/>
                  </a:lnTo>
                  <a:lnTo>
                    <a:pt x="16" y="0"/>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73" name="Freeform 301"/>
            <p:cNvSpPr>
              <a:spLocks/>
            </p:cNvSpPr>
            <p:nvPr/>
          </p:nvSpPr>
          <p:spPr bwMode="auto">
            <a:xfrm>
              <a:off x="4147" y="2711"/>
              <a:ext cx="93" cy="13"/>
            </a:xfrm>
            <a:custGeom>
              <a:avLst/>
              <a:gdLst/>
              <a:ahLst/>
              <a:cxnLst>
                <a:cxn ang="0">
                  <a:pos x="0" y="16"/>
                </a:cxn>
                <a:cxn ang="0">
                  <a:pos x="7" y="16"/>
                </a:cxn>
                <a:cxn ang="0">
                  <a:pos x="41" y="0"/>
                </a:cxn>
                <a:cxn ang="0">
                  <a:pos x="73" y="16"/>
                </a:cxn>
                <a:cxn ang="0">
                  <a:pos x="97" y="0"/>
                </a:cxn>
                <a:cxn ang="0">
                  <a:pos x="81" y="0"/>
                </a:cxn>
                <a:cxn ang="0">
                  <a:pos x="56" y="0"/>
                </a:cxn>
                <a:cxn ang="0">
                  <a:pos x="41" y="0"/>
                </a:cxn>
                <a:cxn ang="0">
                  <a:pos x="16" y="0"/>
                </a:cxn>
                <a:cxn ang="0">
                  <a:pos x="23" y="0"/>
                </a:cxn>
                <a:cxn ang="0">
                  <a:pos x="0" y="0"/>
                </a:cxn>
                <a:cxn ang="0">
                  <a:pos x="0" y="16"/>
                </a:cxn>
              </a:cxnLst>
              <a:rect l="0" t="0" r="r" b="b"/>
              <a:pathLst>
                <a:path w="98" h="17">
                  <a:moveTo>
                    <a:pt x="0" y="16"/>
                  </a:moveTo>
                  <a:lnTo>
                    <a:pt x="7" y="16"/>
                  </a:lnTo>
                  <a:lnTo>
                    <a:pt x="41" y="0"/>
                  </a:lnTo>
                  <a:lnTo>
                    <a:pt x="73" y="16"/>
                  </a:lnTo>
                  <a:lnTo>
                    <a:pt x="97" y="0"/>
                  </a:lnTo>
                  <a:lnTo>
                    <a:pt x="81" y="0"/>
                  </a:lnTo>
                  <a:lnTo>
                    <a:pt x="56" y="0"/>
                  </a:lnTo>
                  <a:lnTo>
                    <a:pt x="41" y="0"/>
                  </a:lnTo>
                  <a:lnTo>
                    <a:pt x="16" y="0"/>
                  </a:lnTo>
                  <a:lnTo>
                    <a:pt x="23" y="0"/>
                  </a:lnTo>
                  <a:lnTo>
                    <a:pt x="0" y="0"/>
                  </a:lnTo>
                  <a:lnTo>
                    <a:pt x="0"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74" name="Freeform 302"/>
            <p:cNvSpPr>
              <a:spLocks/>
            </p:cNvSpPr>
            <p:nvPr/>
          </p:nvSpPr>
          <p:spPr bwMode="auto">
            <a:xfrm>
              <a:off x="4176" y="2723"/>
              <a:ext cx="25" cy="14"/>
            </a:xfrm>
            <a:custGeom>
              <a:avLst/>
              <a:gdLst/>
              <a:ahLst/>
              <a:cxnLst>
                <a:cxn ang="0">
                  <a:pos x="0" y="0"/>
                </a:cxn>
                <a:cxn ang="0">
                  <a:pos x="17" y="16"/>
                </a:cxn>
                <a:cxn ang="0">
                  <a:pos x="25" y="16"/>
                </a:cxn>
                <a:cxn ang="0">
                  <a:pos x="17" y="0"/>
                </a:cxn>
                <a:cxn ang="0">
                  <a:pos x="0" y="0"/>
                </a:cxn>
              </a:cxnLst>
              <a:rect l="0" t="0" r="r" b="b"/>
              <a:pathLst>
                <a:path w="26" h="17">
                  <a:moveTo>
                    <a:pt x="0" y="0"/>
                  </a:moveTo>
                  <a:lnTo>
                    <a:pt x="17" y="16"/>
                  </a:lnTo>
                  <a:lnTo>
                    <a:pt x="25" y="16"/>
                  </a:lnTo>
                  <a:lnTo>
                    <a:pt x="17" y="0"/>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75" name="Freeform 303"/>
            <p:cNvSpPr>
              <a:spLocks/>
            </p:cNvSpPr>
            <p:nvPr/>
          </p:nvSpPr>
          <p:spPr bwMode="auto">
            <a:xfrm>
              <a:off x="4230" y="2711"/>
              <a:ext cx="48" cy="20"/>
            </a:xfrm>
            <a:custGeom>
              <a:avLst/>
              <a:gdLst/>
              <a:ahLst/>
              <a:cxnLst>
                <a:cxn ang="0">
                  <a:pos x="0" y="25"/>
                </a:cxn>
                <a:cxn ang="0">
                  <a:pos x="18" y="25"/>
                </a:cxn>
                <a:cxn ang="0">
                  <a:pos x="50" y="0"/>
                </a:cxn>
                <a:cxn ang="0">
                  <a:pos x="25" y="0"/>
                </a:cxn>
                <a:cxn ang="0">
                  <a:pos x="9" y="16"/>
                </a:cxn>
                <a:cxn ang="0">
                  <a:pos x="0" y="25"/>
                </a:cxn>
              </a:cxnLst>
              <a:rect l="0" t="0" r="r" b="b"/>
              <a:pathLst>
                <a:path w="51" h="26">
                  <a:moveTo>
                    <a:pt x="0" y="25"/>
                  </a:moveTo>
                  <a:lnTo>
                    <a:pt x="18" y="25"/>
                  </a:lnTo>
                  <a:lnTo>
                    <a:pt x="50" y="0"/>
                  </a:lnTo>
                  <a:lnTo>
                    <a:pt x="25" y="0"/>
                  </a:lnTo>
                  <a:lnTo>
                    <a:pt x="9" y="16"/>
                  </a:lnTo>
                  <a:lnTo>
                    <a:pt x="0" y="2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76" name="Freeform 304"/>
            <p:cNvSpPr>
              <a:spLocks/>
            </p:cNvSpPr>
            <p:nvPr/>
          </p:nvSpPr>
          <p:spPr bwMode="auto">
            <a:xfrm>
              <a:off x="4361" y="2678"/>
              <a:ext cx="16" cy="20"/>
            </a:xfrm>
            <a:custGeom>
              <a:avLst/>
              <a:gdLst/>
              <a:ahLst/>
              <a:cxnLst>
                <a:cxn ang="0">
                  <a:pos x="0" y="24"/>
                </a:cxn>
                <a:cxn ang="0">
                  <a:pos x="16" y="7"/>
                </a:cxn>
                <a:cxn ang="0">
                  <a:pos x="16" y="0"/>
                </a:cxn>
                <a:cxn ang="0">
                  <a:pos x="0" y="24"/>
                </a:cxn>
              </a:cxnLst>
              <a:rect l="0" t="0" r="r" b="b"/>
              <a:pathLst>
                <a:path w="17" h="25">
                  <a:moveTo>
                    <a:pt x="0" y="24"/>
                  </a:moveTo>
                  <a:lnTo>
                    <a:pt x="16" y="7"/>
                  </a:lnTo>
                  <a:lnTo>
                    <a:pt x="16" y="0"/>
                  </a:lnTo>
                  <a:lnTo>
                    <a:pt x="0" y="24"/>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77" name="Freeform 305"/>
            <p:cNvSpPr>
              <a:spLocks/>
            </p:cNvSpPr>
            <p:nvPr/>
          </p:nvSpPr>
          <p:spPr bwMode="auto">
            <a:xfrm>
              <a:off x="4016" y="2639"/>
              <a:ext cx="18" cy="20"/>
            </a:xfrm>
            <a:custGeom>
              <a:avLst/>
              <a:gdLst/>
              <a:ahLst/>
              <a:cxnLst>
                <a:cxn ang="0">
                  <a:pos x="0" y="9"/>
                </a:cxn>
                <a:cxn ang="0">
                  <a:pos x="9" y="16"/>
                </a:cxn>
                <a:cxn ang="0">
                  <a:pos x="18" y="25"/>
                </a:cxn>
                <a:cxn ang="0">
                  <a:pos x="18" y="16"/>
                </a:cxn>
                <a:cxn ang="0">
                  <a:pos x="9" y="0"/>
                </a:cxn>
                <a:cxn ang="0">
                  <a:pos x="0" y="9"/>
                </a:cxn>
              </a:cxnLst>
              <a:rect l="0" t="0" r="r" b="b"/>
              <a:pathLst>
                <a:path w="19" h="26">
                  <a:moveTo>
                    <a:pt x="0" y="9"/>
                  </a:moveTo>
                  <a:lnTo>
                    <a:pt x="9" y="16"/>
                  </a:lnTo>
                  <a:lnTo>
                    <a:pt x="18" y="25"/>
                  </a:lnTo>
                  <a:lnTo>
                    <a:pt x="18" y="16"/>
                  </a:lnTo>
                  <a:lnTo>
                    <a:pt x="9" y="0"/>
                  </a:lnTo>
                  <a:lnTo>
                    <a:pt x="0" y="9"/>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78" name="Freeform 306"/>
            <p:cNvSpPr>
              <a:spLocks/>
            </p:cNvSpPr>
            <p:nvPr/>
          </p:nvSpPr>
          <p:spPr bwMode="auto">
            <a:xfrm>
              <a:off x="4016" y="2639"/>
              <a:ext cx="18" cy="20"/>
            </a:xfrm>
            <a:custGeom>
              <a:avLst/>
              <a:gdLst/>
              <a:ahLst/>
              <a:cxnLst>
                <a:cxn ang="0">
                  <a:pos x="0" y="9"/>
                </a:cxn>
                <a:cxn ang="0">
                  <a:pos x="9" y="16"/>
                </a:cxn>
                <a:cxn ang="0">
                  <a:pos x="18" y="25"/>
                </a:cxn>
                <a:cxn ang="0">
                  <a:pos x="18" y="16"/>
                </a:cxn>
                <a:cxn ang="0">
                  <a:pos x="9" y="0"/>
                </a:cxn>
                <a:cxn ang="0">
                  <a:pos x="0" y="9"/>
                </a:cxn>
              </a:cxnLst>
              <a:rect l="0" t="0" r="r" b="b"/>
              <a:pathLst>
                <a:path w="19" h="26">
                  <a:moveTo>
                    <a:pt x="0" y="9"/>
                  </a:moveTo>
                  <a:lnTo>
                    <a:pt x="9" y="16"/>
                  </a:lnTo>
                  <a:lnTo>
                    <a:pt x="18" y="25"/>
                  </a:lnTo>
                  <a:lnTo>
                    <a:pt x="18" y="16"/>
                  </a:lnTo>
                  <a:lnTo>
                    <a:pt x="9" y="0"/>
                  </a:lnTo>
                  <a:lnTo>
                    <a:pt x="0" y="9"/>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6979" name="Freeform 307"/>
            <p:cNvSpPr>
              <a:spLocks/>
            </p:cNvSpPr>
            <p:nvPr/>
          </p:nvSpPr>
          <p:spPr bwMode="auto">
            <a:xfrm>
              <a:off x="4039" y="2651"/>
              <a:ext cx="16" cy="14"/>
            </a:xfrm>
            <a:custGeom>
              <a:avLst/>
              <a:gdLst/>
              <a:ahLst/>
              <a:cxnLst>
                <a:cxn ang="0">
                  <a:pos x="0" y="16"/>
                </a:cxn>
                <a:cxn ang="0">
                  <a:pos x="16" y="16"/>
                </a:cxn>
                <a:cxn ang="0">
                  <a:pos x="16" y="0"/>
                </a:cxn>
                <a:cxn ang="0">
                  <a:pos x="0" y="0"/>
                </a:cxn>
                <a:cxn ang="0">
                  <a:pos x="0" y="16"/>
                </a:cxn>
              </a:cxnLst>
              <a:rect l="0" t="0" r="r" b="b"/>
              <a:pathLst>
                <a:path w="17" h="17">
                  <a:moveTo>
                    <a:pt x="0" y="16"/>
                  </a:moveTo>
                  <a:lnTo>
                    <a:pt x="16" y="16"/>
                  </a:lnTo>
                  <a:lnTo>
                    <a:pt x="16" y="0"/>
                  </a:lnTo>
                  <a:lnTo>
                    <a:pt x="0" y="0"/>
                  </a:lnTo>
                  <a:lnTo>
                    <a:pt x="0"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80" name="Freeform 308"/>
            <p:cNvSpPr>
              <a:spLocks/>
            </p:cNvSpPr>
            <p:nvPr/>
          </p:nvSpPr>
          <p:spPr bwMode="auto">
            <a:xfrm>
              <a:off x="4176" y="2606"/>
              <a:ext cx="79" cy="78"/>
            </a:xfrm>
            <a:custGeom>
              <a:avLst/>
              <a:gdLst/>
              <a:ahLst/>
              <a:cxnLst>
                <a:cxn ang="0">
                  <a:pos x="0" y="57"/>
                </a:cxn>
                <a:cxn ang="0">
                  <a:pos x="0" y="66"/>
                </a:cxn>
                <a:cxn ang="0">
                  <a:pos x="10" y="66"/>
                </a:cxn>
                <a:cxn ang="0">
                  <a:pos x="10" y="74"/>
                </a:cxn>
                <a:cxn ang="0">
                  <a:pos x="10" y="97"/>
                </a:cxn>
                <a:cxn ang="0">
                  <a:pos x="17" y="90"/>
                </a:cxn>
                <a:cxn ang="0">
                  <a:pos x="17" y="66"/>
                </a:cxn>
                <a:cxn ang="0">
                  <a:pos x="25" y="57"/>
                </a:cxn>
                <a:cxn ang="0">
                  <a:pos x="34" y="57"/>
                </a:cxn>
                <a:cxn ang="0">
                  <a:pos x="25" y="66"/>
                </a:cxn>
                <a:cxn ang="0">
                  <a:pos x="34" y="74"/>
                </a:cxn>
                <a:cxn ang="0">
                  <a:pos x="34" y="82"/>
                </a:cxn>
                <a:cxn ang="0">
                  <a:pos x="50" y="82"/>
                </a:cxn>
                <a:cxn ang="0">
                  <a:pos x="50" y="97"/>
                </a:cxn>
                <a:cxn ang="0">
                  <a:pos x="57" y="90"/>
                </a:cxn>
                <a:cxn ang="0">
                  <a:pos x="57" y="82"/>
                </a:cxn>
                <a:cxn ang="0">
                  <a:pos x="42" y="66"/>
                </a:cxn>
                <a:cxn ang="0">
                  <a:pos x="50" y="66"/>
                </a:cxn>
                <a:cxn ang="0">
                  <a:pos x="34" y="50"/>
                </a:cxn>
                <a:cxn ang="0">
                  <a:pos x="50" y="34"/>
                </a:cxn>
                <a:cxn ang="0">
                  <a:pos x="57" y="34"/>
                </a:cxn>
                <a:cxn ang="0">
                  <a:pos x="25" y="41"/>
                </a:cxn>
                <a:cxn ang="0">
                  <a:pos x="17" y="34"/>
                </a:cxn>
                <a:cxn ang="0">
                  <a:pos x="17" y="25"/>
                </a:cxn>
                <a:cxn ang="0">
                  <a:pos x="25" y="17"/>
                </a:cxn>
                <a:cxn ang="0">
                  <a:pos x="75" y="17"/>
                </a:cxn>
                <a:cxn ang="0">
                  <a:pos x="82" y="0"/>
                </a:cxn>
                <a:cxn ang="0">
                  <a:pos x="66" y="9"/>
                </a:cxn>
                <a:cxn ang="0">
                  <a:pos x="50" y="17"/>
                </a:cxn>
                <a:cxn ang="0">
                  <a:pos x="25" y="9"/>
                </a:cxn>
                <a:cxn ang="0">
                  <a:pos x="25" y="17"/>
                </a:cxn>
                <a:cxn ang="0">
                  <a:pos x="17" y="17"/>
                </a:cxn>
                <a:cxn ang="0">
                  <a:pos x="17" y="34"/>
                </a:cxn>
                <a:cxn ang="0">
                  <a:pos x="0" y="57"/>
                </a:cxn>
              </a:cxnLst>
              <a:rect l="0" t="0" r="r" b="b"/>
              <a:pathLst>
                <a:path w="83" h="98">
                  <a:moveTo>
                    <a:pt x="0" y="57"/>
                  </a:moveTo>
                  <a:lnTo>
                    <a:pt x="0" y="66"/>
                  </a:lnTo>
                  <a:lnTo>
                    <a:pt x="10" y="66"/>
                  </a:lnTo>
                  <a:lnTo>
                    <a:pt x="10" y="74"/>
                  </a:lnTo>
                  <a:lnTo>
                    <a:pt x="10" y="97"/>
                  </a:lnTo>
                  <a:lnTo>
                    <a:pt x="17" y="90"/>
                  </a:lnTo>
                  <a:lnTo>
                    <a:pt x="17" y="66"/>
                  </a:lnTo>
                  <a:lnTo>
                    <a:pt x="25" y="57"/>
                  </a:lnTo>
                  <a:lnTo>
                    <a:pt x="34" y="57"/>
                  </a:lnTo>
                  <a:lnTo>
                    <a:pt x="25" y="66"/>
                  </a:lnTo>
                  <a:lnTo>
                    <a:pt x="34" y="74"/>
                  </a:lnTo>
                  <a:lnTo>
                    <a:pt x="34" y="82"/>
                  </a:lnTo>
                  <a:lnTo>
                    <a:pt x="50" y="82"/>
                  </a:lnTo>
                  <a:lnTo>
                    <a:pt x="50" y="97"/>
                  </a:lnTo>
                  <a:lnTo>
                    <a:pt x="57" y="90"/>
                  </a:lnTo>
                  <a:lnTo>
                    <a:pt x="57" y="82"/>
                  </a:lnTo>
                  <a:lnTo>
                    <a:pt x="42" y="66"/>
                  </a:lnTo>
                  <a:lnTo>
                    <a:pt x="50" y="66"/>
                  </a:lnTo>
                  <a:lnTo>
                    <a:pt x="34" y="50"/>
                  </a:lnTo>
                  <a:lnTo>
                    <a:pt x="50" y="34"/>
                  </a:lnTo>
                  <a:lnTo>
                    <a:pt x="57" y="34"/>
                  </a:lnTo>
                  <a:lnTo>
                    <a:pt x="25" y="41"/>
                  </a:lnTo>
                  <a:lnTo>
                    <a:pt x="17" y="34"/>
                  </a:lnTo>
                  <a:lnTo>
                    <a:pt x="17" y="25"/>
                  </a:lnTo>
                  <a:lnTo>
                    <a:pt x="25" y="17"/>
                  </a:lnTo>
                  <a:lnTo>
                    <a:pt x="75" y="17"/>
                  </a:lnTo>
                  <a:lnTo>
                    <a:pt x="82" y="0"/>
                  </a:lnTo>
                  <a:lnTo>
                    <a:pt x="66" y="9"/>
                  </a:lnTo>
                  <a:lnTo>
                    <a:pt x="50" y="17"/>
                  </a:lnTo>
                  <a:lnTo>
                    <a:pt x="25" y="9"/>
                  </a:lnTo>
                  <a:lnTo>
                    <a:pt x="25" y="17"/>
                  </a:lnTo>
                  <a:lnTo>
                    <a:pt x="17" y="17"/>
                  </a:lnTo>
                  <a:lnTo>
                    <a:pt x="17" y="34"/>
                  </a:lnTo>
                  <a:lnTo>
                    <a:pt x="0" y="57"/>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81" name="Freeform 309"/>
            <p:cNvSpPr>
              <a:spLocks/>
            </p:cNvSpPr>
            <p:nvPr/>
          </p:nvSpPr>
          <p:spPr bwMode="auto">
            <a:xfrm>
              <a:off x="4277" y="2601"/>
              <a:ext cx="16" cy="33"/>
            </a:xfrm>
            <a:custGeom>
              <a:avLst/>
              <a:gdLst/>
              <a:ahLst/>
              <a:cxnLst>
                <a:cxn ang="0">
                  <a:pos x="0" y="15"/>
                </a:cxn>
                <a:cxn ang="0">
                  <a:pos x="8" y="31"/>
                </a:cxn>
                <a:cxn ang="0">
                  <a:pos x="16" y="40"/>
                </a:cxn>
                <a:cxn ang="0">
                  <a:pos x="8" y="31"/>
                </a:cxn>
                <a:cxn ang="0">
                  <a:pos x="8" y="23"/>
                </a:cxn>
                <a:cxn ang="0">
                  <a:pos x="16" y="23"/>
                </a:cxn>
                <a:cxn ang="0">
                  <a:pos x="16" y="15"/>
                </a:cxn>
                <a:cxn ang="0">
                  <a:pos x="16" y="6"/>
                </a:cxn>
                <a:cxn ang="0">
                  <a:pos x="16" y="15"/>
                </a:cxn>
                <a:cxn ang="0">
                  <a:pos x="8" y="0"/>
                </a:cxn>
                <a:cxn ang="0">
                  <a:pos x="0" y="15"/>
                </a:cxn>
              </a:cxnLst>
              <a:rect l="0" t="0" r="r" b="b"/>
              <a:pathLst>
                <a:path w="17" h="41">
                  <a:moveTo>
                    <a:pt x="0" y="15"/>
                  </a:moveTo>
                  <a:lnTo>
                    <a:pt x="8" y="31"/>
                  </a:lnTo>
                  <a:lnTo>
                    <a:pt x="16" y="40"/>
                  </a:lnTo>
                  <a:lnTo>
                    <a:pt x="8" y="31"/>
                  </a:lnTo>
                  <a:lnTo>
                    <a:pt x="8" y="23"/>
                  </a:lnTo>
                  <a:lnTo>
                    <a:pt x="16" y="23"/>
                  </a:lnTo>
                  <a:lnTo>
                    <a:pt x="16" y="15"/>
                  </a:lnTo>
                  <a:lnTo>
                    <a:pt x="16" y="6"/>
                  </a:lnTo>
                  <a:lnTo>
                    <a:pt x="16" y="15"/>
                  </a:lnTo>
                  <a:lnTo>
                    <a:pt x="8" y="0"/>
                  </a:lnTo>
                  <a:lnTo>
                    <a:pt x="0" y="1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82" name="Freeform 310"/>
            <p:cNvSpPr>
              <a:spLocks/>
            </p:cNvSpPr>
            <p:nvPr/>
          </p:nvSpPr>
          <p:spPr bwMode="auto">
            <a:xfrm>
              <a:off x="4262" y="2659"/>
              <a:ext cx="16" cy="13"/>
            </a:xfrm>
            <a:custGeom>
              <a:avLst/>
              <a:gdLst/>
              <a:ahLst/>
              <a:cxnLst>
                <a:cxn ang="0">
                  <a:pos x="0" y="0"/>
                </a:cxn>
                <a:cxn ang="0">
                  <a:pos x="16" y="16"/>
                </a:cxn>
                <a:cxn ang="0">
                  <a:pos x="16" y="0"/>
                </a:cxn>
                <a:cxn ang="0">
                  <a:pos x="0" y="0"/>
                </a:cxn>
              </a:cxnLst>
              <a:rect l="0" t="0" r="r" b="b"/>
              <a:pathLst>
                <a:path w="17" h="17">
                  <a:moveTo>
                    <a:pt x="0" y="0"/>
                  </a:moveTo>
                  <a:lnTo>
                    <a:pt x="16" y="16"/>
                  </a:lnTo>
                  <a:lnTo>
                    <a:pt x="16" y="0"/>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83" name="Freeform 311"/>
            <p:cNvSpPr>
              <a:spLocks/>
            </p:cNvSpPr>
            <p:nvPr/>
          </p:nvSpPr>
          <p:spPr bwMode="auto">
            <a:xfrm>
              <a:off x="4285" y="2651"/>
              <a:ext cx="39" cy="15"/>
            </a:xfrm>
            <a:custGeom>
              <a:avLst/>
              <a:gdLst/>
              <a:ahLst/>
              <a:cxnLst>
                <a:cxn ang="0">
                  <a:pos x="0" y="9"/>
                </a:cxn>
                <a:cxn ang="0">
                  <a:pos x="41" y="17"/>
                </a:cxn>
                <a:cxn ang="0">
                  <a:pos x="32" y="9"/>
                </a:cxn>
                <a:cxn ang="0">
                  <a:pos x="25" y="0"/>
                </a:cxn>
                <a:cxn ang="0">
                  <a:pos x="7" y="0"/>
                </a:cxn>
                <a:cxn ang="0">
                  <a:pos x="0" y="9"/>
                </a:cxn>
              </a:cxnLst>
              <a:rect l="0" t="0" r="r" b="b"/>
              <a:pathLst>
                <a:path w="42" h="18">
                  <a:moveTo>
                    <a:pt x="0" y="9"/>
                  </a:moveTo>
                  <a:lnTo>
                    <a:pt x="41" y="17"/>
                  </a:lnTo>
                  <a:lnTo>
                    <a:pt x="32" y="9"/>
                  </a:lnTo>
                  <a:lnTo>
                    <a:pt x="25" y="0"/>
                  </a:lnTo>
                  <a:lnTo>
                    <a:pt x="7" y="0"/>
                  </a:lnTo>
                  <a:lnTo>
                    <a:pt x="0" y="9"/>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84" name="Freeform 312"/>
            <p:cNvSpPr>
              <a:spLocks/>
            </p:cNvSpPr>
            <p:nvPr/>
          </p:nvSpPr>
          <p:spPr bwMode="auto">
            <a:xfrm>
              <a:off x="4192" y="2433"/>
              <a:ext cx="48" cy="58"/>
            </a:xfrm>
            <a:custGeom>
              <a:avLst/>
              <a:gdLst/>
              <a:ahLst/>
              <a:cxnLst>
                <a:cxn ang="0">
                  <a:pos x="0" y="31"/>
                </a:cxn>
                <a:cxn ang="0">
                  <a:pos x="0" y="47"/>
                </a:cxn>
                <a:cxn ang="0">
                  <a:pos x="8" y="55"/>
                </a:cxn>
                <a:cxn ang="0">
                  <a:pos x="8" y="65"/>
                </a:cxn>
                <a:cxn ang="0">
                  <a:pos x="17" y="65"/>
                </a:cxn>
                <a:cxn ang="0">
                  <a:pos x="25" y="65"/>
                </a:cxn>
                <a:cxn ang="0">
                  <a:pos x="33" y="72"/>
                </a:cxn>
                <a:cxn ang="0">
                  <a:pos x="33" y="65"/>
                </a:cxn>
                <a:cxn ang="0">
                  <a:pos x="40" y="72"/>
                </a:cxn>
                <a:cxn ang="0">
                  <a:pos x="49" y="72"/>
                </a:cxn>
                <a:cxn ang="0">
                  <a:pos x="40" y="65"/>
                </a:cxn>
                <a:cxn ang="0">
                  <a:pos x="49" y="65"/>
                </a:cxn>
                <a:cxn ang="0">
                  <a:pos x="33" y="55"/>
                </a:cxn>
                <a:cxn ang="0">
                  <a:pos x="25" y="65"/>
                </a:cxn>
                <a:cxn ang="0">
                  <a:pos x="17" y="47"/>
                </a:cxn>
                <a:cxn ang="0">
                  <a:pos x="33" y="24"/>
                </a:cxn>
                <a:cxn ang="0">
                  <a:pos x="25" y="15"/>
                </a:cxn>
                <a:cxn ang="0">
                  <a:pos x="33" y="0"/>
                </a:cxn>
                <a:cxn ang="0">
                  <a:pos x="25" y="7"/>
                </a:cxn>
                <a:cxn ang="0">
                  <a:pos x="8" y="0"/>
                </a:cxn>
                <a:cxn ang="0">
                  <a:pos x="0" y="31"/>
                </a:cxn>
              </a:cxnLst>
              <a:rect l="0" t="0" r="r" b="b"/>
              <a:pathLst>
                <a:path w="50" h="73">
                  <a:moveTo>
                    <a:pt x="0" y="31"/>
                  </a:moveTo>
                  <a:lnTo>
                    <a:pt x="0" y="47"/>
                  </a:lnTo>
                  <a:lnTo>
                    <a:pt x="8" y="55"/>
                  </a:lnTo>
                  <a:lnTo>
                    <a:pt x="8" y="65"/>
                  </a:lnTo>
                  <a:lnTo>
                    <a:pt x="17" y="65"/>
                  </a:lnTo>
                  <a:lnTo>
                    <a:pt x="25" y="65"/>
                  </a:lnTo>
                  <a:lnTo>
                    <a:pt x="33" y="72"/>
                  </a:lnTo>
                  <a:lnTo>
                    <a:pt x="33" y="65"/>
                  </a:lnTo>
                  <a:lnTo>
                    <a:pt x="40" y="72"/>
                  </a:lnTo>
                  <a:lnTo>
                    <a:pt x="49" y="72"/>
                  </a:lnTo>
                  <a:lnTo>
                    <a:pt x="40" y="65"/>
                  </a:lnTo>
                  <a:lnTo>
                    <a:pt x="49" y="65"/>
                  </a:lnTo>
                  <a:lnTo>
                    <a:pt x="33" y="55"/>
                  </a:lnTo>
                  <a:lnTo>
                    <a:pt x="25" y="65"/>
                  </a:lnTo>
                  <a:lnTo>
                    <a:pt x="17" y="47"/>
                  </a:lnTo>
                  <a:lnTo>
                    <a:pt x="33" y="24"/>
                  </a:lnTo>
                  <a:lnTo>
                    <a:pt x="25" y="15"/>
                  </a:lnTo>
                  <a:lnTo>
                    <a:pt x="33" y="0"/>
                  </a:lnTo>
                  <a:lnTo>
                    <a:pt x="25" y="7"/>
                  </a:lnTo>
                  <a:lnTo>
                    <a:pt x="8" y="0"/>
                  </a:lnTo>
                  <a:lnTo>
                    <a:pt x="0" y="31"/>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85" name="Freeform 313"/>
            <p:cNvSpPr>
              <a:spLocks/>
            </p:cNvSpPr>
            <p:nvPr/>
          </p:nvSpPr>
          <p:spPr bwMode="auto">
            <a:xfrm>
              <a:off x="4154" y="2510"/>
              <a:ext cx="33" cy="33"/>
            </a:xfrm>
            <a:custGeom>
              <a:avLst/>
              <a:gdLst/>
              <a:ahLst/>
              <a:cxnLst>
                <a:cxn ang="0">
                  <a:pos x="0" y="40"/>
                </a:cxn>
                <a:cxn ang="0">
                  <a:pos x="34" y="8"/>
                </a:cxn>
                <a:cxn ang="0">
                  <a:pos x="34" y="0"/>
                </a:cxn>
                <a:cxn ang="0">
                  <a:pos x="0" y="40"/>
                </a:cxn>
              </a:cxnLst>
              <a:rect l="0" t="0" r="r" b="b"/>
              <a:pathLst>
                <a:path w="35" h="41">
                  <a:moveTo>
                    <a:pt x="0" y="40"/>
                  </a:moveTo>
                  <a:lnTo>
                    <a:pt x="34" y="8"/>
                  </a:lnTo>
                  <a:lnTo>
                    <a:pt x="34" y="0"/>
                  </a:lnTo>
                  <a:lnTo>
                    <a:pt x="0" y="4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86" name="Freeform 314"/>
            <p:cNvSpPr>
              <a:spLocks/>
            </p:cNvSpPr>
            <p:nvPr/>
          </p:nvSpPr>
          <p:spPr bwMode="auto">
            <a:xfrm>
              <a:off x="4192" y="2490"/>
              <a:ext cx="17" cy="14"/>
            </a:xfrm>
            <a:custGeom>
              <a:avLst/>
              <a:gdLst/>
              <a:ahLst/>
              <a:cxnLst>
                <a:cxn ang="0">
                  <a:pos x="0" y="0"/>
                </a:cxn>
                <a:cxn ang="0">
                  <a:pos x="17" y="16"/>
                </a:cxn>
                <a:cxn ang="0">
                  <a:pos x="17" y="8"/>
                </a:cxn>
                <a:cxn ang="0">
                  <a:pos x="17" y="0"/>
                </a:cxn>
                <a:cxn ang="0">
                  <a:pos x="0" y="0"/>
                </a:cxn>
              </a:cxnLst>
              <a:rect l="0" t="0" r="r" b="b"/>
              <a:pathLst>
                <a:path w="18" h="17">
                  <a:moveTo>
                    <a:pt x="0" y="0"/>
                  </a:moveTo>
                  <a:lnTo>
                    <a:pt x="17" y="16"/>
                  </a:lnTo>
                  <a:lnTo>
                    <a:pt x="17" y="8"/>
                  </a:lnTo>
                  <a:lnTo>
                    <a:pt x="17" y="0"/>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87" name="Freeform 315"/>
            <p:cNvSpPr>
              <a:spLocks/>
            </p:cNvSpPr>
            <p:nvPr/>
          </p:nvSpPr>
          <p:spPr bwMode="auto">
            <a:xfrm>
              <a:off x="4247" y="2496"/>
              <a:ext cx="16" cy="27"/>
            </a:xfrm>
            <a:custGeom>
              <a:avLst/>
              <a:gdLst/>
              <a:ahLst/>
              <a:cxnLst>
                <a:cxn ang="0">
                  <a:pos x="0" y="0"/>
                </a:cxn>
                <a:cxn ang="0">
                  <a:pos x="7" y="7"/>
                </a:cxn>
                <a:cxn ang="0">
                  <a:pos x="0" y="17"/>
                </a:cxn>
                <a:cxn ang="0">
                  <a:pos x="0" y="25"/>
                </a:cxn>
                <a:cxn ang="0">
                  <a:pos x="0" y="32"/>
                </a:cxn>
                <a:cxn ang="0">
                  <a:pos x="7" y="32"/>
                </a:cxn>
                <a:cxn ang="0">
                  <a:pos x="7" y="17"/>
                </a:cxn>
                <a:cxn ang="0">
                  <a:pos x="16" y="17"/>
                </a:cxn>
                <a:cxn ang="0">
                  <a:pos x="7" y="7"/>
                </a:cxn>
                <a:cxn ang="0">
                  <a:pos x="7" y="0"/>
                </a:cxn>
                <a:cxn ang="0">
                  <a:pos x="0" y="0"/>
                </a:cxn>
              </a:cxnLst>
              <a:rect l="0" t="0" r="r" b="b"/>
              <a:pathLst>
                <a:path w="17" h="33">
                  <a:moveTo>
                    <a:pt x="0" y="0"/>
                  </a:moveTo>
                  <a:lnTo>
                    <a:pt x="7" y="7"/>
                  </a:lnTo>
                  <a:lnTo>
                    <a:pt x="0" y="17"/>
                  </a:lnTo>
                  <a:lnTo>
                    <a:pt x="0" y="25"/>
                  </a:lnTo>
                  <a:lnTo>
                    <a:pt x="0" y="32"/>
                  </a:lnTo>
                  <a:lnTo>
                    <a:pt x="7" y="32"/>
                  </a:lnTo>
                  <a:lnTo>
                    <a:pt x="7" y="17"/>
                  </a:lnTo>
                  <a:lnTo>
                    <a:pt x="16" y="17"/>
                  </a:lnTo>
                  <a:lnTo>
                    <a:pt x="7" y="7"/>
                  </a:lnTo>
                  <a:lnTo>
                    <a:pt x="7" y="0"/>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88" name="Freeform 316"/>
            <p:cNvSpPr>
              <a:spLocks/>
            </p:cNvSpPr>
            <p:nvPr/>
          </p:nvSpPr>
          <p:spPr bwMode="auto">
            <a:xfrm>
              <a:off x="4216" y="2502"/>
              <a:ext cx="32" cy="34"/>
            </a:xfrm>
            <a:custGeom>
              <a:avLst/>
              <a:gdLst/>
              <a:ahLst/>
              <a:cxnLst>
                <a:cxn ang="0">
                  <a:pos x="0" y="18"/>
                </a:cxn>
                <a:cxn ang="0">
                  <a:pos x="8" y="18"/>
                </a:cxn>
                <a:cxn ang="0">
                  <a:pos x="8" y="25"/>
                </a:cxn>
                <a:cxn ang="0">
                  <a:pos x="15" y="41"/>
                </a:cxn>
                <a:cxn ang="0">
                  <a:pos x="15" y="34"/>
                </a:cxn>
                <a:cxn ang="0">
                  <a:pos x="15" y="25"/>
                </a:cxn>
                <a:cxn ang="0">
                  <a:pos x="33" y="34"/>
                </a:cxn>
                <a:cxn ang="0">
                  <a:pos x="33" y="25"/>
                </a:cxn>
                <a:cxn ang="0">
                  <a:pos x="24" y="25"/>
                </a:cxn>
                <a:cxn ang="0">
                  <a:pos x="24" y="10"/>
                </a:cxn>
                <a:cxn ang="0">
                  <a:pos x="15" y="18"/>
                </a:cxn>
                <a:cxn ang="0">
                  <a:pos x="15" y="10"/>
                </a:cxn>
                <a:cxn ang="0">
                  <a:pos x="8" y="0"/>
                </a:cxn>
                <a:cxn ang="0">
                  <a:pos x="0" y="0"/>
                </a:cxn>
                <a:cxn ang="0">
                  <a:pos x="0" y="18"/>
                </a:cxn>
              </a:cxnLst>
              <a:rect l="0" t="0" r="r" b="b"/>
              <a:pathLst>
                <a:path w="34" h="42">
                  <a:moveTo>
                    <a:pt x="0" y="18"/>
                  </a:moveTo>
                  <a:lnTo>
                    <a:pt x="8" y="18"/>
                  </a:lnTo>
                  <a:lnTo>
                    <a:pt x="8" y="25"/>
                  </a:lnTo>
                  <a:lnTo>
                    <a:pt x="15" y="41"/>
                  </a:lnTo>
                  <a:lnTo>
                    <a:pt x="15" y="34"/>
                  </a:lnTo>
                  <a:lnTo>
                    <a:pt x="15" y="25"/>
                  </a:lnTo>
                  <a:lnTo>
                    <a:pt x="33" y="34"/>
                  </a:lnTo>
                  <a:lnTo>
                    <a:pt x="33" y="25"/>
                  </a:lnTo>
                  <a:lnTo>
                    <a:pt x="24" y="25"/>
                  </a:lnTo>
                  <a:lnTo>
                    <a:pt x="24" y="10"/>
                  </a:lnTo>
                  <a:lnTo>
                    <a:pt x="15" y="18"/>
                  </a:lnTo>
                  <a:lnTo>
                    <a:pt x="15" y="10"/>
                  </a:lnTo>
                  <a:lnTo>
                    <a:pt x="8" y="0"/>
                  </a:lnTo>
                  <a:lnTo>
                    <a:pt x="0" y="0"/>
                  </a:lnTo>
                  <a:lnTo>
                    <a:pt x="0" y="18"/>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89" name="Freeform 317"/>
            <p:cNvSpPr>
              <a:spLocks/>
            </p:cNvSpPr>
            <p:nvPr/>
          </p:nvSpPr>
          <p:spPr bwMode="auto">
            <a:xfrm>
              <a:off x="4216" y="2522"/>
              <a:ext cx="53" cy="47"/>
            </a:xfrm>
            <a:custGeom>
              <a:avLst/>
              <a:gdLst/>
              <a:ahLst/>
              <a:cxnLst>
                <a:cxn ang="0">
                  <a:pos x="0" y="40"/>
                </a:cxn>
                <a:cxn ang="0">
                  <a:pos x="8" y="34"/>
                </a:cxn>
                <a:cxn ang="0">
                  <a:pos x="15" y="34"/>
                </a:cxn>
                <a:cxn ang="0">
                  <a:pos x="24" y="34"/>
                </a:cxn>
                <a:cxn ang="0">
                  <a:pos x="33" y="34"/>
                </a:cxn>
                <a:cxn ang="0">
                  <a:pos x="24" y="49"/>
                </a:cxn>
                <a:cxn ang="0">
                  <a:pos x="40" y="58"/>
                </a:cxn>
                <a:cxn ang="0">
                  <a:pos x="49" y="49"/>
                </a:cxn>
                <a:cxn ang="0">
                  <a:pos x="40" y="40"/>
                </a:cxn>
                <a:cxn ang="0">
                  <a:pos x="49" y="34"/>
                </a:cxn>
                <a:cxn ang="0">
                  <a:pos x="55" y="49"/>
                </a:cxn>
                <a:cxn ang="0">
                  <a:pos x="55" y="34"/>
                </a:cxn>
                <a:cxn ang="0">
                  <a:pos x="55" y="16"/>
                </a:cxn>
                <a:cxn ang="0">
                  <a:pos x="40" y="0"/>
                </a:cxn>
                <a:cxn ang="0">
                  <a:pos x="40" y="16"/>
                </a:cxn>
                <a:cxn ang="0">
                  <a:pos x="33" y="16"/>
                </a:cxn>
                <a:cxn ang="0">
                  <a:pos x="24" y="25"/>
                </a:cxn>
                <a:cxn ang="0">
                  <a:pos x="15" y="16"/>
                </a:cxn>
                <a:cxn ang="0">
                  <a:pos x="0" y="34"/>
                </a:cxn>
                <a:cxn ang="0">
                  <a:pos x="0" y="40"/>
                </a:cxn>
              </a:cxnLst>
              <a:rect l="0" t="0" r="r" b="b"/>
              <a:pathLst>
                <a:path w="56" h="59">
                  <a:moveTo>
                    <a:pt x="0" y="40"/>
                  </a:moveTo>
                  <a:lnTo>
                    <a:pt x="8" y="34"/>
                  </a:lnTo>
                  <a:lnTo>
                    <a:pt x="15" y="34"/>
                  </a:lnTo>
                  <a:lnTo>
                    <a:pt x="24" y="34"/>
                  </a:lnTo>
                  <a:lnTo>
                    <a:pt x="33" y="34"/>
                  </a:lnTo>
                  <a:lnTo>
                    <a:pt x="24" y="49"/>
                  </a:lnTo>
                  <a:lnTo>
                    <a:pt x="40" y="58"/>
                  </a:lnTo>
                  <a:lnTo>
                    <a:pt x="49" y="49"/>
                  </a:lnTo>
                  <a:lnTo>
                    <a:pt x="40" y="40"/>
                  </a:lnTo>
                  <a:lnTo>
                    <a:pt x="49" y="34"/>
                  </a:lnTo>
                  <a:lnTo>
                    <a:pt x="55" y="49"/>
                  </a:lnTo>
                  <a:lnTo>
                    <a:pt x="55" y="34"/>
                  </a:lnTo>
                  <a:lnTo>
                    <a:pt x="55" y="16"/>
                  </a:lnTo>
                  <a:lnTo>
                    <a:pt x="40" y="0"/>
                  </a:lnTo>
                  <a:lnTo>
                    <a:pt x="40" y="16"/>
                  </a:lnTo>
                  <a:lnTo>
                    <a:pt x="33" y="16"/>
                  </a:lnTo>
                  <a:lnTo>
                    <a:pt x="24" y="25"/>
                  </a:lnTo>
                  <a:lnTo>
                    <a:pt x="15" y="16"/>
                  </a:lnTo>
                  <a:lnTo>
                    <a:pt x="0" y="34"/>
                  </a:lnTo>
                  <a:lnTo>
                    <a:pt x="0" y="4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90" name="Freeform 318"/>
            <p:cNvSpPr>
              <a:spLocks/>
            </p:cNvSpPr>
            <p:nvPr/>
          </p:nvSpPr>
          <p:spPr bwMode="auto">
            <a:xfrm>
              <a:off x="4529" y="2665"/>
              <a:ext cx="54" cy="26"/>
            </a:xfrm>
            <a:custGeom>
              <a:avLst/>
              <a:gdLst/>
              <a:ahLst/>
              <a:cxnLst>
                <a:cxn ang="0">
                  <a:pos x="0" y="16"/>
                </a:cxn>
                <a:cxn ang="0">
                  <a:pos x="16" y="32"/>
                </a:cxn>
                <a:cxn ang="0">
                  <a:pos x="34" y="32"/>
                </a:cxn>
                <a:cxn ang="0">
                  <a:pos x="49" y="23"/>
                </a:cxn>
                <a:cxn ang="0">
                  <a:pos x="56" y="8"/>
                </a:cxn>
                <a:cxn ang="0">
                  <a:pos x="56" y="0"/>
                </a:cxn>
                <a:cxn ang="0">
                  <a:pos x="49" y="0"/>
                </a:cxn>
                <a:cxn ang="0">
                  <a:pos x="49" y="16"/>
                </a:cxn>
                <a:cxn ang="0">
                  <a:pos x="41" y="16"/>
                </a:cxn>
                <a:cxn ang="0">
                  <a:pos x="34" y="16"/>
                </a:cxn>
                <a:cxn ang="0">
                  <a:pos x="0" y="16"/>
                </a:cxn>
              </a:cxnLst>
              <a:rect l="0" t="0" r="r" b="b"/>
              <a:pathLst>
                <a:path w="57" h="33">
                  <a:moveTo>
                    <a:pt x="0" y="16"/>
                  </a:moveTo>
                  <a:lnTo>
                    <a:pt x="16" y="32"/>
                  </a:lnTo>
                  <a:lnTo>
                    <a:pt x="34" y="32"/>
                  </a:lnTo>
                  <a:lnTo>
                    <a:pt x="49" y="23"/>
                  </a:lnTo>
                  <a:lnTo>
                    <a:pt x="56" y="8"/>
                  </a:lnTo>
                  <a:lnTo>
                    <a:pt x="56" y="0"/>
                  </a:lnTo>
                  <a:lnTo>
                    <a:pt x="49" y="0"/>
                  </a:lnTo>
                  <a:lnTo>
                    <a:pt x="49" y="16"/>
                  </a:lnTo>
                  <a:lnTo>
                    <a:pt x="41" y="16"/>
                  </a:lnTo>
                  <a:lnTo>
                    <a:pt x="34" y="16"/>
                  </a:lnTo>
                  <a:lnTo>
                    <a:pt x="0"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91" name="Freeform 319"/>
            <p:cNvSpPr>
              <a:spLocks/>
            </p:cNvSpPr>
            <p:nvPr/>
          </p:nvSpPr>
          <p:spPr bwMode="auto">
            <a:xfrm>
              <a:off x="4568" y="2659"/>
              <a:ext cx="23" cy="13"/>
            </a:xfrm>
            <a:custGeom>
              <a:avLst/>
              <a:gdLst/>
              <a:ahLst/>
              <a:cxnLst>
                <a:cxn ang="0">
                  <a:pos x="0" y="0"/>
                </a:cxn>
                <a:cxn ang="0">
                  <a:pos x="15" y="8"/>
                </a:cxn>
                <a:cxn ang="0">
                  <a:pos x="24" y="16"/>
                </a:cxn>
                <a:cxn ang="0">
                  <a:pos x="24" y="8"/>
                </a:cxn>
                <a:cxn ang="0">
                  <a:pos x="0" y="0"/>
                </a:cxn>
              </a:cxnLst>
              <a:rect l="0" t="0" r="r" b="b"/>
              <a:pathLst>
                <a:path w="25" h="17">
                  <a:moveTo>
                    <a:pt x="0" y="0"/>
                  </a:moveTo>
                  <a:lnTo>
                    <a:pt x="15" y="8"/>
                  </a:lnTo>
                  <a:lnTo>
                    <a:pt x="24" y="16"/>
                  </a:lnTo>
                  <a:lnTo>
                    <a:pt x="24" y="8"/>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92" name="Freeform 320"/>
            <p:cNvSpPr>
              <a:spLocks/>
            </p:cNvSpPr>
            <p:nvPr/>
          </p:nvSpPr>
          <p:spPr bwMode="auto">
            <a:xfrm>
              <a:off x="4613" y="2678"/>
              <a:ext cx="16" cy="20"/>
            </a:xfrm>
            <a:custGeom>
              <a:avLst/>
              <a:gdLst/>
              <a:ahLst/>
              <a:cxnLst>
                <a:cxn ang="0">
                  <a:pos x="0" y="0"/>
                </a:cxn>
                <a:cxn ang="0">
                  <a:pos x="8" y="24"/>
                </a:cxn>
                <a:cxn ang="0">
                  <a:pos x="17" y="16"/>
                </a:cxn>
                <a:cxn ang="0">
                  <a:pos x="0" y="0"/>
                </a:cxn>
              </a:cxnLst>
              <a:rect l="0" t="0" r="r" b="b"/>
              <a:pathLst>
                <a:path w="18" h="25">
                  <a:moveTo>
                    <a:pt x="0" y="0"/>
                  </a:moveTo>
                  <a:lnTo>
                    <a:pt x="8" y="24"/>
                  </a:lnTo>
                  <a:lnTo>
                    <a:pt x="17" y="16"/>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93" name="Freeform 321"/>
            <p:cNvSpPr>
              <a:spLocks/>
            </p:cNvSpPr>
            <p:nvPr/>
          </p:nvSpPr>
          <p:spPr bwMode="auto">
            <a:xfrm>
              <a:off x="4667" y="2715"/>
              <a:ext cx="15" cy="14"/>
            </a:xfrm>
            <a:custGeom>
              <a:avLst/>
              <a:gdLst/>
              <a:ahLst/>
              <a:cxnLst>
                <a:cxn ang="0">
                  <a:pos x="0" y="0"/>
                </a:cxn>
                <a:cxn ang="0">
                  <a:pos x="0" y="16"/>
                </a:cxn>
                <a:cxn ang="0">
                  <a:pos x="16" y="16"/>
                </a:cxn>
                <a:cxn ang="0">
                  <a:pos x="0" y="0"/>
                </a:cxn>
              </a:cxnLst>
              <a:rect l="0" t="0" r="r" b="b"/>
              <a:pathLst>
                <a:path w="17" h="17">
                  <a:moveTo>
                    <a:pt x="0" y="0"/>
                  </a:moveTo>
                  <a:lnTo>
                    <a:pt x="0" y="16"/>
                  </a:lnTo>
                  <a:lnTo>
                    <a:pt x="16" y="16"/>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94" name="Freeform 322"/>
            <p:cNvSpPr>
              <a:spLocks/>
            </p:cNvSpPr>
            <p:nvPr/>
          </p:nvSpPr>
          <p:spPr bwMode="auto">
            <a:xfrm>
              <a:off x="810" y="2393"/>
              <a:ext cx="17" cy="13"/>
            </a:xfrm>
            <a:custGeom>
              <a:avLst/>
              <a:gdLst/>
              <a:ahLst/>
              <a:cxnLst>
                <a:cxn ang="0">
                  <a:pos x="0" y="0"/>
                </a:cxn>
                <a:cxn ang="0">
                  <a:pos x="16" y="16"/>
                </a:cxn>
                <a:cxn ang="0">
                  <a:pos x="16" y="0"/>
                </a:cxn>
                <a:cxn ang="0">
                  <a:pos x="0" y="0"/>
                </a:cxn>
              </a:cxnLst>
              <a:rect l="0" t="0" r="r" b="b"/>
              <a:pathLst>
                <a:path w="17" h="17">
                  <a:moveTo>
                    <a:pt x="0" y="0"/>
                  </a:moveTo>
                  <a:lnTo>
                    <a:pt x="16" y="16"/>
                  </a:lnTo>
                  <a:lnTo>
                    <a:pt x="16" y="0"/>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95" name="Line 323"/>
            <p:cNvSpPr>
              <a:spLocks noChangeShapeType="1"/>
            </p:cNvSpPr>
            <p:nvPr/>
          </p:nvSpPr>
          <p:spPr bwMode="auto">
            <a:xfrm>
              <a:off x="832" y="2400"/>
              <a:ext cx="9" cy="6"/>
            </a:xfrm>
            <a:prstGeom prst="line">
              <a:avLst/>
            </a:prstGeom>
            <a:grpFill/>
            <a:ln w="3175">
              <a:solidFill>
                <a:srgbClr val="DDDDDD"/>
              </a:solidFill>
              <a:round/>
              <a:headEnd type="none" w="sm" len="sm"/>
              <a:tailEnd type="none" w="sm" len="sm"/>
            </a:ln>
            <a:effectLst/>
          </p:spPr>
          <p:txBody>
            <a:bodyPr wrap="none" anchor="ctr"/>
            <a:lstStyle/>
            <a:p>
              <a:pPr>
                <a:defRPr/>
              </a:pPr>
              <a:endParaRPr lang="en-US"/>
            </a:p>
          </p:txBody>
        </p:sp>
        <p:sp>
          <p:nvSpPr>
            <p:cNvPr id="156996" name="Line 324"/>
            <p:cNvSpPr>
              <a:spLocks noChangeShapeType="1"/>
            </p:cNvSpPr>
            <p:nvPr/>
          </p:nvSpPr>
          <p:spPr bwMode="auto">
            <a:xfrm>
              <a:off x="848" y="2406"/>
              <a:ext cx="8" cy="7"/>
            </a:xfrm>
            <a:prstGeom prst="line">
              <a:avLst/>
            </a:prstGeom>
            <a:grpFill/>
            <a:ln w="3175">
              <a:solidFill>
                <a:srgbClr val="DDDDDD"/>
              </a:solidFill>
              <a:round/>
              <a:headEnd type="none" w="sm" len="sm"/>
              <a:tailEnd type="none" w="sm" len="sm"/>
            </a:ln>
            <a:effectLst/>
          </p:spPr>
          <p:txBody>
            <a:bodyPr wrap="none" anchor="ctr"/>
            <a:lstStyle/>
            <a:p>
              <a:pPr>
                <a:defRPr/>
              </a:pPr>
              <a:endParaRPr lang="en-US"/>
            </a:p>
          </p:txBody>
        </p:sp>
        <p:sp>
          <p:nvSpPr>
            <p:cNvPr id="156997" name="Freeform 325"/>
            <p:cNvSpPr>
              <a:spLocks/>
            </p:cNvSpPr>
            <p:nvPr/>
          </p:nvSpPr>
          <p:spPr bwMode="auto">
            <a:xfrm>
              <a:off x="856" y="2413"/>
              <a:ext cx="16" cy="21"/>
            </a:xfrm>
            <a:custGeom>
              <a:avLst/>
              <a:gdLst/>
              <a:ahLst/>
              <a:cxnLst>
                <a:cxn ang="0">
                  <a:pos x="8" y="0"/>
                </a:cxn>
                <a:cxn ang="0">
                  <a:pos x="0" y="9"/>
                </a:cxn>
                <a:cxn ang="0">
                  <a:pos x="8" y="25"/>
                </a:cxn>
                <a:cxn ang="0">
                  <a:pos x="16" y="15"/>
                </a:cxn>
                <a:cxn ang="0">
                  <a:pos x="8" y="0"/>
                </a:cxn>
              </a:cxnLst>
              <a:rect l="0" t="0" r="r" b="b"/>
              <a:pathLst>
                <a:path w="17" h="26">
                  <a:moveTo>
                    <a:pt x="8" y="0"/>
                  </a:moveTo>
                  <a:lnTo>
                    <a:pt x="0" y="9"/>
                  </a:lnTo>
                  <a:lnTo>
                    <a:pt x="8" y="25"/>
                  </a:lnTo>
                  <a:lnTo>
                    <a:pt x="16" y="15"/>
                  </a:lnTo>
                  <a:lnTo>
                    <a:pt x="8"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98" name="Freeform 326"/>
            <p:cNvSpPr>
              <a:spLocks/>
            </p:cNvSpPr>
            <p:nvPr/>
          </p:nvSpPr>
          <p:spPr bwMode="auto">
            <a:xfrm>
              <a:off x="3068" y="2923"/>
              <a:ext cx="31" cy="26"/>
            </a:xfrm>
            <a:custGeom>
              <a:avLst/>
              <a:gdLst/>
              <a:ahLst/>
              <a:cxnLst>
                <a:cxn ang="0">
                  <a:pos x="32" y="15"/>
                </a:cxn>
                <a:cxn ang="0">
                  <a:pos x="23" y="25"/>
                </a:cxn>
                <a:cxn ang="0">
                  <a:pos x="8" y="32"/>
                </a:cxn>
                <a:cxn ang="0">
                  <a:pos x="0" y="25"/>
                </a:cxn>
                <a:cxn ang="0">
                  <a:pos x="16" y="0"/>
                </a:cxn>
                <a:cxn ang="0">
                  <a:pos x="23" y="7"/>
                </a:cxn>
                <a:cxn ang="0">
                  <a:pos x="32" y="15"/>
                </a:cxn>
              </a:cxnLst>
              <a:rect l="0" t="0" r="r" b="b"/>
              <a:pathLst>
                <a:path w="33" h="33">
                  <a:moveTo>
                    <a:pt x="32" y="15"/>
                  </a:moveTo>
                  <a:lnTo>
                    <a:pt x="23" y="25"/>
                  </a:lnTo>
                  <a:lnTo>
                    <a:pt x="8" y="32"/>
                  </a:lnTo>
                  <a:lnTo>
                    <a:pt x="0" y="25"/>
                  </a:lnTo>
                  <a:lnTo>
                    <a:pt x="16" y="0"/>
                  </a:lnTo>
                  <a:lnTo>
                    <a:pt x="23" y="7"/>
                  </a:lnTo>
                  <a:lnTo>
                    <a:pt x="32" y="15"/>
                  </a:lnTo>
                </a:path>
              </a:pathLst>
            </a:custGeom>
            <a:grpFill/>
            <a:ln w="3175" cap="rnd" cmpd="sng">
              <a:solidFill>
                <a:srgbClr val="DDDDDD"/>
              </a:solidFill>
              <a:prstDash val="solid"/>
              <a:round/>
              <a:headEnd/>
              <a:tailEnd/>
            </a:ln>
            <a:effectLst/>
          </p:spPr>
          <p:txBody>
            <a:bodyPr/>
            <a:lstStyle/>
            <a:p>
              <a:pPr>
                <a:defRPr/>
              </a:pPr>
              <a:endParaRPr lang="en-US"/>
            </a:p>
          </p:txBody>
        </p:sp>
        <p:sp>
          <p:nvSpPr>
            <p:cNvPr id="156999" name="Line 327"/>
            <p:cNvSpPr>
              <a:spLocks noChangeShapeType="1"/>
            </p:cNvSpPr>
            <p:nvPr/>
          </p:nvSpPr>
          <p:spPr bwMode="auto">
            <a:xfrm>
              <a:off x="4116" y="2393"/>
              <a:ext cx="8" cy="0"/>
            </a:xfrm>
            <a:prstGeom prst="line">
              <a:avLst/>
            </a:prstGeom>
            <a:grpFill/>
            <a:ln w="3175">
              <a:solidFill>
                <a:srgbClr val="DDDDDD"/>
              </a:solidFill>
              <a:round/>
              <a:headEnd type="none" w="sm" len="sm"/>
              <a:tailEnd type="none" w="sm" len="sm"/>
            </a:ln>
            <a:effectLst/>
          </p:spPr>
          <p:txBody>
            <a:bodyPr wrap="none" anchor="ctr"/>
            <a:lstStyle/>
            <a:p>
              <a:pPr>
                <a:defRPr/>
              </a:pPr>
              <a:endParaRPr lang="en-US"/>
            </a:p>
          </p:txBody>
        </p:sp>
        <p:sp>
          <p:nvSpPr>
            <p:cNvPr id="157000" name="Freeform 328"/>
            <p:cNvSpPr>
              <a:spLocks/>
            </p:cNvSpPr>
            <p:nvPr/>
          </p:nvSpPr>
          <p:spPr bwMode="auto">
            <a:xfrm>
              <a:off x="2975" y="2148"/>
              <a:ext cx="24" cy="40"/>
            </a:xfrm>
            <a:custGeom>
              <a:avLst/>
              <a:gdLst/>
              <a:ahLst/>
              <a:cxnLst>
                <a:cxn ang="0">
                  <a:pos x="0" y="0"/>
                </a:cxn>
                <a:cxn ang="0">
                  <a:pos x="9" y="0"/>
                </a:cxn>
                <a:cxn ang="0">
                  <a:pos x="15" y="9"/>
                </a:cxn>
                <a:cxn ang="0">
                  <a:pos x="15" y="17"/>
                </a:cxn>
                <a:cxn ang="0">
                  <a:pos x="24" y="25"/>
                </a:cxn>
                <a:cxn ang="0">
                  <a:pos x="24" y="34"/>
                </a:cxn>
                <a:cxn ang="0">
                  <a:pos x="9" y="50"/>
                </a:cxn>
                <a:cxn ang="0">
                  <a:pos x="0" y="41"/>
                </a:cxn>
                <a:cxn ang="0">
                  <a:pos x="0" y="9"/>
                </a:cxn>
                <a:cxn ang="0">
                  <a:pos x="0" y="0"/>
                </a:cxn>
              </a:cxnLst>
              <a:rect l="0" t="0" r="r" b="b"/>
              <a:pathLst>
                <a:path w="25" h="51">
                  <a:moveTo>
                    <a:pt x="0" y="0"/>
                  </a:moveTo>
                  <a:lnTo>
                    <a:pt x="9" y="0"/>
                  </a:lnTo>
                  <a:lnTo>
                    <a:pt x="15" y="9"/>
                  </a:lnTo>
                  <a:lnTo>
                    <a:pt x="15" y="17"/>
                  </a:lnTo>
                  <a:lnTo>
                    <a:pt x="24" y="25"/>
                  </a:lnTo>
                  <a:lnTo>
                    <a:pt x="24" y="34"/>
                  </a:lnTo>
                  <a:lnTo>
                    <a:pt x="9" y="50"/>
                  </a:lnTo>
                  <a:lnTo>
                    <a:pt x="0" y="41"/>
                  </a:lnTo>
                  <a:lnTo>
                    <a:pt x="0" y="9"/>
                  </a:lnTo>
                  <a:lnTo>
                    <a:pt x="0"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7001" name="Freeform 329"/>
            <p:cNvSpPr>
              <a:spLocks/>
            </p:cNvSpPr>
            <p:nvPr/>
          </p:nvSpPr>
          <p:spPr bwMode="auto">
            <a:xfrm>
              <a:off x="3013" y="2123"/>
              <a:ext cx="78" cy="45"/>
            </a:xfrm>
            <a:custGeom>
              <a:avLst/>
              <a:gdLst/>
              <a:ahLst/>
              <a:cxnLst>
                <a:cxn ang="0">
                  <a:pos x="81" y="6"/>
                </a:cxn>
                <a:cxn ang="0">
                  <a:pos x="81" y="16"/>
                </a:cxn>
                <a:cxn ang="0">
                  <a:pos x="74" y="16"/>
                </a:cxn>
                <a:cxn ang="0">
                  <a:pos x="66" y="31"/>
                </a:cxn>
                <a:cxn ang="0">
                  <a:pos x="74" y="40"/>
                </a:cxn>
                <a:cxn ang="0">
                  <a:pos x="58" y="40"/>
                </a:cxn>
                <a:cxn ang="0">
                  <a:pos x="49" y="48"/>
                </a:cxn>
                <a:cxn ang="0">
                  <a:pos x="41" y="56"/>
                </a:cxn>
                <a:cxn ang="0">
                  <a:pos x="24" y="48"/>
                </a:cxn>
                <a:cxn ang="0">
                  <a:pos x="9" y="48"/>
                </a:cxn>
                <a:cxn ang="0">
                  <a:pos x="9" y="40"/>
                </a:cxn>
                <a:cxn ang="0">
                  <a:pos x="0" y="31"/>
                </a:cxn>
                <a:cxn ang="0">
                  <a:pos x="9" y="25"/>
                </a:cxn>
                <a:cxn ang="0">
                  <a:pos x="0" y="6"/>
                </a:cxn>
                <a:cxn ang="0">
                  <a:pos x="0" y="0"/>
                </a:cxn>
                <a:cxn ang="0">
                  <a:pos x="9" y="6"/>
                </a:cxn>
                <a:cxn ang="0">
                  <a:pos x="16" y="6"/>
                </a:cxn>
                <a:cxn ang="0">
                  <a:pos x="41" y="16"/>
                </a:cxn>
                <a:cxn ang="0">
                  <a:pos x="58" y="0"/>
                </a:cxn>
                <a:cxn ang="0">
                  <a:pos x="81" y="6"/>
                </a:cxn>
              </a:cxnLst>
              <a:rect l="0" t="0" r="r" b="b"/>
              <a:pathLst>
                <a:path w="82" h="57">
                  <a:moveTo>
                    <a:pt x="81" y="6"/>
                  </a:moveTo>
                  <a:lnTo>
                    <a:pt x="81" y="16"/>
                  </a:lnTo>
                  <a:lnTo>
                    <a:pt x="74" y="16"/>
                  </a:lnTo>
                  <a:lnTo>
                    <a:pt x="66" y="31"/>
                  </a:lnTo>
                  <a:lnTo>
                    <a:pt x="74" y="40"/>
                  </a:lnTo>
                  <a:lnTo>
                    <a:pt x="58" y="40"/>
                  </a:lnTo>
                  <a:lnTo>
                    <a:pt x="49" y="48"/>
                  </a:lnTo>
                  <a:lnTo>
                    <a:pt x="41" y="56"/>
                  </a:lnTo>
                  <a:lnTo>
                    <a:pt x="24" y="48"/>
                  </a:lnTo>
                  <a:lnTo>
                    <a:pt x="9" y="48"/>
                  </a:lnTo>
                  <a:lnTo>
                    <a:pt x="9" y="40"/>
                  </a:lnTo>
                  <a:lnTo>
                    <a:pt x="0" y="31"/>
                  </a:lnTo>
                  <a:lnTo>
                    <a:pt x="9" y="25"/>
                  </a:lnTo>
                  <a:lnTo>
                    <a:pt x="0" y="6"/>
                  </a:lnTo>
                  <a:lnTo>
                    <a:pt x="0" y="0"/>
                  </a:lnTo>
                  <a:lnTo>
                    <a:pt x="9" y="6"/>
                  </a:lnTo>
                  <a:lnTo>
                    <a:pt x="16" y="6"/>
                  </a:lnTo>
                  <a:lnTo>
                    <a:pt x="41" y="16"/>
                  </a:lnTo>
                  <a:lnTo>
                    <a:pt x="58" y="0"/>
                  </a:lnTo>
                  <a:lnTo>
                    <a:pt x="81" y="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7002" name="Freeform 330"/>
            <p:cNvSpPr>
              <a:spLocks/>
            </p:cNvSpPr>
            <p:nvPr/>
          </p:nvSpPr>
          <p:spPr bwMode="auto">
            <a:xfrm>
              <a:off x="2937" y="2058"/>
              <a:ext cx="77" cy="45"/>
            </a:xfrm>
            <a:custGeom>
              <a:avLst/>
              <a:gdLst/>
              <a:ahLst/>
              <a:cxnLst>
                <a:cxn ang="0">
                  <a:pos x="33" y="56"/>
                </a:cxn>
                <a:cxn ang="0">
                  <a:pos x="50" y="47"/>
                </a:cxn>
                <a:cxn ang="0">
                  <a:pos x="65" y="47"/>
                </a:cxn>
                <a:cxn ang="0">
                  <a:pos x="74" y="16"/>
                </a:cxn>
                <a:cxn ang="0">
                  <a:pos x="81" y="16"/>
                </a:cxn>
                <a:cxn ang="0">
                  <a:pos x="74" y="7"/>
                </a:cxn>
                <a:cxn ang="0">
                  <a:pos x="56" y="0"/>
                </a:cxn>
                <a:cxn ang="0">
                  <a:pos x="25" y="16"/>
                </a:cxn>
                <a:cxn ang="0">
                  <a:pos x="10" y="16"/>
                </a:cxn>
                <a:cxn ang="0">
                  <a:pos x="0" y="32"/>
                </a:cxn>
                <a:cxn ang="0">
                  <a:pos x="0" y="40"/>
                </a:cxn>
                <a:cxn ang="0">
                  <a:pos x="25" y="56"/>
                </a:cxn>
                <a:cxn ang="0">
                  <a:pos x="33" y="56"/>
                </a:cxn>
              </a:cxnLst>
              <a:rect l="0" t="0" r="r" b="b"/>
              <a:pathLst>
                <a:path w="82" h="57">
                  <a:moveTo>
                    <a:pt x="33" y="56"/>
                  </a:moveTo>
                  <a:lnTo>
                    <a:pt x="50" y="47"/>
                  </a:lnTo>
                  <a:lnTo>
                    <a:pt x="65" y="47"/>
                  </a:lnTo>
                  <a:lnTo>
                    <a:pt x="74" y="16"/>
                  </a:lnTo>
                  <a:lnTo>
                    <a:pt x="81" y="16"/>
                  </a:lnTo>
                  <a:lnTo>
                    <a:pt x="74" y="7"/>
                  </a:lnTo>
                  <a:lnTo>
                    <a:pt x="56" y="0"/>
                  </a:lnTo>
                  <a:lnTo>
                    <a:pt x="25" y="16"/>
                  </a:lnTo>
                  <a:lnTo>
                    <a:pt x="10" y="16"/>
                  </a:lnTo>
                  <a:lnTo>
                    <a:pt x="0" y="32"/>
                  </a:lnTo>
                  <a:lnTo>
                    <a:pt x="0" y="40"/>
                  </a:lnTo>
                  <a:lnTo>
                    <a:pt x="25" y="56"/>
                  </a:lnTo>
                  <a:lnTo>
                    <a:pt x="33" y="56"/>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7003" name="Freeform 331"/>
            <p:cNvSpPr>
              <a:spLocks/>
            </p:cNvSpPr>
            <p:nvPr/>
          </p:nvSpPr>
          <p:spPr bwMode="auto">
            <a:xfrm>
              <a:off x="2906" y="2083"/>
              <a:ext cx="32" cy="20"/>
            </a:xfrm>
            <a:custGeom>
              <a:avLst/>
              <a:gdLst/>
              <a:ahLst/>
              <a:cxnLst>
                <a:cxn ang="0">
                  <a:pos x="32" y="8"/>
                </a:cxn>
                <a:cxn ang="0">
                  <a:pos x="25" y="8"/>
                </a:cxn>
                <a:cxn ang="0">
                  <a:pos x="17" y="24"/>
                </a:cxn>
                <a:cxn ang="0">
                  <a:pos x="8" y="24"/>
                </a:cxn>
                <a:cxn ang="0">
                  <a:pos x="0" y="24"/>
                </a:cxn>
                <a:cxn ang="0">
                  <a:pos x="0" y="15"/>
                </a:cxn>
                <a:cxn ang="0">
                  <a:pos x="0" y="8"/>
                </a:cxn>
                <a:cxn ang="0">
                  <a:pos x="32" y="0"/>
                </a:cxn>
                <a:cxn ang="0">
                  <a:pos x="32" y="8"/>
                </a:cxn>
              </a:cxnLst>
              <a:rect l="0" t="0" r="r" b="b"/>
              <a:pathLst>
                <a:path w="33" h="25">
                  <a:moveTo>
                    <a:pt x="32" y="8"/>
                  </a:moveTo>
                  <a:lnTo>
                    <a:pt x="25" y="8"/>
                  </a:lnTo>
                  <a:lnTo>
                    <a:pt x="17" y="24"/>
                  </a:lnTo>
                  <a:lnTo>
                    <a:pt x="8" y="24"/>
                  </a:lnTo>
                  <a:lnTo>
                    <a:pt x="0" y="24"/>
                  </a:lnTo>
                  <a:lnTo>
                    <a:pt x="0" y="15"/>
                  </a:lnTo>
                  <a:lnTo>
                    <a:pt x="0" y="8"/>
                  </a:lnTo>
                  <a:lnTo>
                    <a:pt x="32" y="0"/>
                  </a:lnTo>
                  <a:lnTo>
                    <a:pt x="32" y="8"/>
                  </a:lnTo>
                </a:path>
              </a:pathLst>
            </a:custGeom>
            <a:grpFill/>
            <a:ln w="3175" cap="rnd" cmpd="sng">
              <a:solidFill>
                <a:srgbClr val="DDDDDD"/>
              </a:solidFill>
              <a:prstDash val="solid"/>
              <a:round/>
              <a:headEnd/>
              <a:tailEnd/>
            </a:ln>
            <a:effectLst/>
          </p:spPr>
          <p:txBody>
            <a:bodyPr/>
            <a:lstStyle/>
            <a:p>
              <a:pPr>
                <a:defRPr/>
              </a:pPr>
              <a:endParaRPr lang="en-US"/>
            </a:p>
          </p:txBody>
        </p:sp>
        <p:sp>
          <p:nvSpPr>
            <p:cNvPr id="157004" name="Freeform 332"/>
            <p:cNvSpPr>
              <a:spLocks/>
            </p:cNvSpPr>
            <p:nvPr/>
          </p:nvSpPr>
          <p:spPr bwMode="auto">
            <a:xfrm>
              <a:off x="2906" y="2090"/>
              <a:ext cx="70" cy="58"/>
            </a:xfrm>
            <a:custGeom>
              <a:avLst/>
              <a:gdLst/>
              <a:ahLst/>
              <a:cxnLst>
                <a:cxn ang="0">
                  <a:pos x="32" y="0"/>
                </a:cxn>
                <a:cxn ang="0">
                  <a:pos x="57" y="16"/>
                </a:cxn>
                <a:cxn ang="0">
                  <a:pos x="65" y="16"/>
                </a:cxn>
                <a:cxn ang="0">
                  <a:pos x="73" y="25"/>
                </a:cxn>
                <a:cxn ang="0">
                  <a:pos x="73" y="32"/>
                </a:cxn>
                <a:cxn ang="0">
                  <a:pos x="65" y="32"/>
                </a:cxn>
                <a:cxn ang="0">
                  <a:pos x="65" y="25"/>
                </a:cxn>
                <a:cxn ang="0">
                  <a:pos x="42" y="16"/>
                </a:cxn>
                <a:cxn ang="0">
                  <a:pos x="32" y="25"/>
                </a:cxn>
                <a:cxn ang="0">
                  <a:pos x="32" y="16"/>
                </a:cxn>
                <a:cxn ang="0">
                  <a:pos x="25" y="25"/>
                </a:cxn>
                <a:cxn ang="0">
                  <a:pos x="32" y="32"/>
                </a:cxn>
                <a:cxn ang="0">
                  <a:pos x="48" y="57"/>
                </a:cxn>
                <a:cxn ang="0">
                  <a:pos x="57" y="66"/>
                </a:cxn>
                <a:cxn ang="0">
                  <a:pos x="57" y="72"/>
                </a:cxn>
                <a:cxn ang="0">
                  <a:pos x="42" y="57"/>
                </a:cxn>
                <a:cxn ang="0">
                  <a:pos x="32" y="57"/>
                </a:cxn>
                <a:cxn ang="0">
                  <a:pos x="17" y="41"/>
                </a:cxn>
                <a:cxn ang="0">
                  <a:pos x="17" y="25"/>
                </a:cxn>
                <a:cxn ang="0">
                  <a:pos x="8" y="25"/>
                </a:cxn>
                <a:cxn ang="0">
                  <a:pos x="0" y="32"/>
                </a:cxn>
                <a:cxn ang="0">
                  <a:pos x="0" y="16"/>
                </a:cxn>
                <a:cxn ang="0">
                  <a:pos x="17" y="16"/>
                </a:cxn>
                <a:cxn ang="0">
                  <a:pos x="25" y="0"/>
                </a:cxn>
                <a:cxn ang="0">
                  <a:pos x="32" y="0"/>
                </a:cxn>
              </a:cxnLst>
              <a:rect l="0" t="0" r="r" b="b"/>
              <a:pathLst>
                <a:path w="74" h="73">
                  <a:moveTo>
                    <a:pt x="32" y="0"/>
                  </a:moveTo>
                  <a:lnTo>
                    <a:pt x="57" y="16"/>
                  </a:lnTo>
                  <a:lnTo>
                    <a:pt x="65" y="16"/>
                  </a:lnTo>
                  <a:lnTo>
                    <a:pt x="73" y="25"/>
                  </a:lnTo>
                  <a:lnTo>
                    <a:pt x="73" y="32"/>
                  </a:lnTo>
                  <a:lnTo>
                    <a:pt x="65" y="32"/>
                  </a:lnTo>
                  <a:lnTo>
                    <a:pt x="65" y="25"/>
                  </a:lnTo>
                  <a:lnTo>
                    <a:pt x="42" y="16"/>
                  </a:lnTo>
                  <a:lnTo>
                    <a:pt x="32" y="25"/>
                  </a:lnTo>
                  <a:lnTo>
                    <a:pt x="32" y="16"/>
                  </a:lnTo>
                  <a:lnTo>
                    <a:pt x="25" y="25"/>
                  </a:lnTo>
                  <a:lnTo>
                    <a:pt x="32" y="32"/>
                  </a:lnTo>
                  <a:lnTo>
                    <a:pt x="48" y="57"/>
                  </a:lnTo>
                  <a:lnTo>
                    <a:pt x="57" y="66"/>
                  </a:lnTo>
                  <a:lnTo>
                    <a:pt x="57" y="72"/>
                  </a:lnTo>
                  <a:lnTo>
                    <a:pt x="42" y="57"/>
                  </a:lnTo>
                  <a:lnTo>
                    <a:pt x="32" y="57"/>
                  </a:lnTo>
                  <a:lnTo>
                    <a:pt x="17" y="41"/>
                  </a:lnTo>
                  <a:lnTo>
                    <a:pt x="17" y="25"/>
                  </a:lnTo>
                  <a:lnTo>
                    <a:pt x="8" y="25"/>
                  </a:lnTo>
                  <a:lnTo>
                    <a:pt x="0" y="32"/>
                  </a:lnTo>
                  <a:lnTo>
                    <a:pt x="0" y="16"/>
                  </a:lnTo>
                  <a:lnTo>
                    <a:pt x="17" y="16"/>
                  </a:lnTo>
                  <a:lnTo>
                    <a:pt x="25" y="0"/>
                  </a:lnTo>
                  <a:lnTo>
                    <a:pt x="32" y="0"/>
                  </a:lnTo>
                </a:path>
              </a:pathLst>
            </a:custGeom>
            <a:grpFill/>
            <a:ln w="3175" cap="rnd" cmpd="sng">
              <a:solidFill>
                <a:srgbClr val="DDDDDD"/>
              </a:solidFill>
              <a:prstDash val="solid"/>
              <a:round/>
              <a:headEnd/>
              <a:tailEnd/>
            </a:ln>
            <a:effectLst/>
          </p:spPr>
          <p:txBody>
            <a:bodyPr/>
            <a:lstStyle/>
            <a:p>
              <a:pPr>
                <a:defRPr/>
              </a:pPr>
              <a:endParaRPr lang="en-US"/>
            </a:p>
          </p:txBody>
        </p:sp>
        <p:sp>
          <p:nvSpPr>
            <p:cNvPr id="157005" name="Freeform 333"/>
            <p:cNvSpPr>
              <a:spLocks/>
            </p:cNvSpPr>
            <p:nvPr/>
          </p:nvSpPr>
          <p:spPr bwMode="auto">
            <a:xfrm>
              <a:off x="2960" y="2136"/>
              <a:ext cx="25" cy="20"/>
            </a:xfrm>
            <a:custGeom>
              <a:avLst/>
              <a:gdLst/>
              <a:ahLst/>
              <a:cxnLst>
                <a:cxn ang="0">
                  <a:pos x="0" y="15"/>
                </a:cxn>
                <a:cxn ang="0">
                  <a:pos x="16" y="24"/>
                </a:cxn>
                <a:cxn ang="0">
                  <a:pos x="16" y="15"/>
                </a:cxn>
                <a:cxn ang="0">
                  <a:pos x="25" y="15"/>
                </a:cxn>
                <a:cxn ang="0">
                  <a:pos x="25" y="9"/>
                </a:cxn>
                <a:cxn ang="0">
                  <a:pos x="16" y="0"/>
                </a:cxn>
                <a:cxn ang="0">
                  <a:pos x="8" y="0"/>
                </a:cxn>
                <a:cxn ang="0">
                  <a:pos x="0" y="9"/>
                </a:cxn>
                <a:cxn ang="0">
                  <a:pos x="0" y="15"/>
                </a:cxn>
              </a:cxnLst>
              <a:rect l="0" t="0" r="r" b="b"/>
              <a:pathLst>
                <a:path w="26" h="25">
                  <a:moveTo>
                    <a:pt x="0" y="15"/>
                  </a:moveTo>
                  <a:lnTo>
                    <a:pt x="16" y="24"/>
                  </a:lnTo>
                  <a:lnTo>
                    <a:pt x="16" y="15"/>
                  </a:lnTo>
                  <a:lnTo>
                    <a:pt x="25" y="15"/>
                  </a:lnTo>
                  <a:lnTo>
                    <a:pt x="25" y="9"/>
                  </a:lnTo>
                  <a:lnTo>
                    <a:pt x="16" y="0"/>
                  </a:lnTo>
                  <a:lnTo>
                    <a:pt x="8" y="0"/>
                  </a:lnTo>
                  <a:lnTo>
                    <a:pt x="0" y="9"/>
                  </a:lnTo>
                  <a:lnTo>
                    <a:pt x="0" y="15"/>
                  </a:lnTo>
                </a:path>
              </a:pathLst>
            </a:custGeom>
            <a:grpFill/>
            <a:ln w="3175" cap="rnd" cmpd="sng">
              <a:solidFill>
                <a:srgbClr val="DDDDDD"/>
              </a:solidFill>
              <a:prstDash val="solid"/>
              <a:round/>
              <a:headEnd/>
              <a:tailEnd/>
            </a:ln>
            <a:effectLst/>
          </p:spPr>
          <p:txBody>
            <a:bodyPr/>
            <a:lstStyle/>
            <a:p>
              <a:pPr>
                <a:defRPr/>
              </a:pPr>
              <a:endParaRPr lang="en-US"/>
            </a:p>
          </p:txBody>
        </p:sp>
        <p:sp>
          <p:nvSpPr>
            <p:cNvPr id="157006" name="Freeform 334"/>
            <p:cNvSpPr>
              <a:spLocks/>
            </p:cNvSpPr>
            <p:nvPr/>
          </p:nvSpPr>
          <p:spPr bwMode="auto">
            <a:xfrm>
              <a:off x="2968" y="2095"/>
              <a:ext cx="55" cy="61"/>
            </a:xfrm>
            <a:custGeom>
              <a:avLst/>
              <a:gdLst/>
              <a:ahLst/>
              <a:cxnLst>
                <a:cxn ang="0">
                  <a:pos x="8" y="25"/>
                </a:cxn>
                <a:cxn ang="0">
                  <a:pos x="8" y="18"/>
                </a:cxn>
                <a:cxn ang="0">
                  <a:pos x="0" y="9"/>
                </a:cxn>
                <a:cxn ang="0">
                  <a:pos x="17" y="0"/>
                </a:cxn>
                <a:cxn ang="0">
                  <a:pos x="32" y="25"/>
                </a:cxn>
                <a:cxn ang="0">
                  <a:pos x="48" y="25"/>
                </a:cxn>
                <a:cxn ang="0">
                  <a:pos x="48" y="34"/>
                </a:cxn>
                <a:cxn ang="0">
                  <a:pos x="48" y="40"/>
                </a:cxn>
                <a:cxn ang="0">
                  <a:pos x="57" y="59"/>
                </a:cxn>
                <a:cxn ang="0">
                  <a:pos x="48" y="65"/>
                </a:cxn>
                <a:cxn ang="0">
                  <a:pos x="32" y="65"/>
                </a:cxn>
                <a:cxn ang="0">
                  <a:pos x="23" y="74"/>
                </a:cxn>
                <a:cxn ang="0">
                  <a:pos x="17" y="65"/>
                </a:cxn>
                <a:cxn ang="0">
                  <a:pos x="17" y="59"/>
                </a:cxn>
                <a:cxn ang="0">
                  <a:pos x="8" y="50"/>
                </a:cxn>
                <a:cxn ang="0">
                  <a:pos x="8" y="25"/>
                </a:cxn>
              </a:cxnLst>
              <a:rect l="0" t="0" r="r" b="b"/>
              <a:pathLst>
                <a:path w="58" h="75">
                  <a:moveTo>
                    <a:pt x="8" y="25"/>
                  </a:moveTo>
                  <a:lnTo>
                    <a:pt x="8" y="18"/>
                  </a:lnTo>
                  <a:lnTo>
                    <a:pt x="0" y="9"/>
                  </a:lnTo>
                  <a:lnTo>
                    <a:pt x="17" y="0"/>
                  </a:lnTo>
                  <a:lnTo>
                    <a:pt x="32" y="25"/>
                  </a:lnTo>
                  <a:lnTo>
                    <a:pt x="48" y="25"/>
                  </a:lnTo>
                  <a:lnTo>
                    <a:pt x="48" y="34"/>
                  </a:lnTo>
                  <a:lnTo>
                    <a:pt x="48" y="40"/>
                  </a:lnTo>
                  <a:lnTo>
                    <a:pt x="57" y="59"/>
                  </a:lnTo>
                  <a:lnTo>
                    <a:pt x="48" y="65"/>
                  </a:lnTo>
                  <a:lnTo>
                    <a:pt x="32" y="65"/>
                  </a:lnTo>
                  <a:lnTo>
                    <a:pt x="23" y="74"/>
                  </a:lnTo>
                  <a:lnTo>
                    <a:pt x="17" y="65"/>
                  </a:lnTo>
                  <a:lnTo>
                    <a:pt x="17" y="59"/>
                  </a:lnTo>
                  <a:lnTo>
                    <a:pt x="8" y="50"/>
                  </a:lnTo>
                  <a:lnTo>
                    <a:pt x="8" y="25"/>
                  </a:lnTo>
                </a:path>
              </a:pathLst>
            </a:custGeom>
            <a:grpFill/>
            <a:ln w="3175" cap="rnd" cmpd="sng">
              <a:solidFill>
                <a:srgbClr val="DDDDDD"/>
              </a:solidFill>
              <a:prstDash val="solid"/>
              <a:round/>
              <a:headEnd/>
              <a:tailEnd/>
            </a:ln>
            <a:effectLst/>
          </p:spPr>
          <p:txBody>
            <a:bodyPr/>
            <a:lstStyle/>
            <a:p>
              <a:pPr>
                <a:defRPr/>
              </a:pPr>
              <a:endParaRPr lang="en-US"/>
            </a:p>
          </p:txBody>
        </p:sp>
        <p:sp>
          <p:nvSpPr>
            <p:cNvPr id="157007" name="Freeform 335"/>
            <p:cNvSpPr>
              <a:spLocks/>
            </p:cNvSpPr>
            <p:nvPr/>
          </p:nvSpPr>
          <p:spPr bwMode="auto">
            <a:xfrm>
              <a:off x="2990" y="2148"/>
              <a:ext cx="33" cy="20"/>
            </a:xfrm>
            <a:custGeom>
              <a:avLst/>
              <a:gdLst/>
              <a:ahLst/>
              <a:cxnLst>
                <a:cxn ang="0">
                  <a:pos x="9" y="25"/>
                </a:cxn>
                <a:cxn ang="0">
                  <a:pos x="0" y="17"/>
                </a:cxn>
                <a:cxn ang="0">
                  <a:pos x="0" y="9"/>
                </a:cxn>
                <a:cxn ang="0">
                  <a:pos x="9" y="0"/>
                </a:cxn>
                <a:cxn ang="0">
                  <a:pos x="25" y="0"/>
                </a:cxn>
                <a:cxn ang="0">
                  <a:pos x="34" y="9"/>
                </a:cxn>
                <a:cxn ang="0">
                  <a:pos x="34" y="17"/>
                </a:cxn>
                <a:cxn ang="0">
                  <a:pos x="9" y="25"/>
                </a:cxn>
              </a:cxnLst>
              <a:rect l="0" t="0" r="r" b="b"/>
              <a:pathLst>
                <a:path w="35" h="26">
                  <a:moveTo>
                    <a:pt x="9" y="25"/>
                  </a:moveTo>
                  <a:lnTo>
                    <a:pt x="0" y="17"/>
                  </a:lnTo>
                  <a:lnTo>
                    <a:pt x="0" y="9"/>
                  </a:lnTo>
                  <a:lnTo>
                    <a:pt x="9" y="0"/>
                  </a:lnTo>
                  <a:lnTo>
                    <a:pt x="25" y="0"/>
                  </a:lnTo>
                  <a:lnTo>
                    <a:pt x="34" y="9"/>
                  </a:lnTo>
                  <a:lnTo>
                    <a:pt x="34" y="17"/>
                  </a:lnTo>
                  <a:lnTo>
                    <a:pt x="9" y="25"/>
                  </a:lnTo>
                </a:path>
              </a:pathLst>
            </a:custGeom>
            <a:grpFill/>
            <a:ln w="3175" cap="rnd" cmpd="sng">
              <a:solidFill>
                <a:srgbClr val="DDDDDD"/>
              </a:solidFill>
              <a:prstDash val="solid"/>
              <a:round/>
              <a:headEnd/>
              <a:tailEnd/>
            </a:ln>
            <a:effectLst/>
          </p:spPr>
          <p:txBody>
            <a:bodyPr/>
            <a:lstStyle/>
            <a:p>
              <a:pPr>
                <a:defRPr/>
              </a:pPr>
              <a:endParaRPr lang="en-US"/>
            </a:p>
          </p:txBody>
        </p:sp>
        <p:sp>
          <p:nvSpPr>
            <p:cNvPr id="157008" name="Freeform 336"/>
            <p:cNvSpPr>
              <a:spLocks/>
            </p:cNvSpPr>
            <p:nvPr/>
          </p:nvSpPr>
          <p:spPr bwMode="auto">
            <a:xfrm>
              <a:off x="2930" y="2103"/>
              <a:ext cx="46" cy="41"/>
            </a:xfrm>
            <a:custGeom>
              <a:avLst/>
              <a:gdLst/>
              <a:ahLst/>
              <a:cxnLst>
                <a:cxn ang="0">
                  <a:pos x="7" y="16"/>
                </a:cxn>
                <a:cxn ang="0">
                  <a:pos x="23" y="41"/>
                </a:cxn>
                <a:cxn ang="0">
                  <a:pos x="32" y="50"/>
                </a:cxn>
                <a:cxn ang="0">
                  <a:pos x="40" y="41"/>
                </a:cxn>
                <a:cxn ang="0">
                  <a:pos x="48" y="41"/>
                </a:cxn>
                <a:cxn ang="0">
                  <a:pos x="48" y="16"/>
                </a:cxn>
                <a:cxn ang="0">
                  <a:pos x="40" y="16"/>
                </a:cxn>
                <a:cxn ang="0">
                  <a:pos x="40" y="9"/>
                </a:cxn>
                <a:cxn ang="0">
                  <a:pos x="17" y="0"/>
                </a:cxn>
                <a:cxn ang="0">
                  <a:pos x="7" y="9"/>
                </a:cxn>
                <a:cxn ang="0">
                  <a:pos x="7" y="0"/>
                </a:cxn>
                <a:cxn ang="0">
                  <a:pos x="0" y="9"/>
                </a:cxn>
                <a:cxn ang="0">
                  <a:pos x="7" y="16"/>
                </a:cxn>
              </a:cxnLst>
              <a:rect l="0" t="0" r="r" b="b"/>
              <a:pathLst>
                <a:path w="49" h="51">
                  <a:moveTo>
                    <a:pt x="7" y="16"/>
                  </a:moveTo>
                  <a:lnTo>
                    <a:pt x="23" y="41"/>
                  </a:lnTo>
                  <a:lnTo>
                    <a:pt x="32" y="50"/>
                  </a:lnTo>
                  <a:lnTo>
                    <a:pt x="40" y="41"/>
                  </a:lnTo>
                  <a:lnTo>
                    <a:pt x="48" y="41"/>
                  </a:lnTo>
                  <a:lnTo>
                    <a:pt x="48" y="16"/>
                  </a:lnTo>
                  <a:lnTo>
                    <a:pt x="40" y="16"/>
                  </a:lnTo>
                  <a:lnTo>
                    <a:pt x="40" y="9"/>
                  </a:lnTo>
                  <a:lnTo>
                    <a:pt x="17" y="0"/>
                  </a:lnTo>
                  <a:lnTo>
                    <a:pt x="7" y="9"/>
                  </a:lnTo>
                  <a:lnTo>
                    <a:pt x="7" y="0"/>
                  </a:lnTo>
                  <a:lnTo>
                    <a:pt x="0" y="9"/>
                  </a:lnTo>
                  <a:lnTo>
                    <a:pt x="7" y="16"/>
                  </a:lnTo>
                </a:path>
              </a:pathLst>
            </a:custGeom>
            <a:grpFill/>
            <a:ln w="3175" cap="rnd" cmpd="sng">
              <a:solidFill>
                <a:srgbClr val="DDDDDD"/>
              </a:solidFill>
              <a:prstDash val="solid"/>
              <a:round/>
              <a:headEnd/>
              <a:tailEnd/>
            </a:ln>
            <a:effectLst/>
          </p:spPr>
          <p:txBody>
            <a:bodyPr/>
            <a:lstStyle/>
            <a:p>
              <a:pPr>
                <a:defRPr/>
              </a:pPr>
              <a:endParaRPr lang="en-US"/>
            </a:p>
          </p:txBody>
        </p:sp>
        <p:sp>
          <p:nvSpPr>
            <p:cNvPr id="157009" name="Freeform 337"/>
            <p:cNvSpPr>
              <a:spLocks/>
            </p:cNvSpPr>
            <p:nvPr/>
          </p:nvSpPr>
          <p:spPr bwMode="auto">
            <a:xfrm>
              <a:off x="2884" y="2018"/>
              <a:ext cx="84" cy="41"/>
            </a:xfrm>
            <a:custGeom>
              <a:avLst/>
              <a:gdLst/>
              <a:ahLst/>
              <a:cxnLst>
                <a:cxn ang="0">
                  <a:pos x="89" y="34"/>
                </a:cxn>
                <a:cxn ang="0">
                  <a:pos x="72" y="17"/>
                </a:cxn>
                <a:cxn ang="0">
                  <a:pos x="66" y="17"/>
                </a:cxn>
                <a:cxn ang="0">
                  <a:pos x="49" y="9"/>
                </a:cxn>
                <a:cxn ang="0">
                  <a:pos x="41" y="0"/>
                </a:cxn>
                <a:cxn ang="0">
                  <a:pos x="32" y="0"/>
                </a:cxn>
                <a:cxn ang="0">
                  <a:pos x="16" y="9"/>
                </a:cxn>
                <a:cxn ang="0">
                  <a:pos x="0" y="17"/>
                </a:cxn>
                <a:cxn ang="0">
                  <a:pos x="9" y="34"/>
                </a:cxn>
                <a:cxn ang="0">
                  <a:pos x="24" y="50"/>
                </a:cxn>
                <a:cxn ang="0">
                  <a:pos x="41" y="50"/>
                </a:cxn>
                <a:cxn ang="0">
                  <a:pos x="41" y="42"/>
                </a:cxn>
                <a:cxn ang="0">
                  <a:pos x="66" y="50"/>
                </a:cxn>
                <a:cxn ang="0">
                  <a:pos x="89" y="34"/>
                </a:cxn>
              </a:cxnLst>
              <a:rect l="0" t="0" r="r" b="b"/>
              <a:pathLst>
                <a:path w="90" h="51">
                  <a:moveTo>
                    <a:pt x="89" y="34"/>
                  </a:moveTo>
                  <a:lnTo>
                    <a:pt x="72" y="17"/>
                  </a:lnTo>
                  <a:lnTo>
                    <a:pt x="66" y="17"/>
                  </a:lnTo>
                  <a:lnTo>
                    <a:pt x="49" y="9"/>
                  </a:lnTo>
                  <a:lnTo>
                    <a:pt x="41" y="0"/>
                  </a:lnTo>
                  <a:lnTo>
                    <a:pt x="32" y="0"/>
                  </a:lnTo>
                  <a:lnTo>
                    <a:pt x="16" y="9"/>
                  </a:lnTo>
                  <a:lnTo>
                    <a:pt x="0" y="17"/>
                  </a:lnTo>
                  <a:lnTo>
                    <a:pt x="9" y="34"/>
                  </a:lnTo>
                  <a:lnTo>
                    <a:pt x="24" y="50"/>
                  </a:lnTo>
                  <a:lnTo>
                    <a:pt x="41" y="50"/>
                  </a:lnTo>
                  <a:lnTo>
                    <a:pt x="41" y="42"/>
                  </a:lnTo>
                  <a:lnTo>
                    <a:pt x="66" y="50"/>
                  </a:lnTo>
                  <a:lnTo>
                    <a:pt x="89" y="34"/>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7010" name="Freeform 338"/>
            <p:cNvSpPr>
              <a:spLocks/>
            </p:cNvSpPr>
            <p:nvPr/>
          </p:nvSpPr>
          <p:spPr bwMode="auto">
            <a:xfrm>
              <a:off x="2906" y="2380"/>
              <a:ext cx="123" cy="169"/>
            </a:xfrm>
            <a:custGeom>
              <a:avLst/>
              <a:gdLst/>
              <a:ahLst/>
              <a:cxnLst>
                <a:cxn ang="0">
                  <a:pos x="17" y="8"/>
                </a:cxn>
                <a:cxn ang="0">
                  <a:pos x="17" y="24"/>
                </a:cxn>
                <a:cxn ang="0">
                  <a:pos x="32" y="40"/>
                </a:cxn>
                <a:cxn ang="0">
                  <a:pos x="25" y="89"/>
                </a:cxn>
                <a:cxn ang="0">
                  <a:pos x="0" y="120"/>
                </a:cxn>
                <a:cxn ang="0">
                  <a:pos x="0" y="130"/>
                </a:cxn>
                <a:cxn ang="0">
                  <a:pos x="8" y="137"/>
                </a:cxn>
                <a:cxn ang="0">
                  <a:pos x="8" y="145"/>
                </a:cxn>
                <a:cxn ang="0">
                  <a:pos x="25" y="177"/>
                </a:cxn>
                <a:cxn ang="0">
                  <a:pos x="8" y="177"/>
                </a:cxn>
                <a:cxn ang="0">
                  <a:pos x="8" y="186"/>
                </a:cxn>
                <a:cxn ang="0">
                  <a:pos x="17" y="193"/>
                </a:cxn>
                <a:cxn ang="0">
                  <a:pos x="25" y="211"/>
                </a:cxn>
                <a:cxn ang="0">
                  <a:pos x="65" y="202"/>
                </a:cxn>
                <a:cxn ang="0">
                  <a:pos x="73" y="193"/>
                </a:cxn>
                <a:cxn ang="0">
                  <a:pos x="65" y="193"/>
                </a:cxn>
                <a:cxn ang="0">
                  <a:pos x="88" y="186"/>
                </a:cxn>
                <a:cxn ang="0">
                  <a:pos x="106" y="170"/>
                </a:cxn>
                <a:cxn ang="0">
                  <a:pos x="113" y="162"/>
                </a:cxn>
                <a:cxn ang="0">
                  <a:pos x="122" y="162"/>
                </a:cxn>
                <a:cxn ang="0">
                  <a:pos x="106" y="137"/>
                </a:cxn>
                <a:cxn ang="0">
                  <a:pos x="122" y="105"/>
                </a:cxn>
                <a:cxn ang="0">
                  <a:pos x="129" y="105"/>
                </a:cxn>
                <a:cxn ang="0">
                  <a:pos x="129" y="96"/>
                </a:cxn>
                <a:cxn ang="0">
                  <a:pos x="129" y="55"/>
                </a:cxn>
                <a:cxn ang="0">
                  <a:pos x="32" y="0"/>
                </a:cxn>
                <a:cxn ang="0">
                  <a:pos x="17" y="8"/>
                </a:cxn>
              </a:cxnLst>
              <a:rect l="0" t="0" r="r" b="b"/>
              <a:pathLst>
                <a:path w="130" h="212">
                  <a:moveTo>
                    <a:pt x="17" y="8"/>
                  </a:moveTo>
                  <a:lnTo>
                    <a:pt x="17" y="24"/>
                  </a:lnTo>
                  <a:lnTo>
                    <a:pt x="32" y="40"/>
                  </a:lnTo>
                  <a:lnTo>
                    <a:pt x="25" y="89"/>
                  </a:lnTo>
                  <a:lnTo>
                    <a:pt x="0" y="120"/>
                  </a:lnTo>
                  <a:lnTo>
                    <a:pt x="0" y="130"/>
                  </a:lnTo>
                  <a:lnTo>
                    <a:pt x="8" y="137"/>
                  </a:lnTo>
                  <a:lnTo>
                    <a:pt x="8" y="145"/>
                  </a:lnTo>
                  <a:lnTo>
                    <a:pt x="25" y="177"/>
                  </a:lnTo>
                  <a:lnTo>
                    <a:pt x="8" y="177"/>
                  </a:lnTo>
                  <a:lnTo>
                    <a:pt x="8" y="186"/>
                  </a:lnTo>
                  <a:lnTo>
                    <a:pt x="17" y="193"/>
                  </a:lnTo>
                  <a:lnTo>
                    <a:pt x="25" y="211"/>
                  </a:lnTo>
                  <a:lnTo>
                    <a:pt x="65" y="202"/>
                  </a:lnTo>
                  <a:lnTo>
                    <a:pt x="73" y="193"/>
                  </a:lnTo>
                  <a:lnTo>
                    <a:pt x="65" y="193"/>
                  </a:lnTo>
                  <a:lnTo>
                    <a:pt x="88" y="186"/>
                  </a:lnTo>
                  <a:lnTo>
                    <a:pt x="106" y="170"/>
                  </a:lnTo>
                  <a:lnTo>
                    <a:pt x="113" y="162"/>
                  </a:lnTo>
                  <a:lnTo>
                    <a:pt x="122" y="162"/>
                  </a:lnTo>
                  <a:lnTo>
                    <a:pt x="106" y="137"/>
                  </a:lnTo>
                  <a:lnTo>
                    <a:pt x="122" y="105"/>
                  </a:lnTo>
                  <a:lnTo>
                    <a:pt x="129" y="105"/>
                  </a:lnTo>
                  <a:lnTo>
                    <a:pt x="129" y="96"/>
                  </a:lnTo>
                  <a:lnTo>
                    <a:pt x="129" y="55"/>
                  </a:lnTo>
                  <a:lnTo>
                    <a:pt x="32" y="0"/>
                  </a:lnTo>
                  <a:lnTo>
                    <a:pt x="17" y="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7011" name="Freeform 339"/>
            <p:cNvSpPr>
              <a:spLocks/>
            </p:cNvSpPr>
            <p:nvPr/>
          </p:nvSpPr>
          <p:spPr bwMode="auto">
            <a:xfrm>
              <a:off x="2677" y="2468"/>
              <a:ext cx="93" cy="60"/>
            </a:xfrm>
            <a:custGeom>
              <a:avLst/>
              <a:gdLst/>
              <a:ahLst/>
              <a:cxnLst>
                <a:cxn ang="0">
                  <a:pos x="0" y="58"/>
                </a:cxn>
                <a:cxn ang="0">
                  <a:pos x="6" y="50"/>
                </a:cxn>
                <a:cxn ang="0">
                  <a:pos x="23" y="25"/>
                </a:cxn>
                <a:cxn ang="0">
                  <a:pos x="40" y="18"/>
                </a:cxn>
                <a:cxn ang="0">
                  <a:pos x="56" y="0"/>
                </a:cxn>
                <a:cxn ang="0">
                  <a:pos x="72" y="0"/>
                </a:cxn>
                <a:cxn ang="0">
                  <a:pos x="72" y="18"/>
                </a:cxn>
                <a:cxn ang="0">
                  <a:pos x="88" y="33"/>
                </a:cxn>
                <a:cxn ang="0">
                  <a:pos x="97" y="33"/>
                </a:cxn>
                <a:cxn ang="0">
                  <a:pos x="97" y="40"/>
                </a:cxn>
                <a:cxn ang="0">
                  <a:pos x="80" y="50"/>
                </a:cxn>
                <a:cxn ang="0">
                  <a:pos x="63" y="50"/>
                </a:cxn>
                <a:cxn ang="0">
                  <a:pos x="31" y="50"/>
                </a:cxn>
                <a:cxn ang="0">
                  <a:pos x="31" y="58"/>
                </a:cxn>
                <a:cxn ang="0">
                  <a:pos x="31" y="74"/>
                </a:cxn>
                <a:cxn ang="0">
                  <a:pos x="23" y="65"/>
                </a:cxn>
                <a:cxn ang="0">
                  <a:pos x="6" y="65"/>
                </a:cxn>
                <a:cxn ang="0">
                  <a:pos x="0" y="58"/>
                </a:cxn>
              </a:cxnLst>
              <a:rect l="0" t="0" r="r" b="b"/>
              <a:pathLst>
                <a:path w="98" h="75">
                  <a:moveTo>
                    <a:pt x="0" y="58"/>
                  </a:moveTo>
                  <a:lnTo>
                    <a:pt x="6" y="50"/>
                  </a:lnTo>
                  <a:lnTo>
                    <a:pt x="23" y="25"/>
                  </a:lnTo>
                  <a:lnTo>
                    <a:pt x="40" y="18"/>
                  </a:lnTo>
                  <a:lnTo>
                    <a:pt x="56" y="0"/>
                  </a:lnTo>
                  <a:lnTo>
                    <a:pt x="72" y="0"/>
                  </a:lnTo>
                  <a:lnTo>
                    <a:pt x="72" y="18"/>
                  </a:lnTo>
                  <a:lnTo>
                    <a:pt x="88" y="33"/>
                  </a:lnTo>
                  <a:lnTo>
                    <a:pt x="97" y="33"/>
                  </a:lnTo>
                  <a:lnTo>
                    <a:pt x="97" y="40"/>
                  </a:lnTo>
                  <a:lnTo>
                    <a:pt x="80" y="50"/>
                  </a:lnTo>
                  <a:lnTo>
                    <a:pt x="63" y="50"/>
                  </a:lnTo>
                  <a:lnTo>
                    <a:pt x="31" y="50"/>
                  </a:lnTo>
                  <a:lnTo>
                    <a:pt x="31" y="58"/>
                  </a:lnTo>
                  <a:lnTo>
                    <a:pt x="31" y="74"/>
                  </a:lnTo>
                  <a:lnTo>
                    <a:pt x="23" y="65"/>
                  </a:lnTo>
                  <a:lnTo>
                    <a:pt x="6" y="65"/>
                  </a:lnTo>
                  <a:lnTo>
                    <a:pt x="0" y="58"/>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7012" name="Freeform 340"/>
            <p:cNvSpPr>
              <a:spLocks/>
            </p:cNvSpPr>
            <p:nvPr/>
          </p:nvSpPr>
          <p:spPr bwMode="auto">
            <a:xfrm>
              <a:off x="2753" y="2494"/>
              <a:ext cx="31" cy="66"/>
            </a:xfrm>
            <a:custGeom>
              <a:avLst/>
              <a:gdLst/>
              <a:ahLst/>
              <a:cxnLst>
                <a:cxn ang="0">
                  <a:pos x="17" y="7"/>
                </a:cxn>
                <a:cxn ang="0">
                  <a:pos x="0" y="17"/>
                </a:cxn>
                <a:cxn ang="0">
                  <a:pos x="0" y="25"/>
                </a:cxn>
                <a:cxn ang="0">
                  <a:pos x="8" y="32"/>
                </a:cxn>
                <a:cxn ang="0">
                  <a:pos x="8" y="48"/>
                </a:cxn>
                <a:cxn ang="0">
                  <a:pos x="8" y="81"/>
                </a:cxn>
                <a:cxn ang="0">
                  <a:pos x="23" y="81"/>
                </a:cxn>
                <a:cxn ang="0">
                  <a:pos x="23" y="57"/>
                </a:cxn>
                <a:cxn ang="0">
                  <a:pos x="32" y="25"/>
                </a:cxn>
                <a:cxn ang="0">
                  <a:pos x="32" y="7"/>
                </a:cxn>
                <a:cxn ang="0">
                  <a:pos x="23" y="0"/>
                </a:cxn>
                <a:cxn ang="0">
                  <a:pos x="17" y="0"/>
                </a:cxn>
                <a:cxn ang="0">
                  <a:pos x="17" y="7"/>
                </a:cxn>
              </a:cxnLst>
              <a:rect l="0" t="0" r="r" b="b"/>
              <a:pathLst>
                <a:path w="33" h="82">
                  <a:moveTo>
                    <a:pt x="17" y="7"/>
                  </a:moveTo>
                  <a:lnTo>
                    <a:pt x="0" y="17"/>
                  </a:lnTo>
                  <a:lnTo>
                    <a:pt x="0" y="25"/>
                  </a:lnTo>
                  <a:lnTo>
                    <a:pt x="8" y="32"/>
                  </a:lnTo>
                  <a:lnTo>
                    <a:pt x="8" y="48"/>
                  </a:lnTo>
                  <a:lnTo>
                    <a:pt x="8" y="81"/>
                  </a:lnTo>
                  <a:lnTo>
                    <a:pt x="23" y="81"/>
                  </a:lnTo>
                  <a:lnTo>
                    <a:pt x="23" y="57"/>
                  </a:lnTo>
                  <a:lnTo>
                    <a:pt x="32" y="25"/>
                  </a:lnTo>
                  <a:lnTo>
                    <a:pt x="32" y="7"/>
                  </a:lnTo>
                  <a:lnTo>
                    <a:pt x="23" y="0"/>
                  </a:lnTo>
                  <a:lnTo>
                    <a:pt x="17" y="0"/>
                  </a:lnTo>
                  <a:lnTo>
                    <a:pt x="17" y="7"/>
                  </a:lnTo>
                </a:path>
              </a:pathLst>
            </a:custGeom>
            <a:grpFill/>
            <a:ln w="3175" cap="rnd" cmpd="sng">
              <a:solidFill>
                <a:srgbClr val="DDDDDD"/>
              </a:solidFill>
              <a:prstDash val="solid"/>
              <a:round/>
              <a:headEnd type="none" w="sm" len="sm"/>
              <a:tailEnd type="none" w="sm" len="sm"/>
            </a:ln>
            <a:effectLst/>
          </p:spPr>
          <p:txBody>
            <a:bodyPr/>
            <a:lstStyle/>
            <a:p>
              <a:pPr>
                <a:defRPr/>
              </a:pPr>
              <a:endParaRPr lang="en-US"/>
            </a:p>
          </p:txBody>
        </p:sp>
        <p:sp>
          <p:nvSpPr>
            <p:cNvPr id="157013" name="Freeform 341"/>
            <p:cNvSpPr>
              <a:spLocks/>
            </p:cNvSpPr>
            <p:nvPr/>
          </p:nvSpPr>
          <p:spPr bwMode="auto">
            <a:xfrm>
              <a:off x="3057" y="2058"/>
              <a:ext cx="52" cy="49"/>
            </a:xfrm>
            <a:custGeom>
              <a:avLst/>
              <a:gdLst/>
              <a:ahLst/>
              <a:cxnLst>
                <a:cxn ang="0">
                  <a:pos x="36" y="41"/>
                </a:cxn>
                <a:cxn ang="0">
                  <a:pos x="53" y="39"/>
                </a:cxn>
                <a:cxn ang="0">
                  <a:pos x="44" y="18"/>
                </a:cxn>
                <a:cxn ang="0">
                  <a:pos x="45" y="5"/>
                </a:cxn>
                <a:cxn ang="0">
                  <a:pos x="18" y="0"/>
                </a:cxn>
                <a:cxn ang="0">
                  <a:pos x="0" y="9"/>
                </a:cxn>
                <a:cxn ang="0">
                  <a:pos x="12" y="11"/>
                </a:cxn>
                <a:cxn ang="0">
                  <a:pos x="26" y="36"/>
                </a:cxn>
                <a:cxn ang="0">
                  <a:pos x="27" y="60"/>
                </a:cxn>
                <a:cxn ang="0">
                  <a:pos x="36" y="41"/>
                </a:cxn>
              </a:cxnLst>
              <a:rect l="0" t="0" r="r" b="b"/>
              <a:pathLst>
                <a:path w="53" h="60">
                  <a:moveTo>
                    <a:pt x="36" y="41"/>
                  </a:moveTo>
                  <a:lnTo>
                    <a:pt x="53" y="39"/>
                  </a:lnTo>
                  <a:lnTo>
                    <a:pt x="44" y="18"/>
                  </a:lnTo>
                  <a:lnTo>
                    <a:pt x="45" y="5"/>
                  </a:lnTo>
                  <a:lnTo>
                    <a:pt x="18" y="0"/>
                  </a:lnTo>
                  <a:lnTo>
                    <a:pt x="0" y="9"/>
                  </a:lnTo>
                  <a:lnTo>
                    <a:pt x="12" y="11"/>
                  </a:lnTo>
                  <a:lnTo>
                    <a:pt x="26" y="36"/>
                  </a:lnTo>
                  <a:lnTo>
                    <a:pt x="27" y="60"/>
                  </a:lnTo>
                  <a:lnTo>
                    <a:pt x="36" y="41"/>
                  </a:lnTo>
                  <a:close/>
                </a:path>
              </a:pathLst>
            </a:custGeom>
            <a:grpFill/>
            <a:ln w="3175" cap="flat" cmpd="sng">
              <a:solidFill>
                <a:srgbClr val="DDDDDD"/>
              </a:solidFill>
              <a:prstDash val="solid"/>
              <a:round/>
              <a:headEnd type="none" w="med" len="med"/>
              <a:tailEnd type="none" w="med" len="med"/>
            </a:ln>
            <a:effectLst/>
          </p:spPr>
          <p:txBody>
            <a:bodyPr wrap="none" anchor="ctr"/>
            <a:lstStyle/>
            <a:p>
              <a:pPr>
                <a:defRPr/>
              </a:pPr>
              <a:endParaRPr lang="en-US"/>
            </a:p>
          </p:txBody>
        </p:sp>
      </p:grpSp>
      <p:sp>
        <p:nvSpPr>
          <p:cNvPr id="4100" name="Rectangle 14"/>
          <p:cNvSpPr>
            <a:spLocks noChangeArrowheads="1"/>
          </p:cNvSpPr>
          <p:nvPr>
            <p:custDataLst>
              <p:tags r:id="rId3"/>
            </p:custDataLst>
          </p:nvPr>
        </p:nvSpPr>
        <p:spPr bwMode="auto">
          <a:xfrm>
            <a:off x="8608732" y="6664379"/>
            <a:ext cx="11112" cy="60325"/>
          </a:xfrm>
          <a:prstGeom prst="rect">
            <a:avLst/>
          </a:prstGeom>
          <a:noFill/>
          <a:ln w="9525">
            <a:noFill/>
            <a:miter lim="800000"/>
            <a:headEnd/>
            <a:tailEnd/>
          </a:ln>
        </p:spPr>
        <p:txBody>
          <a:bodyPr wrap="none" lIns="0" tIns="0" rIns="0" bIns="0">
            <a:spAutoFit/>
          </a:bodyPr>
          <a:lstStyle/>
          <a:p>
            <a:pPr defTabSz="820738" eaLnBrk="0" hangingPunct="0"/>
            <a:r>
              <a:rPr lang="en-US" sz="400">
                <a:solidFill>
                  <a:srgbClr val="000000"/>
                </a:solidFill>
                <a:latin typeface="Helvetica" pitchFamily="34" charset="0"/>
              </a:rPr>
              <a:t>l</a:t>
            </a:r>
            <a:endParaRPr lang="en-US" sz="1100"/>
          </a:p>
        </p:txBody>
      </p:sp>
      <p:grpSp>
        <p:nvGrpSpPr>
          <p:cNvPr id="3" name="Group 11"/>
          <p:cNvGrpSpPr>
            <a:grpSpLocks/>
          </p:cNvGrpSpPr>
          <p:nvPr>
            <p:custDataLst>
              <p:tags r:id="rId4"/>
            </p:custDataLst>
          </p:nvPr>
        </p:nvGrpSpPr>
        <p:grpSpPr bwMode="auto">
          <a:xfrm>
            <a:off x="161644" y="1265291"/>
            <a:ext cx="4318000" cy="415925"/>
            <a:chOff x="1310" y="3405"/>
            <a:chExt cx="4252" cy="262"/>
          </a:xfrm>
        </p:grpSpPr>
        <p:sp>
          <p:nvSpPr>
            <p:cNvPr id="4110" name="AutoShape 12"/>
            <p:cNvSpPr>
              <a:spLocks noChangeArrowheads="1"/>
            </p:cNvSpPr>
            <p:nvPr/>
          </p:nvSpPr>
          <p:spPr bwMode="gray">
            <a:xfrm>
              <a:off x="1310" y="3405"/>
              <a:ext cx="4252" cy="262"/>
            </a:xfrm>
            <a:prstGeom prst="roundRect">
              <a:avLst>
                <a:gd name="adj" fmla="val 17097"/>
              </a:avLst>
            </a:prstGeom>
            <a:solidFill>
              <a:schemeClr val="tx2"/>
            </a:solidFill>
            <a:ln w="28575" algn="ctr">
              <a:noFill/>
              <a:round/>
              <a:headEnd/>
              <a:tailEnd/>
            </a:ln>
          </p:spPr>
          <p:txBody>
            <a:bodyPr wrap="none" anchor="ctr"/>
            <a:lstStyle/>
            <a:p>
              <a:endParaRPr lang="en-US"/>
            </a:p>
          </p:txBody>
        </p:sp>
        <p:sp>
          <p:nvSpPr>
            <p:cNvPr id="4111" name="Text Placeholder 2"/>
            <p:cNvSpPr>
              <a:spLocks/>
            </p:cNvSpPr>
            <p:nvPr/>
          </p:nvSpPr>
          <p:spPr bwMode="gray">
            <a:xfrm>
              <a:off x="1404" y="3469"/>
              <a:ext cx="4024" cy="136"/>
            </a:xfrm>
            <a:prstGeom prst="rect">
              <a:avLst/>
            </a:prstGeom>
            <a:noFill/>
            <a:ln w="9525">
              <a:noFill/>
              <a:miter lim="800000"/>
              <a:headEnd/>
              <a:tailEnd/>
            </a:ln>
          </p:spPr>
          <p:txBody>
            <a:bodyPr wrap="none" lIns="0" tIns="0" rIns="0" bIns="0">
              <a:spAutoFit/>
            </a:bodyPr>
            <a:lstStyle/>
            <a:p>
              <a:pPr marL="63500" indent="-63500">
                <a:spcBef>
                  <a:spcPct val="100000"/>
                </a:spcBef>
              </a:pPr>
              <a:r>
                <a:rPr lang="ru-RU" sz="1400" b="1" dirty="0">
                  <a:solidFill>
                    <a:schemeClr val="bg1"/>
                  </a:solidFill>
                </a:rPr>
                <a:t>Кол-во изданий по географическим областям</a:t>
              </a:r>
              <a:endParaRPr lang="en-US" sz="1400" dirty="0">
                <a:solidFill>
                  <a:schemeClr val="bg1"/>
                </a:solidFill>
              </a:endParaRPr>
            </a:p>
          </p:txBody>
        </p:sp>
      </p:grpSp>
      <p:sp>
        <p:nvSpPr>
          <p:cNvPr id="358" name="Rectangle 357"/>
          <p:cNvSpPr/>
          <p:nvPr/>
        </p:nvSpPr>
        <p:spPr>
          <a:xfrm>
            <a:off x="1126910" y="2558790"/>
            <a:ext cx="1784350" cy="14859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rgbClr val="002060"/>
                </a:solidFill>
              </a:rPr>
              <a:t>5900</a:t>
            </a:r>
            <a:endParaRPr lang="en-US" sz="2800" dirty="0">
              <a:solidFill>
                <a:srgbClr val="002060"/>
              </a:solidFill>
            </a:endParaRPr>
          </a:p>
        </p:txBody>
      </p:sp>
      <p:sp>
        <p:nvSpPr>
          <p:cNvPr id="359" name="Rectangle 358"/>
          <p:cNvSpPr/>
          <p:nvPr/>
        </p:nvSpPr>
        <p:spPr>
          <a:xfrm>
            <a:off x="2211107" y="4548241"/>
            <a:ext cx="1190625" cy="1585913"/>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rgbClr val="002060"/>
                </a:solidFill>
              </a:rPr>
              <a:t>460</a:t>
            </a:r>
            <a:endParaRPr lang="en-US" sz="2800" dirty="0">
              <a:solidFill>
                <a:srgbClr val="002060"/>
              </a:solidFill>
            </a:endParaRPr>
          </a:p>
        </p:txBody>
      </p:sp>
      <p:sp>
        <p:nvSpPr>
          <p:cNvPr id="360" name="Rectangle 359"/>
          <p:cNvSpPr/>
          <p:nvPr/>
        </p:nvSpPr>
        <p:spPr>
          <a:xfrm>
            <a:off x="3717644" y="4170416"/>
            <a:ext cx="1425575" cy="15240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rgbClr val="002060"/>
                </a:solidFill>
              </a:rPr>
              <a:t>320</a:t>
            </a:r>
            <a:endParaRPr lang="en-US" sz="2800" dirty="0">
              <a:solidFill>
                <a:srgbClr val="002060"/>
              </a:solidFill>
            </a:endParaRPr>
          </a:p>
        </p:txBody>
      </p:sp>
      <p:sp>
        <p:nvSpPr>
          <p:cNvPr id="361" name="Rectangle 360"/>
          <p:cNvSpPr/>
          <p:nvPr/>
        </p:nvSpPr>
        <p:spPr>
          <a:xfrm>
            <a:off x="3776382" y="2917879"/>
            <a:ext cx="1123950" cy="118745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rgbClr val="002060"/>
                </a:solidFill>
              </a:rPr>
              <a:t>8400</a:t>
            </a:r>
            <a:endParaRPr lang="en-US" sz="2800" dirty="0">
              <a:solidFill>
                <a:srgbClr val="002060"/>
              </a:solidFill>
            </a:endParaRPr>
          </a:p>
        </p:txBody>
      </p:sp>
      <p:sp>
        <p:nvSpPr>
          <p:cNvPr id="362" name="Rectangle 361"/>
          <p:cNvSpPr/>
          <p:nvPr/>
        </p:nvSpPr>
        <p:spPr>
          <a:xfrm>
            <a:off x="5008282" y="2949629"/>
            <a:ext cx="2393950" cy="7620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smtClean="0">
                <a:solidFill>
                  <a:srgbClr val="002060"/>
                </a:solidFill>
              </a:rPr>
              <a:t>1000</a:t>
            </a:r>
            <a:endParaRPr lang="en-US" sz="2800" dirty="0">
              <a:solidFill>
                <a:srgbClr val="002060"/>
              </a:solidFill>
            </a:endParaRPr>
          </a:p>
        </p:txBody>
      </p:sp>
      <p:sp>
        <p:nvSpPr>
          <p:cNvPr id="363" name="Rectangle 362"/>
          <p:cNvSpPr/>
          <p:nvPr/>
        </p:nvSpPr>
        <p:spPr>
          <a:xfrm>
            <a:off x="5194019" y="3773541"/>
            <a:ext cx="1909763" cy="1258888"/>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rgbClr val="002060"/>
                </a:solidFill>
              </a:rPr>
              <a:t>1540</a:t>
            </a:r>
            <a:endParaRPr lang="en-US" sz="2800" dirty="0">
              <a:solidFill>
                <a:srgbClr val="002060"/>
              </a:solidFill>
            </a:endParaRPr>
          </a:p>
        </p:txBody>
      </p:sp>
      <p:sp>
        <p:nvSpPr>
          <p:cNvPr id="364" name="Rectangle 363"/>
          <p:cNvSpPr/>
          <p:nvPr/>
        </p:nvSpPr>
        <p:spPr>
          <a:xfrm>
            <a:off x="6305269" y="5083229"/>
            <a:ext cx="1668463" cy="79851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2800" dirty="0">
                <a:solidFill>
                  <a:srgbClr val="002060"/>
                </a:solidFill>
              </a:rPr>
              <a:t>290</a:t>
            </a:r>
            <a:endParaRPr lang="en-US" sz="2800" dirty="0">
              <a:solidFill>
                <a:srgbClr val="002060"/>
              </a:solidFill>
            </a:endParaRPr>
          </a:p>
        </p:txBody>
      </p:sp>
      <p:pic>
        <p:nvPicPr>
          <p:cNvPr id="341"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0764" y="430157"/>
            <a:ext cx="2088232" cy="70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70010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ChangeArrowheads="1"/>
          </p:cNvSpPr>
          <p:nvPr/>
        </p:nvSpPr>
        <p:spPr bwMode="auto">
          <a:xfrm>
            <a:off x="742002" y="388938"/>
            <a:ext cx="7632700" cy="523875"/>
          </a:xfrm>
          <a:prstGeom prst="rect">
            <a:avLst/>
          </a:prstGeom>
          <a:noFill/>
          <a:ln>
            <a:noFill/>
          </a:ln>
          <a:extLst/>
        </p:spPr>
        <p:txBody>
          <a:bodyPr>
            <a:spAutoFit/>
          </a:bodyPr>
          <a:lstStyle/>
          <a:p>
            <a:pPr eaLnBrk="0" hangingPunct="0">
              <a:defRPr/>
            </a:pPr>
            <a:r>
              <a:rPr lang="ru-RU" sz="2800" b="1" dirty="0">
                <a:solidFill>
                  <a:srgbClr val="FF9900"/>
                </a:solidFill>
                <a:ea typeface="+mj-ea"/>
                <a:cs typeface="Arial" pitchFamily="34" charset="0"/>
              </a:rPr>
              <a:t>Глубокий архив научных публикаций</a:t>
            </a:r>
          </a:p>
        </p:txBody>
      </p:sp>
      <p:sp>
        <p:nvSpPr>
          <p:cNvPr id="130051" name="Rectangle 3"/>
          <p:cNvSpPr>
            <a:spLocks noChangeArrowheads="1"/>
          </p:cNvSpPr>
          <p:nvPr/>
        </p:nvSpPr>
        <p:spPr bwMode="auto">
          <a:xfrm>
            <a:off x="395288" y="1785938"/>
            <a:ext cx="5033962"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marL="742950" indent="-285750"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a:lnSpc>
                <a:spcPct val="100000"/>
              </a:lnSpc>
              <a:spcBef>
                <a:spcPct val="0"/>
              </a:spcBef>
              <a:buClrTx/>
              <a:buSzTx/>
              <a:buFontTx/>
              <a:buNone/>
            </a:pPr>
            <a:endParaRPr lang="ru-RU" altLang="en-US" sz="2000">
              <a:solidFill>
                <a:schemeClr val="tx1"/>
              </a:solidFill>
              <a:latin typeface="Arial" pitchFamily="34" charset="0"/>
            </a:endParaRPr>
          </a:p>
          <a:p>
            <a:pPr>
              <a:lnSpc>
                <a:spcPct val="100000"/>
              </a:lnSpc>
              <a:spcBef>
                <a:spcPct val="0"/>
              </a:spcBef>
              <a:buClrTx/>
              <a:buSzTx/>
              <a:buFontTx/>
              <a:buChar char="•"/>
            </a:pPr>
            <a:r>
              <a:rPr lang="en-GB" altLang="en-US" sz="2000">
                <a:solidFill>
                  <a:schemeClr val="tx1"/>
                </a:solidFill>
                <a:latin typeface="Arial" pitchFamily="34" charset="0"/>
              </a:rPr>
              <a:t> American Chemical Society (</a:t>
            </a:r>
            <a:r>
              <a:rPr lang="ru-RU" altLang="en-US" sz="2000">
                <a:solidFill>
                  <a:schemeClr val="tx1"/>
                </a:solidFill>
                <a:latin typeface="Arial" pitchFamily="34" charset="0"/>
              </a:rPr>
              <a:t>с</a:t>
            </a:r>
            <a:r>
              <a:rPr lang="en-GB" altLang="en-US" sz="2000">
                <a:solidFill>
                  <a:schemeClr val="tx1"/>
                </a:solidFill>
                <a:latin typeface="Arial" pitchFamily="34" charset="0"/>
              </a:rPr>
              <a:t> 1879</a:t>
            </a:r>
            <a:r>
              <a:rPr lang="ru-RU" altLang="en-US" sz="2000">
                <a:solidFill>
                  <a:schemeClr val="tx1"/>
                </a:solidFill>
                <a:latin typeface="Arial" pitchFamily="34" charset="0"/>
              </a:rPr>
              <a:t> года</a:t>
            </a:r>
            <a:r>
              <a:rPr lang="en-GB" altLang="en-US" sz="2000">
                <a:solidFill>
                  <a:schemeClr val="tx1"/>
                </a:solidFill>
                <a:latin typeface="Arial" pitchFamily="34" charset="0"/>
              </a:rPr>
              <a:t>)</a:t>
            </a:r>
            <a:endParaRPr lang="ru-RU" altLang="en-US" sz="2000">
              <a:solidFill>
                <a:schemeClr val="tx1"/>
              </a:solidFill>
              <a:latin typeface="Arial" pitchFamily="34" charset="0"/>
            </a:endParaRPr>
          </a:p>
          <a:p>
            <a:pPr>
              <a:lnSpc>
                <a:spcPct val="100000"/>
              </a:lnSpc>
              <a:spcBef>
                <a:spcPct val="0"/>
              </a:spcBef>
              <a:buClrTx/>
              <a:buSzTx/>
              <a:buFontTx/>
              <a:buChar char="•"/>
            </a:pPr>
            <a:r>
              <a:rPr lang="en-GB" altLang="en-US" sz="2000">
                <a:solidFill>
                  <a:schemeClr val="tx1"/>
                </a:solidFill>
                <a:latin typeface="Arial" pitchFamily="34" charset="0"/>
              </a:rPr>
              <a:t> Royal Society of Chemistry (</a:t>
            </a:r>
            <a:r>
              <a:rPr lang="ru-RU" altLang="en-US" sz="2000">
                <a:solidFill>
                  <a:schemeClr val="tx1"/>
                </a:solidFill>
                <a:latin typeface="Arial" pitchFamily="34" charset="0"/>
              </a:rPr>
              <a:t>с</a:t>
            </a:r>
            <a:r>
              <a:rPr lang="en-GB" altLang="en-US" sz="2000">
                <a:solidFill>
                  <a:schemeClr val="tx1"/>
                </a:solidFill>
                <a:latin typeface="Arial" pitchFamily="34" charset="0"/>
              </a:rPr>
              <a:t> 1841 </a:t>
            </a:r>
            <a:r>
              <a:rPr lang="ru-RU" altLang="en-US" sz="2000">
                <a:solidFill>
                  <a:schemeClr val="tx1"/>
                </a:solidFill>
                <a:latin typeface="Arial" pitchFamily="34" charset="0"/>
              </a:rPr>
              <a:t>года</a:t>
            </a:r>
            <a:r>
              <a:rPr lang="en-GB" altLang="en-US" sz="2000">
                <a:solidFill>
                  <a:schemeClr val="tx1"/>
                </a:solidFill>
                <a:latin typeface="Arial" pitchFamily="34" charset="0"/>
              </a:rPr>
              <a:t>)</a:t>
            </a:r>
            <a:endParaRPr lang="ru-RU" altLang="en-US" sz="2000">
              <a:solidFill>
                <a:schemeClr val="tx1"/>
              </a:solidFill>
              <a:latin typeface="Arial" pitchFamily="34" charset="0"/>
            </a:endParaRPr>
          </a:p>
          <a:p>
            <a:pPr>
              <a:lnSpc>
                <a:spcPct val="100000"/>
              </a:lnSpc>
              <a:spcBef>
                <a:spcPct val="0"/>
              </a:spcBef>
              <a:buClrTx/>
              <a:buSzTx/>
              <a:buFontTx/>
              <a:buChar char="•"/>
            </a:pPr>
            <a:r>
              <a:rPr lang="en-GB" altLang="en-US" sz="2000">
                <a:solidFill>
                  <a:schemeClr val="tx1"/>
                </a:solidFill>
                <a:latin typeface="Arial" pitchFamily="34" charset="0"/>
              </a:rPr>
              <a:t> Elsevier (</a:t>
            </a:r>
            <a:r>
              <a:rPr lang="ru-RU" altLang="en-US" sz="2000">
                <a:solidFill>
                  <a:schemeClr val="tx1"/>
                </a:solidFill>
                <a:latin typeface="Arial" pitchFamily="34" charset="0"/>
              </a:rPr>
              <a:t>с</a:t>
            </a:r>
            <a:r>
              <a:rPr lang="en-GB" altLang="en-US" sz="2000">
                <a:solidFill>
                  <a:schemeClr val="tx1"/>
                </a:solidFill>
                <a:latin typeface="Arial" pitchFamily="34" charset="0"/>
              </a:rPr>
              <a:t> 1823 </a:t>
            </a:r>
            <a:r>
              <a:rPr lang="ru-RU" altLang="en-US" sz="2000">
                <a:solidFill>
                  <a:schemeClr val="tx1"/>
                </a:solidFill>
                <a:latin typeface="Arial" pitchFamily="34" charset="0"/>
              </a:rPr>
              <a:t>года</a:t>
            </a:r>
            <a:r>
              <a:rPr lang="en-GB" altLang="en-US" sz="2000">
                <a:solidFill>
                  <a:schemeClr val="tx1"/>
                </a:solidFill>
                <a:latin typeface="Arial" pitchFamily="34" charset="0"/>
              </a:rPr>
              <a:t>)</a:t>
            </a:r>
            <a:endParaRPr lang="ru-RU" altLang="en-US" sz="2000">
              <a:solidFill>
                <a:schemeClr val="tx1"/>
              </a:solidFill>
              <a:latin typeface="Arial" pitchFamily="34" charset="0"/>
            </a:endParaRPr>
          </a:p>
          <a:p>
            <a:pPr>
              <a:lnSpc>
                <a:spcPct val="100000"/>
              </a:lnSpc>
              <a:spcBef>
                <a:spcPct val="0"/>
              </a:spcBef>
              <a:buClrTx/>
              <a:buSzTx/>
              <a:buFontTx/>
              <a:buChar char="•"/>
            </a:pPr>
            <a:r>
              <a:rPr lang="en-GB" altLang="en-US" sz="2000">
                <a:solidFill>
                  <a:schemeClr val="tx1"/>
                </a:solidFill>
                <a:latin typeface="Arial" pitchFamily="34" charset="0"/>
              </a:rPr>
              <a:t> Springer (</a:t>
            </a:r>
            <a:r>
              <a:rPr lang="ru-RU" altLang="en-US" sz="2000">
                <a:solidFill>
                  <a:schemeClr val="tx1"/>
                </a:solidFill>
                <a:latin typeface="Arial" pitchFamily="34" charset="0"/>
              </a:rPr>
              <a:t>с</a:t>
            </a:r>
            <a:r>
              <a:rPr lang="en-GB" altLang="en-US" sz="2000">
                <a:solidFill>
                  <a:schemeClr val="tx1"/>
                </a:solidFill>
                <a:latin typeface="Arial" pitchFamily="34" charset="0"/>
              </a:rPr>
              <a:t> 18</a:t>
            </a:r>
            <a:r>
              <a:rPr lang="ru-RU" altLang="en-US" sz="2000">
                <a:solidFill>
                  <a:schemeClr val="tx1"/>
                </a:solidFill>
                <a:latin typeface="Arial" pitchFamily="34" charset="0"/>
              </a:rPr>
              <a:t>47 года</a:t>
            </a:r>
            <a:r>
              <a:rPr lang="en-GB" altLang="en-US" sz="2000">
                <a:solidFill>
                  <a:schemeClr val="tx1"/>
                </a:solidFill>
                <a:latin typeface="Arial" pitchFamily="34" charset="0"/>
              </a:rPr>
              <a:t>) </a:t>
            </a:r>
            <a:endParaRPr lang="ru-RU" altLang="en-US" sz="2000">
              <a:solidFill>
                <a:schemeClr val="tx1"/>
              </a:solidFill>
              <a:latin typeface="Arial" pitchFamily="34" charset="0"/>
            </a:endParaRPr>
          </a:p>
          <a:p>
            <a:pPr>
              <a:lnSpc>
                <a:spcPct val="100000"/>
              </a:lnSpc>
              <a:spcBef>
                <a:spcPct val="0"/>
              </a:spcBef>
              <a:buClrTx/>
              <a:buSzTx/>
              <a:buFontTx/>
              <a:buChar char="•"/>
            </a:pPr>
            <a:r>
              <a:rPr lang="en-GB" altLang="en-US" sz="2000">
                <a:solidFill>
                  <a:schemeClr val="tx1"/>
                </a:solidFill>
                <a:latin typeface="Arial" pitchFamily="34" charset="0"/>
              </a:rPr>
              <a:t> Institute of Physics (</a:t>
            </a:r>
            <a:r>
              <a:rPr lang="ru-RU" altLang="en-US" sz="2000">
                <a:solidFill>
                  <a:schemeClr val="tx1"/>
                </a:solidFill>
                <a:latin typeface="Arial" pitchFamily="34" charset="0"/>
              </a:rPr>
              <a:t>с</a:t>
            </a:r>
            <a:r>
              <a:rPr lang="en-GB" altLang="en-US" sz="2000">
                <a:solidFill>
                  <a:schemeClr val="tx1"/>
                </a:solidFill>
                <a:latin typeface="Arial" pitchFamily="34" charset="0"/>
              </a:rPr>
              <a:t> 1874 </a:t>
            </a:r>
            <a:r>
              <a:rPr lang="ru-RU" altLang="en-US" sz="2000">
                <a:solidFill>
                  <a:schemeClr val="tx1"/>
                </a:solidFill>
                <a:latin typeface="Arial" pitchFamily="34" charset="0"/>
              </a:rPr>
              <a:t>года</a:t>
            </a:r>
            <a:r>
              <a:rPr lang="en-GB" altLang="en-US" sz="2000">
                <a:solidFill>
                  <a:schemeClr val="tx1"/>
                </a:solidFill>
                <a:latin typeface="Arial" pitchFamily="34" charset="0"/>
              </a:rPr>
              <a:t>)</a:t>
            </a:r>
            <a:endParaRPr lang="ru-RU" altLang="en-US" sz="2000">
              <a:solidFill>
                <a:schemeClr val="tx1"/>
              </a:solidFill>
              <a:latin typeface="Arial" pitchFamily="34" charset="0"/>
            </a:endParaRPr>
          </a:p>
          <a:p>
            <a:pPr>
              <a:lnSpc>
                <a:spcPct val="100000"/>
              </a:lnSpc>
              <a:spcBef>
                <a:spcPct val="0"/>
              </a:spcBef>
              <a:buClrTx/>
              <a:buSzTx/>
              <a:buFontTx/>
              <a:buChar char="•"/>
            </a:pPr>
            <a:r>
              <a:rPr lang="en-GB" altLang="en-US" sz="2000">
                <a:solidFill>
                  <a:schemeClr val="tx1"/>
                </a:solidFill>
                <a:latin typeface="Arial" pitchFamily="34" charset="0"/>
              </a:rPr>
              <a:t> American Physical Society (</a:t>
            </a:r>
            <a:r>
              <a:rPr lang="ru-RU" altLang="en-US" sz="2000">
                <a:solidFill>
                  <a:schemeClr val="tx1"/>
                </a:solidFill>
                <a:latin typeface="Arial" pitchFamily="34" charset="0"/>
              </a:rPr>
              <a:t>с</a:t>
            </a:r>
            <a:r>
              <a:rPr lang="en-GB" altLang="en-US" sz="2000">
                <a:solidFill>
                  <a:schemeClr val="tx1"/>
                </a:solidFill>
                <a:latin typeface="Arial" pitchFamily="34" charset="0"/>
              </a:rPr>
              <a:t> 1893 </a:t>
            </a:r>
            <a:r>
              <a:rPr lang="ru-RU" altLang="en-US" sz="2000">
                <a:solidFill>
                  <a:schemeClr val="tx1"/>
                </a:solidFill>
                <a:latin typeface="Arial" pitchFamily="34" charset="0"/>
              </a:rPr>
              <a:t>года</a:t>
            </a:r>
            <a:r>
              <a:rPr lang="en-GB" altLang="en-US" sz="2000">
                <a:solidFill>
                  <a:schemeClr val="tx1"/>
                </a:solidFill>
                <a:latin typeface="Arial" pitchFamily="34" charset="0"/>
              </a:rPr>
              <a:t>)</a:t>
            </a:r>
            <a:endParaRPr lang="ru-RU" altLang="en-US" sz="2000">
              <a:solidFill>
                <a:schemeClr val="tx1"/>
              </a:solidFill>
              <a:latin typeface="Arial" pitchFamily="34" charset="0"/>
            </a:endParaRPr>
          </a:p>
          <a:p>
            <a:pPr>
              <a:lnSpc>
                <a:spcPct val="100000"/>
              </a:lnSpc>
              <a:spcBef>
                <a:spcPct val="0"/>
              </a:spcBef>
              <a:buClrTx/>
              <a:buSzTx/>
              <a:buFontTx/>
              <a:buChar char="•"/>
            </a:pPr>
            <a:r>
              <a:rPr lang="en-GB" altLang="en-US" sz="2000">
                <a:solidFill>
                  <a:schemeClr val="tx1"/>
                </a:solidFill>
                <a:latin typeface="Arial" pitchFamily="34" charset="0"/>
              </a:rPr>
              <a:t> American Institute of Physics (</a:t>
            </a:r>
            <a:r>
              <a:rPr lang="ru-RU" altLang="en-US" sz="2000">
                <a:solidFill>
                  <a:schemeClr val="tx1"/>
                </a:solidFill>
                <a:latin typeface="Arial" pitchFamily="34" charset="0"/>
              </a:rPr>
              <a:t>с</a:t>
            </a:r>
            <a:r>
              <a:rPr lang="en-GB" altLang="en-US" sz="2000">
                <a:solidFill>
                  <a:schemeClr val="tx1"/>
                </a:solidFill>
                <a:latin typeface="Arial" pitchFamily="34" charset="0"/>
              </a:rPr>
              <a:t> 1939 </a:t>
            </a:r>
            <a:r>
              <a:rPr lang="ru-RU" altLang="en-US" sz="2000">
                <a:solidFill>
                  <a:schemeClr val="tx1"/>
                </a:solidFill>
                <a:latin typeface="Arial" pitchFamily="34" charset="0"/>
              </a:rPr>
              <a:t>года</a:t>
            </a:r>
            <a:r>
              <a:rPr lang="en-GB" altLang="en-US" sz="2000">
                <a:solidFill>
                  <a:schemeClr val="tx1"/>
                </a:solidFill>
                <a:latin typeface="Arial" pitchFamily="34" charset="0"/>
              </a:rPr>
              <a:t>)</a:t>
            </a:r>
            <a:endParaRPr lang="ru-RU" altLang="en-US" sz="2000">
              <a:solidFill>
                <a:schemeClr val="tx1"/>
              </a:solidFill>
              <a:latin typeface="Arial" pitchFamily="34" charset="0"/>
            </a:endParaRPr>
          </a:p>
          <a:p>
            <a:pPr>
              <a:lnSpc>
                <a:spcPct val="100000"/>
              </a:lnSpc>
              <a:spcBef>
                <a:spcPct val="0"/>
              </a:spcBef>
              <a:buClrTx/>
              <a:buSzTx/>
              <a:buFontTx/>
              <a:buChar char="•"/>
            </a:pPr>
            <a:r>
              <a:rPr lang="en-US" altLang="en-US" sz="2000">
                <a:solidFill>
                  <a:schemeClr val="tx1"/>
                </a:solidFill>
                <a:latin typeface="Arial" pitchFamily="34" charset="0"/>
              </a:rPr>
              <a:t> Science (c 1880 </a:t>
            </a:r>
            <a:r>
              <a:rPr lang="ru-RU" altLang="en-US" sz="2000">
                <a:solidFill>
                  <a:schemeClr val="tx1"/>
                </a:solidFill>
                <a:latin typeface="Arial" pitchFamily="34" charset="0"/>
              </a:rPr>
              <a:t>года</a:t>
            </a:r>
            <a:r>
              <a:rPr lang="en-US" altLang="en-US" sz="2000">
                <a:solidFill>
                  <a:schemeClr val="tx1"/>
                </a:solidFill>
                <a:latin typeface="Arial" pitchFamily="34" charset="0"/>
              </a:rPr>
              <a:t>)</a:t>
            </a:r>
            <a:endParaRPr lang="ru-RU" altLang="en-US" sz="2000">
              <a:solidFill>
                <a:schemeClr val="tx1"/>
              </a:solidFill>
              <a:latin typeface="Arial" pitchFamily="34" charset="0"/>
            </a:endParaRPr>
          </a:p>
          <a:p>
            <a:pPr>
              <a:lnSpc>
                <a:spcPct val="100000"/>
              </a:lnSpc>
              <a:spcBef>
                <a:spcPct val="0"/>
              </a:spcBef>
              <a:buClrTx/>
              <a:buSzTx/>
              <a:buFontTx/>
              <a:buChar char="•"/>
            </a:pPr>
            <a:r>
              <a:rPr lang="en-GB" altLang="en-US" sz="2000">
                <a:solidFill>
                  <a:schemeClr val="tx1"/>
                </a:solidFill>
                <a:latin typeface="Arial" pitchFamily="34" charset="0"/>
              </a:rPr>
              <a:t> Nature</a:t>
            </a:r>
            <a:r>
              <a:rPr lang="ru-RU" altLang="en-US" sz="2000">
                <a:solidFill>
                  <a:schemeClr val="tx1"/>
                </a:solidFill>
                <a:latin typeface="Arial" pitchFamily="34" charset="0"/>
              </a:rPr>
              <a:t> (с 1</a:t>
            </a:r>
            <a:r>
              <a:rPr lang="en-US" altLang="en-US" sz="2000">
                <a:solidFill>
                  <a:schemeClr val="tx1"/>
                </a:solidFill>
                <a:latin typeface="Arial" pitchFamily="34" charset="0"/>
              </a:rPr>
              <a:t>869</a:t>
            </a:r>
            <a:r>
              <a:rPr lang="ru-RU" altLang="en-US" sz="2000">
                <a:solidFill>
                  <a:schemeClr val="tx1"/>
                </a:solidFill>
                <a:latin typeface="Arial" pitchFamily="34" charset="0"/>
              </a:rPr>
              <a:t> года)</a:t>
            </a:r>
            <a:r>
              <a:rPr lang="en-GB" altLang="en-US" sz="2000">
                <a:solidFill>
                  <a:schemeClr val="tx1"/>
                </a:solidFill>
                <a:latin typeface="Arial" pitchFamily="34" charset="0"/>
              </a:rPr>
              <a:t> </a:t>
            </a:r>
            <a:endParaRPr lang="ru-RU" altLang="en-US" sz="2000">
              <a:solidFill>
                <a:schemeClr val="tx1"/>
              </a:solidFill>
              <a:latin typeface="Arial" pitchFamily="34" charset="0"/>
            </a:endParaRPr>
          </a:p>
          <a:p>
            <a:pPr>
              <a:lnSpc>
                <a:spcPct val="100000"/>
              </a:lnSpc>
              <a:spcBef>
                <a:spcPct val="0"/>
              </a:spcBef>
              <a:buClrTx/>
              <a:buSzTx/>
              <a:buFontTx/>
              <a:buChar char="•"/>
            </a:pPr>
            <a:r>
              <a:rPr lang="ru-RU" altLang="en-US">
                <a:solidFill>
                  <a:schemeClr val="tx1"/>
                </a:solidFill>
                <a:latin typeface="Arial" pitchFamily="34" charset="0"/>
              </a:rPr>
              <a:t> </a:t>
            </a:r>
            <a:r>
              <a:rPr lang="en-GB" altLang="en-US">
                <a:solidFill>
                  <a:schemeClr val="tx1"/>
                </a:solidFill>
                <a:latin typeface="Arial" pitchFamily="34" charset="0"/>
              </a:rPr>
              <a:t>OLDMEDLINE (1949-1965)</a:t>
            </a:r>
          </a:p>
        </p:txBody>
      </p:sp>
      <p:pic>
        <p:nvPicPr>
          <p:cNvPr id="130052" name="Изображение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4525" y="2133600"/>
            <a:ext cx="3014663"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 Box 2"/>
          <p:cNvSpPr txBox="1">
            <a:spLocks noChangeArrowheads="1"/>
          </p:cNvSpPr>
          <p:nvPr/>
        </p:nvSpPr>
        <p:spPr bwMode="auto">
          <a:xfrm>
            <a:off x="1552575" y="912813"/>
            <a:ext cx="7162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marL="742950" indent="-285750"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algn="r" eaLnBrk="1" hangingPunct="1">
              <a:lnSpc>
                <a:spcPct val="100000"/>
              </a:lnSpc>
              <a:spcBef>
                <a:spcPct val="0"/>
              </a:spcBef>
              <a:buClrTx/>
              <a:buSzTx/>
              <a:buFontTx/>
              <a:buNone/>
            </a:pPr>
            <a:r>
              <a:rPr lang="ru-RU" altLang="en-US" sz="2400">
                <a:solidFill>
                  <a:srgbClr val="036635"/>
                </a:solidFill>
                <a:latin typeface="Arial" pitchFamily="34" charset="0"/>
              </a:rPr>
              <a:t>Архивные материалы ведущих издательств и научных обществ</a:t>
            </a:r>
            <a:r>
              <a:rPr lang="ru-RU" altLang="en-US" sz="2000">
                <a:solidFill>
                  <a:srgbClr val="036635"/>
                </a:solidFill>
                <a:latin typeface="Arial" pitchFamily="34" charset="0"/>
              </a:rPr>
              <a:t>:</a:t>
            </a:r>
          </a:p>
          <a:p>
            <a:pPr algn="r" eaLnBrk="1" hangingPunct="1">
              <a:lnSpc>
                <a:spcPct val="100000"/>
              </a:lnSpc>
              <a:spcBef>
                <a:spcPct val="0"/>
              </a:spcBef>
              <a:buClrTx/>
              <a:buSzTx/>
              <a:buFontTx/>
              <a:buNone/>
            </a:pPr>
            <a:r>
              <a:rPr lang="ru-RU" altLang="en-US" sz="1800">
                <a:solidFill>
                  <a:srgbClr val="036635"/>
                </a:solidFill>
                <a:latin typeface="Arial" pitchFamily="34" charset="0"/>
              </a:rPr>
              <a:t> </a:t>
            </a:r>
          </a:p>
        </p:txBody>
      </p:sp>
    </p:spTree>
    <p:extLst>
      <p:ext uri="{BB962C8B-B14F-4D97-AF65-F5344CB8AC3E}">
        <p14:creationId xmlns:p14="http://schemas.microsoft.com/office/powerpoint/2010/main" val="22518670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ru-RU" dirty="0"/>
              <a:t>Content Selection &amp; Advisory Board </a:t>
            </a:r>
            <a:r>
              <a:rPr lang="en-GB" dirty="0" smtClean="0"/>
              <a:t>Scopus</a:t>
            </a:r>
            <a:endParaRPr lang="en-US" dirty="0"/>
          </a:p>
        </p:txBody>
      </p:sp>
      <p:sp>
        <p:nvSpPr>
          <p:cNvPr id="13" name="TextBox 17"/>
          <p:cNvSpPr txBox="1">
            <a:spLocks noChangeArrowheads="1"/>
          </p:cNvSpPr>
          <p:nvPr/>
        </p:nvSpPr>
        <p:spPr bwMode="auto">
          <a:xfrm>
            <a:off x="6144610" y="1558997"/>
            <a:ext cx="2819400" cy="3416320"/>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ru-RU" dirty="0" smtClean="0">
                <a:solidFill>
                  <a:srgbClr val="53565A"/>
                </a:solidFill>
                <a:cs typeface="Arial" panose="020B0604020202020204" pitchFamily="34" charset="0"/>
              </a:rPr>
              <a:t>Более 40 членов</a:t>
            </a:r>
          </a:p>
          <a:p>
            <a:pPr marL="285750" indent="-285750">
              <a:buFont typeface="Arial" panose="020B0604020202020204" pitchFamily="34" charset="0"/>
              <a:buChar char="•"/>
            </a:pPr>
            <a:r>
              <a:rPr lang="ru-RU" dirty="0" smtClean="0">
                <a:solidFill>
                  <a:srgbClr val="53565A"/>
                </a:solidFill>
                <a:cs typeface="Arial" panose="020B0604020202020204" pitchFamily="34" charset="0"/>
              </a:rPr>
              <a:t>Включает ученых, библиотекарей, научных редакторов, специалистов по библиометрии</a:t>
            </a:r>
          </a:p>
          <a:p>
            <a:pPr marL="285750" indent="-285750">
              <a:buFont typeface="Arial" panose="020B0604020202020204" pitchFamily="34" charset="0"/>
              <a:buChar char="•"/>
            </a:pPr>
            <a:r>
              <a:rPr lang="ru-RU" dirty="0" smtClean="0">
                <a:solidFill>
                  <a:srgbClr val="53565A"/>
                </a:solidFill>
                <a:cs typeface="Arial" panose="020B0604020202020204" pitchFamily="34" charset="0"/>
              </a:rPr>
              <a:t>15 тематических комиссий</a:t>
            </a:r>
            <a:endParaRPr lang="en-GB" dirty="0" smtClean="0">
              <a:solidFill>
                <a:srgbClr val="53565A"/>
              </a:solidFill>
              <a:cs typeface="Arial" panose="020B0604020202020204" pitchFamily="34" charset="0"/>
            </a:endParaRPr>
          </a:p>
          <a:p>
            <a:pPr marL="285750" indent="-285750">
              <a:buFont typeface="Arial" panose="020B0604020202020204" pitchFamily="34" charset="0"/>
              <a:buChar char="•"/>
            </a:pPr>
            <a:r>
              <a:rPr lang="ru-RU" dirty="0" smtClean="0">
                <a:solidFill>
                  <a:srgbClr val="53565A"/>
                </a:solidFill>
                <a:cs typeface="Arial" panose="020B0604020202020204" pitchFamily="34" charset="0"/>
              </a:rPr>
              <a:t>Прозрачные принципы прин</a:t>
            </a:r>
            <a:r>
              <a:rPr lang="ru-RU" dirty="0">
                <a:solidFill>
                  <a:srgbClr val="53565A"/>
                </a:solidFill>
                <a:cs typeface="Arial" panose="020B0604020202020204" pitchFamily="34" charset="0"/>
              </a:rPr>
              <a:t>я</a:t>
            </a:r>
            <a:r>
              <a:rPr lang="ru-RU" dirty="0" smtClean="0">
                <a:solidFill>
                  <a:srgbClr val="53565A"/>
                </a:solidFill>
                <a:cs typeface="Arial" panose="020B0604020202020204" pitchFamily="34" charset="0"/>
              </a:rPr>
              <a:t>тия и минимальные требования</a:t>
            </a:r>
            <a:endParaRPr lang="en-GB" dirty="0" smtClean="0">
              <a:solidFill>
                <a:srgbClr val="53565A"/>
              </a:solidFill>
              <a:cs typeface="Arial" panose="020B0604020202020204" pitchFamily="34"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71" y="1643565"/>
            <a:ext cx="5868005" cy="3247183"/>
          </a:xfrm>
          <a:prstGeom prst="rect">
            <a:avLst/>
          </a:prstGeom>
        </p:spPr>
      </p:pic>
      <p:grpSp>
        <p:nvGrpSpPr>
          <p:cNvPr id="5" name="Group 4"/>
          <p:cNvGrpSpPr/>
          <p:nvPr/>
        </p:nvGrpSpPr>
        <p:grpSpPr>
          <a:xfrm>
            <a:off x="178071" y="5722203"/>
            <a:ext cx="1726929" cy="599420"/>
            <a:chOff x="188714" y="1607403"/>
            <a:chExt cx="1487686" cy="599420"/>
          </a:xfrm>
        </p:grpSpPr>
        <p:sp>
          <p:nvSpPr>
            <p:cNvPr id="21" name="Rounded Rectangle 20"/>
            <p:cNvSpPr/>
            <p:nvPr/>
          </p:nvSpPr>
          <p:spPr>
            <a:xfrm>
              <a:off x="188714" y="1607403"/>
              <a:ext cx="1487686" cy="533400"/>
            </a:xfrm>
            <a:prstGeom prst="roundRect">
              <a:avLst>
                <a:gd name="adj" fmla="val 19294"/>
              </a:avLst>
            </a:prstGeom>
            <a:solidFill>
              <a:schemeClr val="accent4"/>
            </a:solidFill>
            <a:ln w="25400" cap="flat" cmpd="sng" algn="ctr">
              <a:solidFill>
                <a:schemeClr val="accent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a:endParaRPr>
            </a:p>
          </p:txBody>
        </p:sp>
        <p:sp>
          <p:nvSpPr>
            <p:cNvPr id="22" name="TextBox 158"/>
            <p:cNvSpPr txBox="1"/>
            <p:nvPr/>
          </p:nvSpPr>
          <p:spPr>
            <a:xfrm>
              <a:off x="188714" y="1683603"/>
              <a:ext cx="148768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bg1"/>
                  </a:solidFill>
                  <a:effectLst/>
                  <a:uLnTx/>
                  <a:uFillTx/>
                </a:rPr>
                <a:t>Рецензируемые</a:t>
              </a:r>
              <a:r>
                <a:rPr kumimoji="0" lang="ru-RU" sz="1400" b="1" i="0" u="none" strike="noStrike" kern="0" cap="none" spc="0" normalizeH="0" noProof="0" dirty="0" smtClean="0">
                  <a:ln>
                    <a:noFill/>
                  </a:ln>
                  <a:solidFill>
                    <a:schemeClr val="bg1"/>
                  </a:solidFill>
                  <a:effectLst/>
                  <a:uLnTx/>
                  <a:uFillTx/>
                </a:rPr>
                <a:t> статьи</a:t>
              </a:r>
              <a:endParaRPr kumimoji="0" lang="en-US" sz="1400" b="0" i="0" u="none" strike="noStrike" kern="0" cap="none" spc="0" normalizeH="0" baseline="0" noProof="0" dirty="0">
                <a:ln>
                  <a:noFill/>
                </a:ln>
                <a:solidFill>
                  <a:schemeClr val="bg1"/>
                </a:solidFill>
                <a:effectLst/>
                <a:uLnTx/>
                <a:uFillTx/>
              </a:endParaRPr>
            </a:p>
          </p:txBody>
        </p:sp>
      </p:grpSp>
      <p:sp>
        <p:nvSpPr>
          <p:cNvPr id="6" name="TextBox 163"/>
          <p:cNvSpPr txBox="1"/>
          <p:nvPr/>
        </p:nvSpPr>
        <p:spPr>
          <a:xfrm>
            <a:off x="178071" y="5257800"/>
            <a:ext cx="8698457"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ru-RU" sz="1600" b="1" u="sng" kern="0" dirty="0" smtClean="0">
                <a:solidFill>
                  <a:sysClr val="windowText" lastClr="000000"/>
                </a:solidFill>
              </a:rPr>
              <a:t>Любой</a:t>
            </a:r>
            <a:r>
              <a:rPr lang="ru-RU" sz="1600" b="1" kern="0" dirty="0" smtClean="0">
                <a:solidFill>
                  <a:sysClr val="windowText" lastClr="000000"/>
                </a:solidFill>
              </a:rPr>
              <a:t> журнал в </a:t>
            </a:r>
            <a:r>
              <a:rPr lang="en-GB" sz="1600" b="1" kern="0" dirty="0" smtClean="0">
                <a:solidFill>
                  <a:sysClr val="windowText" lastClr="000000"/>
                </a:solidFill>
              </a:rPr>
              <a:t>Scopus </a:t>
            </a:r>
            <a:r>
              <a:rPr lang="ru-RU" sz="1600" b="1" kern="0" dirty="0">
                <a:solidFill>
                  <a:sysClr val="windowText" lastClr="000000"/>
                </a:solidFill>
              </a:rPr>
              <a:t>у</a:t>
            </a:r>
            <a:r>
              <a:rPr lang="ru-RU" sz="1600" b="1" kern="0" dirty="0" smtClean="0">
                <a:solidFill>
                  <a:sysClr val="windowText" lastClr="000000"/>
                </a:solidFill>
              </a:rPr>
              <a:t>довлетворяет следующим минимальным требованиям</a:t>
            </a:r>
            <a:endParaRPr kumimoji="0" lang="en-US" sz="1600" b="0" i="0" strike="noStrike" kern="0" cap="none" spc="0" normalizeH="0" baseline="0" noProof="0" dirty="0">
              <a:ln>
                <a:noFill/>
              </a:ln>
              <a:solidFill>
                <a:sysClr val="windowText" lastClr="000000"/>
              </a:solidFill>
              <a:effectLst/>
              <a:uLnTx/>
              <a:uFillTx/>
            </a:endParaRPr>
          </a:p>
        </p:txBody>
      </p:sp>
      <p:grpSp>
        <p:nvGrpSpPr>
          <p:cNvPr id="7" name="Group 6"/>
          <p:cNvGrpSpPr/>
          <p:nvPr/>
        </p:nvGrpSpPr>
        <p:grpSpPr>
          <a:xfrm>
            <a:off x="1981199" y="5715000"/>
            <a:ext cx="1523999" cy="533400"/>
            <a:chOff x="188714" y="1607403"/>
            <a:chExt cx="1487686" cy="533400"/>
          </a:xfrm>
        </p:grpSpPr>
        <p:sp>
          <p:nvSpPr>
            <p:cNvPr id="19" name="Rounded Rectangle 18"/>
            <p:cNvSpPr/>
            <p:nvPr/>
          </p:nvSpPr>
          <p:spPr>
            <a:xfrm>
              <a:off x="188714" y="1607403"/>
              <a:ext cx="1487686" cy="533400"/>
            </a:xfrm>
            <a:prstGeom prst="roundRect">
              <a:avLst>
                <a:gd name="adj" fmla="val 19294"/>
              </a:avLst>
            </a:prstGeom>
            <a:solidFill>
              <a:schemeClr val="accent4"/>
            </a:solidFill>
            <a:ln w="25400" cap="flat" cmpd="sng" algn="ctr">
              <a:solidFill>
                <a:schemeClr val="accent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a:endParaRPr>
            </a:p>
          </p:txBody>
        </p:sp>
        <p:sp>
          <p:nvSpPr>
            <p:cNvPr id="20" name="TextBox 173"/>
            <p:cNvSpPr txBox="1"/>
            <p:nvPr/>
          </p:nvSpPr>
          <p:spPr>
            <a:xfrm>
              <a:off x="188714" y="1607403"/>
              <a:ext cx="1487686" cy="523220"/>
            </a:xfrm>
            <a:prstGeom prst="rect">
              <a:avLst/>
            </a:prstGeom>
            <a:noFill/>
          </p:spPr>
          <p:txBody>
            <a:bodyPr wrap="square" rtlCol="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bg1"/>
                  </a:solidFill>
                  <a:effectLst/>
                  <a:uLnTx/>
                  <a:uFillTx/>
                </a:rPr>
                <a:t>Аннотации на</a:t>
              </a:r>
              <a:r>
                <a:rPr kumimoji="0" lang="ru-RU" sz="1400" b="1" i="0" u="none" strike="noStrike" kern="0" cap="none" spc="0" normalizeH="0" noProof="0" dirty="0" smtClean="0">
                  <a:ln>
                    <a:noFill/>
                  </a:ln>
                  <a:solidFill>
                    <a:schemeClr val="bg1"/>
                  </a:solidFill>
                  <a:effectLst/>
                  <a:uLnTx/>
                  <a:uFillTx/>
                </a:rPr>
                <a:t> английском</a:t>
              </a:r>
              <a:endParaRPr kumimoji="0" lang="en-US" sz="1400" b="0" i="0" u="none" strike="noStrike" kern="0" cap="none" spc="0" normalizeH="0" baseline="0" noProof="0" dirty="0">
                <a:ln>
                  <a:noFill/>
                </a:ln>
                <a:solidFill>
                  <a:schemeClr val="bg1"/>
                </a:solidFill>
                <a:effectLst/>
                <a:uLnTx/>
                <a:uFillTx/>
              </a:endParaRPr>
            </a:p>
          </p:txBody>
        </p:sp>
      </p:grpSp>
      <p:grpSp>
        <p:nvGrpSpPr>
          <p:cNvPr id="8" name="Group 7"/>
          <p:cNvGrpSpPr/>
          <p:nvPr/>
        </p:nvGrpSpPr>
        <p:grpSpPr>
          <a:xfrm>
            <a:off x="3657600" y="5715000"/>
            <a:ext cx="1208556" cy="533400"/>
            <a:chOff x="188714" y="1607403"/>
            <a:chExt cx="1487686" cy="533400"/>
          </a:xfrm>
        </p:grpSpPr>
        <p:sp>
          <p:nvSpPr>
            <p:cNvPr id="17" name="Rounded Rectangle 16"/>
            <p:cNvSpPr/>
            <p:nvPr/>
          </p:nvSpPr>
          <p:spPr>
            <a:xfrm>
              <a:off x="188714" y="1607403"/>
              <a:ext cx="1487686" cy="533400"/>
            </a:xfrm>
            <a:prstGeom prst="roundRect">
              <a:avLst>
                <a:gd name="adj" fmla="val 19294"/>
              </a:avLst>
            </a:prstGeom>
            <a:solidFill>
              <a:schemeClr val="accent4"/>
            </a:solidFill>
            <a:ln w="25400" cap="flat" cmpd="sng" algn="ctr">
              <a:solidFill>
                <a:schemeClr val="accent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a:endParaRPr>
            </a:p>
          </p:txBody>
        </p:sp>
        <p:sp>
          <p:nvSpPr>
            <p:cNvPr id="18" name="TextBox 176"/>
            <p:cNvSpPr txBox="1"/>
            <p:nvPr/>
          </p:nvSpPr>
          <p:spPr>
            <a:xfrm>
              <a:off x="188714" y="1607403"/>
              <a:ext cx="148768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bg1"/>
                  </a:solidFill>
                  <a:effectLst/>
                  <a:uLnTx/>
                  <a:uFillTx/>
                </a:rPr>
                <a:t>Регулярная публикация</a:t>
              </a:r>
              <a:endParaRPr kumimoji="0" lang="en-US" sz="1400" b="0" i="0" u="none" strike="noStrike" kern="0" cap="none" spc="0" normalizeH="0" baseline="0" noProof="0" dirty="0">
                <a:ln>
                  <a:noFill/>
                </a:ln>
                <a:solidFill>
                  <a:schemeClr val="bg1"/>
                </a:solidFill>
                <a:effectLst/>
                <a:uLnTx/>
                <a:uFillTx/>
              </a:endParaRPr>
            </a:p>
          </p:txBody>
        </p:sp>
      </p:grpSp>
      <p:grpSp>
        <p:nvGrpSpPr>
          <p:cNvPr id="9" name="Group 8"/>
          <p:cNvGrpSpPr/>
          <p:nvPr/>
        </p:nvGrpSpPr>
        <p:grpSpPr>
          <a:xfrm>
            <a:off x="4978670" y="5715000"/>
            <a:ext cx="1955529" cy="533400"/>
            <a:chOff x="188714" y="1607403"/>
            <a:chExt cx="1487686" cy="533400"/>
          </a:xfrm>
        </p:grpSpPr>
        <p:sp>
          <p:nvSpPr>
            <p:cNvPr id="14" name="Rounded Rectangle 13"/>
            <p:cNvSpPr/>
            <p:nvPr/>
          </p:nvSpPr>
          <p:spPr>
            <a:xfrm>
              <a:off x="188714" y="1607403"/>
              <a:ext cx="1487686" cy="533400"/>
            </a:xfrm>
            <a:prstGeom prst="roundRect">
              <a:avLst>
                <a:gd name="adj" fmla="val 19294"/>
              </a:avLst>
            </a:prstGeom>
            <a:solidFill>
              <a:schemeClr val="accent4"/>
            </a:solidFill>
            <a:ln w="25400" cap="flat" cmpd="sng" algn="ctr">
              <a:solidFill>
                <a:schemeClr val="accent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a:endParaRPr>
            </a:p>
          </p:txBody>
        </p:sp>
        <p:sp>
          <p:nvSpPr>
            <p:cNvPr id="16" name="TextBox 179"/>
            <p:cNvSpPr txBox="1"/>
            <p:nvPr/>
          </p:nvSpPr>
          <p:spPr>
            <a:xfrm>
              <a:off x="188714" y="1607403"/>
              <a:ext cx="1487686"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sz="1400" b="1" i="0" u="none" strike="noStrike" kern="0" cap="none" spc="0" normalizeH="0" baseline="0" noProof="0" dirty="0" smtClean="0">
                  <a:ln>
                    <a:noFill/>
                  </a:ln>
                  <a:solidFill>
                    <a:schemeClr val="bg1"/>
                  </a:solidFill>
                  <a:effectLst/>
                  <a:uLnTx/>
                  <a:uFillTx/>
                </a:rPr>
                <a:t>Список источников</a:t>
              </a:r>
              <a:r>
                <a:rPr kumimoji="0" lang="ru-RU" sz="1400" b="1" i="0" u="none" strike="noStrike" kern="0" cap="none" spc="0" normalizeH="0" noProof="0" dirty="0" smtClean="0">
                  <a:ln>
                    <a:noFill/>
                  </a:ln>
                  <a:solidFill>
                    <a:schemeClr val="bg1"/>
                  </a:solidFill>
                  <a:effectLst/>
                  <a:uLnTx/>
                  <a:uFillTx/>
                </a:rPr>
                <a:t> на латинице</a:t>
              </a:r>
              <a:endParaRPr kumimoji="0" lang="en-US" sz="1400" b="0" i="0" u="none" strike="noStrike" kern="0" cap="none" spc="0" normalizeH="0" baseline="0" noProof="0" dirty="0">
                <a:ln>
                  <a:noFill/>
                </a:ln>
                <a:solidFill>
                  <a:schemeClr val="bg1"/>
                </a:solidFill>
                <a:effectLst/>
                <a:uLnTx/>
                <a:uFillTx/>
              </a:endParaRPr>
            </a:p>
          </p:txBody>
        </p:sp>
      </p:grpSp>
      <p:grpSp>
        <p:nvGrpSpPr>
          <p:cNvPr id="10" name="Group 9"/>
          <p:cNvGrpSpPr/>
          <p:nvPr/>
        </p:nvGrpSpPr>
        <p:grpSpPr>
          <a:xfrm>
            <a:off x="7086600" y="5715000"/>
            <a:ext cx="1877410" cy="738664"/>
            <a:chOff x="188714" y="1607403"/>
            <a:chExt cx="1487686" cy="738664"/>
          </a:xfrm>
        </p:grpSpPr>
        <p:sp>
          <p:nvSpPr>
            <p:cNvPr id="11" name="Rounded Rectangle 10"/>
            <p:cNvSpPr/>
            <p:nvPr/>
          </p:nvSpPr>
          <p:spPr>
            <a:xfrm>
              <a:off x="188714" y="1607403"/>
              <a:ext cx="1487686" cy="533400"/>
            </a:xfrm>
            <a:prstGeom prst="roundRect">
              <a:avLst>
                <a:gd name="adj" fmla="val 19294"/>
              </a:avLst>
            </a:prstGeom>
            <a:solidFill>
              <a:schemeClr val="accent4"/>
            </a:solidFill>
            <a:ln w="25400" cap="flat" cmpd="sng" algn="ctr">
              <a:solidFill>
                <a:schemeClr val="accent4"/>
              </a:solidFill>
              <a:prstDash val="solid"/>
            </a:ln>
            <a:effectLst/>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a:endParaRPr>
            </a:p>
          </p:txBody>
        </p:sp>
        <p:sp>
          <p:nvSpPr>
            <p:cNvPr id="12" name="TextBox 182"/>
            <p:cNvSpPr txBox="1"/>
            <p:nvPr/>
          </p:nvSpPr>
          <p:spPr>
            <a:xfrm>
              <a:off x="188714" y="1607403"/>
              <a:ext cx="1487686"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sz="1400" b="1" kern="0" dirty="0" smtClean="0">
                  <a:solidFill>
                    <a:schemeClr val="bg1"/>
                  </a:solidFill>
                </a:rPr>
                <a:t>Публикация этических правил</a:t>
              </a:r>
              <a:endParaRPr kumimoji="0" lang="en-US" sz="1400" b="0" i="0" u="none" strike="noStrike" kern="0" cap="none" spc="0" normalizeH="0" baseline="0" noProof="0" dirty="0">
                <a:ln>
                  <a:noFill/>
                </a:ln>
                <a:solidFill>
                  <a:schemeClr val="bg1"/>
                </a:solidFill>
                <a:effectLst/>
                <a:uLnTx/>
                <a:uFillTx/>
              </a:endParaRPr>
            </a:p>
          </p:txBody>
        </p:sp>
      </p:grpSp>
    </p:spTree>
    <p:extLst>
      <p:ext uri="{BB962C8B-B14F-4D97-AF65-F5344CB8AC3E}">
        <p14:creationId xmlns:p14="http://schemas.microsoft.com/office/powerpoint/2010/main" val="2363596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81001"/>
            <a:ext cx="7885567"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endParaRPr lang="en-US"/>
          </a:p>
        </p:txBody>
      </p:sp>
      <p:sp>
        <p:nvSpPr>
          <p:cNvPr id="6" name="Title 1"/>
          <p:cNvSpPr txBox="1">
            <a:spLocks/>
          </p:cNvSpPr>
          <p:nvPr/>
        </p:nvSpPr>
        <p:spPr>
          <a:xfrm>
            <a:off x="425885" y="397042"/>
            <a:ext cx="7678455" cy="452444"/>
          </a:xfrm>
          <a:prstGeom prst="rect">
            <a:avLst/>
          </a:prstGeom>
          <a:solidFill>
            <a:sysClr val="window" lastClr="FFFFFF"/>
          </a:solidFill>
        </p:spPr>
        <p:txBody>
          <a:bodyPr vert="horz" lIns="91440" tIns="45720" rIns="91440" bIns="45720" rtlCol="0" anchor="b" anchorCtr="0">
            <a:normAutofit lnSpcReduction="10000"/>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ru-RU" smtClean="0"/>
              <a:t>Статистика </a:t>
            </a:r>
            <a:r>
              <a:rPr lang="en-GB" smtClean="0"/>
              <a:t>Scopus </a:t>
            </a:r>
            <a:r>
              <a:rPr lang="ru-RU" smtClean="0"/>
              <a:t>по странам</a:t>
            </a:r>
            <a:endParaRPr lang="en-US"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371600"/>
            <a:ext cx="2720698"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37593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92" name="Picture 8"/>
          <p:cNvPicPr>
            <a:picLocks noChangeAspect="1" noChangeArrowheads="1"/>
          </p:cNvPicPr>
          <p:nvPr/>
        </p:nvPicPr>
        <p:blipFill>
          <a:blip r:embed="rId3"/>
          <a:srcRect/>
          <a:stretch>
            <a:fillRect/>
          </a:stretch>
        </p:blipFill>
        <p:spPr bwMode="auto">
          <a:xfrm>
            <a:off x="0" y="476250"/>
            <a:ext cx="9144000" cy="5962650"/>
          </a:xfrm>
          <a:prstGeom prst="rect">
            <a:avLst/>
          </a:prstGeom>
          <a:noFill/>
          <a:ln>
            <a:noFill/>
          </a:ln>
          <a:effectLst>
            <a:prstShdw prst="shdw17" dist="17961" dir="2700000">
              <a:schemeClr val="accent1">
                <a:gamma/>
                <a:shade val="60000"/>
                <a:invGamma/>
              </a:schemeClr>
            </a:prstShdw>
          </a:effectLst>
          <a:extLst/>
        </p:spPr>
      </p:pic>
      <p:sp>
        <p:nvSpPr>
          <p:cNvPr id="5" name="Rectangle 4"/>
          <p:cNvSpPr/>
          <p:nvPr/>
        </p:nvSpPr>
        <p:spPr>
          <a:xfrm>
            <a:off x="179388" y="1700213"/>
            <a:ext cx="1223962" cy="28892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400" dirty="0">
              <a:solidFill>
                <a:schemeClr val="tx1"/>
              </a:solidFill>
            </a:endParaRPr>
          </a:p>
        </p:txBody>
      </p:sp>
      <p:sp>
        <p:nvSpPr>
          <p:cNvPr id="8" name="Rectangle 7"/>
          <p:cNvSpPr/>
          <p:nvPr/>
        </p:nvSpPr>
        <p:spPr>
          <a:xfrm>
            <a:off x="3348038" y="1684338"/>
            <a:ext cx="1223962" cy="28733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GB" sz="1400" dirty="0">
              <a:solidFill>
                <a:schemeClr val="tx1"/>
              </a:solidFill>
            </a:endParaRPr>
          </a:p>
        </p:txBody>
      </p:sp>
      <p:sp>
        <p:nvSpPr>
          <p:cNvPr id="6" name="TextBox 25"/>
          <p:cNvSpPr txBox="1">
            <a:spLocks noChangeArrowheads="1"/>
          </p:cNvSpPr>
          <p:nvPr/>
        </p:nvSpPr>
        <p:spPr bwMode="auto">
          <a:xfrm>
            <a:off x="5638800" y="3457575"/>
            <a:ext cx="3352800" cy="132343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ru-RU" sz="2000" b="1" dirty="0" smtClean="0"/>
              <a:t>Логические операторы</a:t>
            </a:r>
          </a:p>
          <a:p>
            <a:pPr marL="342900" indent="-342900">
              <a:buFont typeface="Arial" panose="020B0604020202020204" pitchFamily="34" charset="0"/>
              <a:buChar char="•"/>
            </a:pPr>
            <a:r>
              <a:rPr lang="en-US" sz="2000" b="1" dirty="0" smtClean="0"/>
              <a:t>OR</a:t>
            </a:r>
            <a:endParaRPr lang="en-US" sz="2000" dirty="0"/>
          </a:p>
          <a:p>
            <a:pPr marL="342900" indent="-342900">
              <a:buFont typeface="Arial" panose="020B0604020202020204" pitchFamily="34" charset="0"/>
              <a:buChar char="•"/>
            </a:pPr>
            <a:r>
              <a:rPr lang="en-US" sz="2000" b="1" dirty="0"/>
              <a:t>AND</a:t>
            </a:r>
            <a:endParaRPr lang="en-US" sz="2000" dirty="0"/>
          </a:p>
          <a:p>
            <a:pPr marL="342900" indent="-342900">
              <a:buFont typeface="Arial" panose="020B0604020202020204" pitchFamily="34" charset="0"/>
              <a:buChar char="•"/>
            </a:pPr>
            <a:r>
              <a:rPr lang="en-US" sz="2000" b="1" dirty="0"/>
              <a:t>AND NOT</a:t>
            </a:r>
            <a:endParaRPr lang="en-US" sz="2000" dirty="0"/>
          </a:p>
        </p:txBody>
      </p:sp>
      <p:sp>
        <p:nvSpPr>
          <p:cNvPr id="7" name="TextBox 25"/>
          <p:cNvSpPr txBox="1">
            <a:spLocks noChangeArrowheads="1"/>
          </p:cNvSpPr>
          <p:nvPr/>
        </p:nvSpPr>
        <p:spPr bwMode="auto">
          <a:xfrm>
            <a:off x="5651937" y="5181600"/>
            <a:ext cx="3352800" cy="1015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GB" sz="2000" b="1" dirty="0"/>
              <a:t>Wild cards</a:t>
            </a:r>
            <a:endParaRPr lang="ru-RU" sz="2000" b="1" dirty="0"/>
          </a:p>
          <a:p>
            <a:r>
              <a:rPr lang="en-GB" sz="2000" b="1" dirty="0"/>
              <a:t>$ - </a:t>
            </a:r>
            <a:r>
              <a:rPr lang="ru-RU" sz="2000" b="1" dirty="0"/>
              <a:t>один символ</a:t>
            </a:r>
          </a:p>
          <a:p>
            <a:r>
              <a:rPr lang="ru-RU" sz="2000" b="1" dirty="0"/>
              <a:t>* - 0 и более символов</a:t>
            </a:r>
            <a:endParaRPr lang="en-GB" sz="2000" b="1" dirty="0"/>
          </a:p>
        </p:txBody>
      </p:sp>
    </p:spTree>
    <p:extLst>
      <p:ext uri="{BB962C8B-B14F-4D97-AF65-F5344CB8AC3E}">
        <p14:creationId xmlns:p14="http://schemas.microsoft.com/office/powerpoint/2010/main" val="3995898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620688"/>
            <a:ext cx="8238319" cy="418645"/>
          </a:xfrm>
        </p:spPr>
        <p:txBody>
          <a:bodyPr/>
          <a:lstStyle/>
          <a:p>
            <a:r>
              <a:rPr lang="ru-RU" dirty="0" smtClean="0"/>
              <a:t>Работа с поисковым запросом</a:t>
            </a:r>
            <a:endParaRPr lang="en-US" dirty="0"/>
          </a:p>
        </p:txBody>
      </p:sp>
      <p:sp>
        <p:nvSpPr>
          <p:cNvPr id="3" name="Content Placeholder 2"/>
          <p:cNvSpPr>
            <a:spLocks noGrp="1"/>
          </p:cNvSpPr>
          <p:nvPr>
            <p:ph idx="1"/>
          </p:nvPr>
        </p:nvSpPr>
        <p:spPr>
          <a:xfrm>
            <a:off x="416836" y="1268760"/>
            <a:ext cx="8238319" cy="1812018"/>
          </a:xfrm>
        </p:spPr>
        <p:txBody>
          <a:bodyPr>
            <a:normAutofit lnSpcReduction="10000"/>
          </a:bodyPr>
          <a:lstStyle/>
          <a:p>
            <a:r>
              <a:rPr lang="ru-RU" sz="2200" dirty="0"/>
              <a:t>Для первичного поиска используйте комбинацию </a:t>
            </a:r>
            <a:r>
              <a:rPr lang="en-GB" sz="2200" dirty="0"/>
              <a:t>Article </a:t>
            </a:r>
            <a:r>
              <a:rPr lang="en-GB" sz="2200" dirty="0" err="1" smtClean="0"/>
              <a:t>Title+Abstract+Keywords</a:t>
            </a:r>
            <a:endParaRPr lang="en-GB" sz="2200" dirty="0" smtClean="0"/>
          </a:p>
          <a:p>
            <a:r>
              <a:rPr lang="en-GB" sz="2200" dirty="0" smtClean="0"/>
              <a:t>“$” – </a:t>
            </a:r>
            <a:r>
              <a:rPr lang="ru-RU" sz="2200" dirty="0" smtClean="0"/>
              <a:t>поиск по всей базе данных</a:t>
            </a:r>
          </a:p>
          <a:p>
            <a:r>
              <a:rPr lang="ru-RU" sz="2200" dirty="0" smtClean="0"/>
              <a:t>Избегайте простых слов как</a:t>
            </a:r>
            <a:r>
              <a:rPr lang="en-US" sz="2200" dirty="0" smtClean="0"/>
              <a:t> </a:t>
            </a:r>
            <a:r>
              <a:rPr lang="en-US" sz="2200" dirty="0"/>
              <a:t>‘a’, ‘the’, ‘in’, ‘with’, ‘if</a:t>
            </a:r>
            <a:r>
              <a:rPr lang="en-US" sz="2200" dirty="0" smtClean="0"/>
              <a:t>’</a:t>
            </a:r>
            <a:r>
              <a:rPr lang="ru-RU" sz="2200" dirty="0" smtClean="0"/>
              <a:t> в качестве поискового термина</a:t>
            </a:r>
            <a:endParaRPr lang="en-US" sz="2200" dirty="0"/>
          </a:p>
        </p:txBody>
      </p:sp>
      <p:sp>
        <p:nvSpPr>
          <p:cNvPr id="6" name="Rectangle 5"/>
          <p:cNvSpPr/>
          <p:nvPr/>
        </p:nvSpPr>
        <p:spPr>
          <a:xfrm>
            <a:off x="251520" y="3140382"/>
            <a:ext cx="8712968" cy="3600986"/>
          </a:xfrm>
          <a:prstGeom prst="rect">
            <a:avLst/>
          </a:prstGeom>
        </p:spPr>
        <p:txBody>
          <a:bodyPr wrap="square">
            <a:spAutoFit/>
          </a:bodyPr>
          <a:lstStyle/>
          <a:p>
            <a:pPr marL="86868" indent="0">
              <a:buNone/>
            </a:pPr>
            <a:r>
              <a:rPr lang="ru-RU" sz="1900" b="1" dirty="0"/>
              <a:t>Поиск фраз </a:t>
            </a:r>
            <a:endParaRPr lang="ru-RU" sz="1900" dirty="0"/>
          </a:p>
          <a:p>
            <a:pPr marL="86868" indent="0">
              <a:buNone/>
            </a:pPr>
            <a:r>
              <a:rPr lang="ru-RU" sz="1900" dirty="0"/>
              <a:t>Несколько слов, разделенных пробелом, воспринимаются как соединенные </a:t>
            </a:r>
            <a:r>
              <a:rPr lang="en-GB" sz="1900" dirty="0"/>
              <a:t>AND</a:t>
            </a:r>
            <a:r>
              <a:rPr lang="ru-RU" sz="1900" dirty="0"/>
              <a:t>. </a:t>
            </a:r>
            <a:endParaRPr lang="en-GB" sz="1900" dirty="0"/>
          </a:p>
          <a:p>
            <a:pPr marL="86868" indent="0">
              <a:buNone/>
            </a:pPr>
            <a:endParaRPr lang="en-GB" sz="1900" dirty="0"/>
          </a:p>
          <a:p>
            <a:pPr marL="86868" indent="0">
              <a:buNone/>
            </a:pPr>
            <a:r>
              <a:rPr lang="ru-RU" sz="1900" i="1" dirty="0"/>
              <a:t>Фраза в кавычках « » </a:t>
            </a:r>
            <a:r>
              <a:rPr lang="ru-RU" sz="1900" dirty="0"/>
              <a:t> - примерные соответствия. При этом будут отображаться результаты в единственном и во множественном числе и падежах. </a:t>
            </a:r>
            <a:r>
              <a:rPr lang="ru-RU" sz="1900" i="1" dirty="0"/>
              <a:t>По запросу «интернет-сайт» будут показаны результаты для комбинаций: интернет-сайт, интернет сайты и др.</a:t>
            </a:r>
            <a:endParaRPr lang="ru-RU" sz="1900" dirty="0"/>
          </a:p>
          <a:p>
            <a:pPr marL="86868" indent="0">
              <a:buNone/>
            </a:pPr>
            <a:endParaRPr lang="ru-RU" sz="1900" i="1" dirty="0"/>
          </a:p>
          <a:p>
            <a:pPr marL="86868" indent="0">
              <a:buNone/>
            </a:pPr>
            <a:r>
              <a:rPr lang="ru-RU" sz="1900" i="1" dirty="0"/>
              <a:t>Фраза в фигурных скобках { } </a:t>
            </a:r>
            <a:r>
              <a:rPr lang="ru-RU" sz="1900" dirty="0"/>
              <a:t>- конкретная фраза.. </a:t>
            </a:r>
            <a:r>
              <a:rPr lang="ru-RU" sz="1900" i="1" dirty="0"/>
              <a:t>По запросу {интернет-сайт} будут показаны только результаты для комбинации интернет-сайт. </a:t>
            </a:r>
            <a:endParaRPr lang="ru-RU" sz="1900" dirty="0"/>
          </a:p>
        </p:txBody>
      </p:sp>
    </p:spTree>
    <p:extLst>
      <p:ext uri="{BB962C8B-B14F-4D97-AF65-F5344CB8AC3E}">
        <p14:creationId xmlns:p14="http://schemas.microsoft.com/office/powerpoint/2010/main" val="161817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98367"/>
            <a:ext cx="9144000" cy="5359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ounded Rectangular Callout 12"/>
          <p:cNvSpPr/>
          <p:nvPr/>
        </p:nvSpPr>
        <p:spPr>
          <a:xfrm>
            <a:off x="7524750" y="604884"/>
            <a:ext cx="1619250" cy="950117"/>
          </a:xfrm>
          <a:prstGeom prst="wedgeRoundRectCallout">
            <a:avLst>
              <a:gd name="adj1" fmla="val 651"/>
              <a:gd name="adj2" fmla="val 89536"/>
              <a:gd name="adj3" fmla="val 16667"/>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ru-RU" sz="1400" dirty="0" smtClean="0">
                <a:solidFill>
                  <a:srgbClr val="FF0000"/>
                </a:solidFill>
              </a:rPr>
              <a:t>Различные варианты сортировки</a:t>
            </a:r>
            <a:endParaRPr lang="en-US" sz="1400" dirty="0">
              <a:solidFill>
                <a:srgbClr val="FF0000"/>
              </a:solidFill>
            </a:endParaRPr>
          </a:p>
        </p:txBody>
      </p:sp>
      <p:sp>
        <p:nvSpPr>
          <p:cNvPr id="14" name="Rounded Rectangular Callout 13"/>
          <p:cNvSpPr/>
          <p:nvPr/>
        </p:nvSpPr>
        <p:spPr>
          <a:xfrm>
            <a:off x="4724400" y="539750"/>
            <a:ext cx="2447925" cy="1136650"/>
          </a:xfrm>
          <a:prstGeom prst="wedgeRoundRectCallout">
            <a:avLst>
              <a:gd name="adj1" fmla="val -135694"/>
              <a:gd name="adj2" fmla="val 57465"/>
              <a:gd name="adj3" fmla="val 16667"/>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ru-RU" sz="1300" dirty="0" smtClean="0">
                <a:solidFill>
                  <a:srgbClr val="FF0000"/>
                </a:solidFill>
              </a:rPr>
              <a:t>Отображение поискового запроса (в том числе применных фильтров) и возможность его редактирования</a:t>
            </a:r>
            <a:endParaRPr lang="en-US" sz="1300" dirty="0">
              <a:solidFill>
                <a:srgbClr val="FF0000"/>
              </a:solidFill>
            </a:endParaRPr>
          </a:p>
        </p:txBody>
      </p:sp>
      <p:sp>
        <p:nvSpPr>
          <p:cNvPr id="15" name="Rounded Rectangular Callout 14"/>
          <p:cNvSpPr/>
          <p:nvPr/>
        </p:nvSpPr>
        <p:spPr>
          <a:xfrm>
            <a:off x="1814599" y="3248530"/>
            <a:ext cx="2773892" cy="838200"/>
          </a:xfrm>
          <a:prstGeom prst="wedgeRoundRectCallout">
            <a:avLst>
              <a:gd name="adj1" fmla="val -89796"/>
              <a:gd name="adj2" fmla="val -95908"/>
              <a:gd name="adj3" fmla="val 16667"/>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ru-RU" sz="1300" dirty="0" smtClean="0">
                <a:solidFill>
                  <a:srgbClr val="FF0000"/>
                </a:solidFill>
              </a:rPr>
              <a:t>Возможность фильтрации (ограничение/исключение) по нескольким фильтрам сразу</a:t>
            </a:r>
            <a:endParaRPr lang="en-US" sz="1300" dirty="0">
              <a:solidFill>
                <a:srgbClr val="FF0000"/>
              </a:solidFill>
            </a:endParaRPr>
          </a:p>
        </p:txBody>
      </p:sp>
      <p:sp>
        <p:nvSpPr>
          <p:cNvPr id="7" name="Rounded Rectangular Callout 6"/>
          <p:cNvSpPr/>
          <p:nvPr/>
        </p:nvSpPr>
        <p:spPr>
          <a:xfrm>
            <a:off x="1981200" y="2080419"/>
            <a:ext cx="1524000" cy="891381"/>
          </a:xfrm>
          <a:prstGeom prst="wedgeRoundRectCallout">
            <a:avLst>
              <a:gd name="adj1" fmla="val -78835"/>
              <a:gd name="adj2" fmla="val -20918"/>
              <a:gd name="adj3" fmla="val 16667"/>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ru-RU" sz="1300" dirty="0" smtClean="0">
                <a:solidFill>
                  <a:srgbClr val="FF0000"/>
                </a:solidFill>
              </a:rPr>
              <a:t>Возможность поиска внутри полученных результатов </a:t>
            </a:r>
            <a:endParaRPr lang="en-US" sz="1300" dirty="0">
              <a:solidFill>
                <a:srgbClr val="FF0000"/>
              </a:solidFill>
            </a:endParaRPr>
          </a:p>
        </p:txBody>
      </p:sp>
      <p:sp>
        <p:nvSpPr>
          <p:cNvPr id="8" name="Rounded Rectangular Callout 7"/>
          <p:cNvSpPr/>
          <p:nvPr/>
        </p:nvSpPr>
        <p:spPr>
          <a:xfrm>
            <a:off x="2194454" y="4471193"/>
            <a:ext cx="2286000" cy="838200"/>
          </a:xfrm>
          <a:prstGeom prst="wedgeRoundRectCallout">
            <a:avLst>
              <a:gd name="adj1" fmla="val -66438"/>
              <a:gd name="adj2" fmla="val -24182"/>
              <a:gd name="adj3" fmla="val 16667"/>
            </a:avLst>
          </a:prstGeom>
          <a:ln/>
        </p:spPr>
        <p:style>
          <a:lnRef idx="2">
            <a:schemeClr val="dk1"/>
          </a:lnRef>
          <a:fillRef idx="1">
            <a:schemeClr val="lt1"/>
          </a:fillRef>
          <a:effectRef idx="0">
            <a:schemeClr val="dk1"/>
          </a:effectRef>
          <a:fontRef idx="minor">
            <a:schemeClr val="dk1"/>
          </a:fontRef>
        </p:style>
        <p:txBody>
          <a:bodyPr anchor="ctr"/>
          <a:lstStyle/>
          <a:p>
            <a:pPr algn="ctr">
              <a:defRPr/>
            </a:pPr>
            <a:r>
              <a:rPr lang="ru-RU" sz="1300" dirty="0" smtClean="0">
                <a:solidFill>
                  <a:srgbClr val="FF0000"/>
                </a:solidFill>
              </a:rPr>
              <a:t>Превью результатов фильтрации без перезагрузки страницы</a:t>
            </a:r>
            <a:endParaRPr lang="en-US" sz="1300" dirty="0">
              <a:solidFill>
                <a:srgbClr val="FF0000"/>
              </a:solidFill>
            </a:endParaRPr>
          </a:p>
        </p:txBody>
      </p:sp>
      <p:sp>
        <p:nvSpPr>
          <p:cNvPr id="9" name="Title 1"/>
          <p:cNvSpPr>
            <a:spLocks noGrp="1"/>
          </p:cNvSpPr>
          <p:nvPr>
            <p:ph type="title"/>
          </p:nvPr>
        </p:nvSpPr>
        <p:spPr>
          <a:xfrm>
            <a:off x="228601" y="838200"/>
            <a:ext cx="8396288" cy="457200"/>
          </a:xfrm>
        </p:spPr>
        <p:txBody>
          <a:bodyPr>
            <a:noAutofit/>
          </a:bodyPr>
          <a:lstStyle/>
          <a:p>
            <a:pPr eaLnBrk="1" hangingPunct="1"/>
            <a:r>
              <a:rPr lang="ru-RU" altLang="en-US" sz="2800" dirty="0"/>
              <a:t/>
            </a:r>
            <a:br>
              <a:rPr lang="ru-RU" altLang="en-US" sz="2800" dirty="0"/>
            </a:br>
            <a:r>
              <a:rPr lang="ru-RU" altLang="en-US" sz="2800" dirty="0" smtClean="0"/>
              <a:t>Поиск статей и обзор </a:t>
            </a:r>
            <a:br>
              <a:rPr lang="ru-RU" altLang="en-US" sz="2800" dirty="0" smtClean="0"/>
            </a:br>
            <a:r>
              <a:rPr lang="ru-RU" altLang="en-US" sz="2800" dirty="0" smtClean="0"/>
              <a:t>научных направлений</a:t>
            </a:r>
            <a:endParaRPr lang="en-GB" altLang="en-US" sz="2800" dirty="0" smtClean="0"/>
          </a:p>
        </p:txBody>
      </p:sp>
    </p:spTree>
    <p:extLst>
      <p:ext uri="{BB962C8B-B14F-4D97-AF65-F5344CB8AC3E}">
        <p14:creationId xmlns:p14="http://schemas.microsoft.com/office/powerpoint/2010/main" val="606861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9574"/>
            <a:ext cx="9074949" cy="6296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27129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smtClean="0"/>
              <a:t>Процесс поиска должен быть документирован</a:t>
            </a:r>
            <a:endParaRPr lang="en-US" dirty="0"/>
          </a:p>
        </p:txBody>
      </p:sp>
      <p:sp>
        <p:nvSpPr>
          <p:cNvPr id="3" name="Content Placeholder 2"/>
          <p:cNvSpPr>
            <a:spLocks noGrp="1"/>
          </p:cNvSpPr>
          <p:nvPr>
            <p:ph type="body" sz="quarter" idx="18"/>
          </p:nvPr>
        </p:nvSpPr>
        <p:spPr/>
        <p:txBody>
          <a:bodyPr>
            <a:normAutofit/>
          </a:bodyPr>
          <a:lstStyle/>
          <a:p>
            <a:pPr marL="0" indent="0">
              <a:buNone/>
            </a:pPr>
            <a:r>
              <a:rPr lang="ru-RU" sz="2400" b="1" dirty="0" smtClean="0"/>
              <a:t>Одно из условия качественного поиска – воспроизводимость. Поэтому сохраняйте</a:t>
            </a:r>
            <a:r>
              <a:rPr lang="en-US" sz="2400" dirty="0" smtClean="0"/>
              <a:t>:</a:t>
            </a:r>
            <a:endParaRPr lang="en-US" sz="2400" dirty="0"/>
          </a:p>
          <a:p>
            <a:pPr marL="342900" indent="-342900">
              <a:buFont typeface="Arial" panose="020B0604020202020204" pitchFamily="34" charset="0"/>
              <a:buChar char="•"/>
            </a:pPr>
            <a:r>
              <a:rPr lang="ru-RU" sz="2400" dirty="0" smtClean="0"/>
              <a:t>Дату и базу данных проведения поиска</a:t>
            </a:r>
            <a:r>
              <a:rPr lang="en-US" sz="2400" dirty="0" smtClean="0"/>
              <a:t>,</a:t>
            </a:r>
            <a:endParaRPr lang="en-US" sz="2400" dirty="0"/>
          </a:p>
          <a:p>
            <a:pPr marL="342900" indent="-342900">
              <a:buFont typeface="Arial" panose="020B0604020202020204" pitchFamily="34" charset="0"/>
              <a:buChar char="•"/>
            </a:pPr>
            <a:r>
              <a:rPr lang="ru-RU" sz="2400" dirty="0" smtClean="0"/>
              <a:t>Используемый поисковый запрос</a:t>
            </a:r>
            <a:r>
              <a:rPr lang="en-US" sz="2400" dirty="0" smtClean="0"/>
              <a:t>,</a:t>
            </a:r>
            <a:endParaRPr lang="en-US" sz="2400" dirty="0"/>
          </a:p>
          <a:p>
            <a:pPr marL="342900" indent="-342900">
              <a:buFont typeface="Arial" panose="020B0604020202020204" pitchFamily="34" charset="0"/>
              <a:buChar char="•"/>
            </a:pPr>
            <a:r>
              <a:rPr lang="ru-RU" sz="2400" dirty="0" smtClean="0"/>
              <a:t>Возможные фильтры, использованные для сужения результатов поиска</a:t>
            </a:r>
            <a:r>
              <a:rPr lang="en-US" sz="2400" dirty="0" smtClean="0"/>
              <a:t>.</a:t>
            </a:r>
            <a:endParaRPr lang="en-US" sz="2400" dirty="0"/>
          </a:p>
          <a:p>
            <a:pPr marL="342900" indent="-342900">
              <a:buFont typeface="Arial" panose="020B0604020202020204" pitchFamily="34" charset="0"/>
              <a:buChar char="•"/>
            </a:pPr>
            <a:r>
              <a:rPr lang="ru-RU" sz="2400" dirty="0" smtClean="0"/>
              <a:t>Количество (или перечень найденных) реферативных записей</a:t>
            </a:r>
            <a:r>
              <a:rPr lang="en-US" sz="2400" dirty="0" smtClean="0"/>
              <a:t>.</a:t>
            </a:r>
            <a:endParaRPr lang="en-US" sz="2400" dirty="0"/>
          </a:p>
          <a:p>
            <a:endParaRPr lang="en-US" dirty="0"/>
          </a:p>
        </p:txBody>
      </p:sp>
    </p:spTree>
    <p:extLst>
      <p:ext uri="{BB962C8B-B14F-4D97-AF65-F5344CB8AC3E}">
        <p14:creationId xmlns:p14="http://schemas.microsoft.com/office/powerpoint/2010/main" val="68768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t>Пример работы с сохраненными запросами в </a:t>
            </a:r>
            <a:r>
              <a:rPr lang="en-GB" dirty="0" smtClean="0"/>
              <a:t>Scopus</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6587"/>
            <a:ext cx="9144000" cy="4096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150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69035" name="Object 75" hidden="1"/>
          <p:cNvGraphicFramePr>
            <a:graphicFrameLocks noChangeAspect="1"/>
          </p:cNvGraphicFramePr>
          <p:nvPr>
            <p:custDataLst>
              <p:tags r:id="rId2"/>
            </p:custDataLst>
            <p:extLst>
              <p:ext uri="{D42A27DB-BD31-4B8C-83A1-F6EECF244321}">
                <p14:modId xmlns:p14="http://schemas.microsoft.com/office/powerpoint/2010/main" val="1180664876"/>
              </p:ext>
            </p:ext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068" name="think-cell Slide" r:id="rId25" imgW="360" imgH="360" progId="TCLayout.ActiveDocument.1">
                  <p:embed/>
                </p:oleObj>
              </mc:Choice>
              <mc:Fallback>
                <p:oleObj name="think-cell Slide" r:id="rId25" imgW="360" imgH="360" progId="TCLayout.ActiveDocument.1">
                  <p:embed/>
                  <p:pic>
                    <p:nvPicPr>
                      <p:cNvPr id="0" nam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369038" name="Rectangle 2"/>
          <p:cNvSpPr>
            <a:spLocks noGrp="1" noChangeArrowheads="1"/>
          </p:cNvSpPr>
          <p:nvPr>
            <p:ph type="title" idx="4294967295"/>
          </p:nvPr>
        </p:nvSpPr>
        <p:spPr>
          <a:xfrm>
            <a:off x="195561" y="365125"/>
            <a:ext cx="8166484" cy="685800"/>
          </a:xfrm>
        </p:spPr>
        <p:txBody>
          <a:bodyPr/>
          <a:lstStyle/>
          <a:p>
            <a:pPr algn="ctr" eaLnBrk="1" hangingPunct="1"/>
            <a:r>
              <a:rPr lang="ru-RU" dirty="0" smtClean="0"/>
              <a:t>От информации к решениям -25% мировой науки</a:t>
            </a:r>
            <a:endParaRPr lang="en-GB" dirty="0" smtClean="0"/>
          </a:p>
        </p:txBody>
      </p:sp>
      <p:sp>
        <p:nvSpPr>
          <p:cNvPr id="3369039" name="TextBox 74"/>
          <p:cNvSpPr txBox="1">
            <a:spLocks noChangeArrowheads="1"/>
          </p:cNvSpPr>
          <p:nvPr/>
        </p:nvSpPr>
        <p:spPr bwMode="auto">
          <a:xfrm>
            <a:off x="-3174" y="5745018"/>
            <a:ext cx="2182812" cy="706347"/>
          </a:xfrm>
          <a:prstGeom prst="rect">
            <a:avLst/>
          </a:prstGeom>
          <a:noFill/>
          <a:ln w="9525">
            <a:noFill/>
            <a:miter lim="800000"/>
            <a:headEnd/>
            <a:tailEnd/>
          </a:ln>
        </p:spPr>
        <p:txBody>
          <a:bodyPr wrap="square" lIns="0" tIns="0" rIns="0" bIns="0">
            <a:spAutoFit/>
          </a:bodyPr>
          <a:lstStyle/>
          <a:p>
            <a:pPr algn="ctr">
              <a:lnSpc>
                <a:spcPct val="85000"/>
              </a:lnSpc>
            </a:pPr>
            <a:r>
              <a:rPr lang="en-GB" sz="1800" dirty="0">
                <a:solidFill>
                  <a:srgbClr val="333333"/>
                </a:solidFill>
              </a:rPr>
              <a:t>1665:</a:t>
            </a:r>
          </a:p>
          <a:p>
            <a:pPr algn="ctr">
              <a:lnSpc>
                <a:spcPct val="85000"/>
              </a:lnSpc>
            </a:pPr>
            <a:r>
              <a:rPr lang="ru-RU" sz="1800" dirty="0" smtClean="0">
                <a:solidFill>
                  <a:srgbClr val="333333"/>
                </a:solidFill>
              </a:rPr>
              <a:t>Первый рецензируемый журнал</a:t>
            </a:r>
            <a:endParaRPr lang="en-GB" sz="1800" dirty="0">
              <a:solidFill>
                <a:srgbClr val="333333"/>
              </a:solidFill>
            </a:endParaRPr>
          </a:p>
        </p:txBody>
      </p:sp>
      <p:sp>
        <p:nvSpPr>
          <p:cNvPr id="3369040" name="TextBox 76"/>
          <p:cNvSpPr txBox="1">
            <a:spLocks noChangeArrowheads="1"/>
          </p:cNvSpPr>
          <p:nvPr/>
        </p:nvSpPr>
        <p:spPr bwMode="auto">
          <a:xfrm>
            <a:off x="80963" y="1050925"/>
            <a:ext cx="1836737" cy="700088"/>
          </a:xfrm>
          <a:prstGeom prst="rect">
            <a:avLst/>
          </a:prstGeom>
          <a:noFill/>
          <a:ln w="9525">
            <a:noFill/>
            <a:miter lim="800000"/>
            <a:headEnd/>
            <a:tailEnd/>
          </a:ln>
        </p:spPr>
        <p:txBody>
          <a:bodyPr wrap="none" lIns="0" tIns="0" rIns="0" bIns="0"/>
          <a:lstStyle/>
          <a:p>
            <a:pPr algn="ctr">
              <a:lnSpc>
                <a:spcPct val="85000"/>
              </a:lnSpc>
            </a:pPr>
            <a:r>
              <a:rPr lang="ru-RU" sz="1800" dirty="0" smtClean="0">
                <a:solidFill>
                  <a:srgbClr val="333333"/>
                </a:solidFill>
              </a:rPr>
              <a:t>Наши дни</a:t>
            </a:r>
            <a:r>
              <a:rPr lang="en-GB" sz="1800" dirty="0" smtClean="0">
                <a:solidFill>
                  <a:srgbClr val="333333"/>
                </a:solidFill>
              </a:rPr>
              <a:t>:</a:t>
            </a:r>
            <a:endParaRPr lang="en-GB" sz="1800" dirty="0">
              <a:solidFill>
                <a:srgbClr val="333333"/>
              </a:solidFill>
            </a:endParaRPr>
          </a:p>
          <a:p>
            <a:pPr algn="ctr">
              <a:lnSpc>
                <a:spcPct val="85000"/>
              </a:lnSpc>
            </a:pPr>
            <a:r>
              <a:rPr lang="ru-RU" sz="1800" dirty="0" smtClean="0">
                <a:solidFill>
                  <a:srgbClr val="333333"/>
                </a:solidFill>
              </a:rPr>
              <a:t>Информационные </a:t>
            </a:r>
          </a:p>
          <a:p>
            <a:pPr algn="ctr">
              <a:lnSpc>
                <a:spcPct val="85000"/>
              </a:lnSpc>
            </a:pPr>
            <a:r>
              <a:rPr lang="ru-RU" sz="1800" dirty="0" smtClean="0">
                <a:solidFill>
                  <a:srgbClr val="333333"/>
                </a:solidFill>
              </a:rPr>
              <a:t>Решения для науки</a:t>
            </a:r>
            <a:endParaRPr lang="en-GB" sz="1800" dirty="0">
              <a:solidFill>
                <a:srgbClr val="333333"/>
              </a:solidFill>
            </a:endParaRPr>
          </a:p>
        </p:txBody>
      </p:sp>
      <p:grpSp>
        <p:nvGrpSpPr>
          <p:cNvPr id="3369041" name="Group 77"/>
          <p:cNvGrpSpPr>
            <a:grpSpLocks/>
          </p:cNvGrpSpPr>
          <p:nvPr/>
        </p:nvGrpSpPr>
        <p:grpSpPr bwMode="auto">
          <a:xfrm>
            <a:off x="1838325" y="5118100"/>
            <a:ext cx="6754813" cy="557213"/>
            <a:chOff x="1158" y="3224"/>
            <a:chExt cx="4255" cy="351"/>
          </a:xfrm>
        </p:grpSpPr>
        <p:sp>
          <p:nvSpPr>
            <p:cNvPr id="3369078" name="Freeform 47"/>
            <p:cNvSpPr>
              <a:spLocks/>
            </p:cNvSpPr>
            <p:nvPr>
              <p:custDataLst>
                <p:tags r:id="rId14"/>
              </p:custDataLst>
            </p:nvPr>
          </p:nvSpPr>
          <p:spPr bwMode="auto">
            <a:xfrm>
              <a:off x="1158" y="3224"/>
              <a:ext cx="2900" cy="351"/>
            </a:xfrm>
            <a:custGeom>
              <a:avLst/>
              <a:gdLst>
                <a:gd name="T0" fmla="*/ 8036 w 2868"/>
                <a:gd name="T1" fmla="*/ 599 h 360"/>
                <a:gd name="T2" fmla="*/ 0 w 2868"/>
                <a:gd name="T3" fmla="*/ 599 h 360"/>
                <a:gd name="T4" fmla="*/ 592 w 2868"/>
                <a:gd name="T5" fmla="*/ 0 h 360"/>
                <a:gd name="T6" fmla="*/ 7428 w 2868"/>
                <a:gd name="T7" fmla="*/ 0 h 360"/>
                <a:gd name="T8" fmla="*/ 8036 w 2868"/>
                <a:gd name="T9" fmla="*/ 599 h 360"/>
                <a:gd name="T10" fmla="*/ 0 60000 65536"/>
                <a:gd name="T11" fmla="*/ 0 60000 65536"/>
                <a:gd name="T12" fmla="*/ 0 60000 65536"/>
                <a:gd name="T13" fmla="*/ 0 60000 65536"/>
                <a:gd name="T14" fmla="*/ 0 60000 65536"/>
                <a:gd name="T15" fmla="*/ 0 w 2868"/>
                <a:gd name="T16" fmla="*/ 0 h 360"/>
                <a:gd name="T17" fmla="*/ 2868 w 2868"/>
                <a:gd name="T18" fmla="*/ 360 h 360"/>
              </a:gdLst>
              <a:ahLst/>
              <a:cxnLst>
                <a:cxn ang="T10">
                  <a:pos x="T0" y="T1"/>
                </a:cxn>
                <a:cxn ang="T11">
                  <a:pos x="T2" y="T3"/>
                </a:cxn>
                <a:cxn ang="T12">
                  <a:pos x="T4" y="T5"/>
                </a:cxn>
                <a:cxn ang="T13">
                  <a:pos x="T6" y="T7"/>
                </a:cxn>
                <a:cxn ang="T14">
                  <a:pos x="T8" y="T9"/>
                </a:cxn>
              </a:cxnLst>
              <a:rect l="T15" t="T16" r="T17" b="T18"/>
              <a:pathLst>
                <a:path w="2868" h="360">
                  <a:moveTo>
                    <a:pt x="2868" y="360"/>
                  </a:moveTo>
                  <a:lnTo>
                    <a:pt x="0" y="360"/>
                  </a:lnTo>
                  <a:lnTo>
                    <a:pt x="212" y="0"/>
                  </a:lnTo>
                  <a:lnTo>
                    <a:pt x="2652" y="0"/>
                  </a:lnTo>
                  <a:lnTo>
                    <a:pt x="2868" y="360"/>
                  </a:lnTo>
                  <a:close/>
                </a:path>
              </a:pathLst>
            </a:custGeom>
            <a:solidFill>
              <a:srgbClr val="FF6600"/>
            </a:solidFill>
            <a:ln w="28575">
              <a:solidFill>
                <a:schemeClr val="bg1"/>
              </a:solidFill>
              <a:miter lim="800000"/>
              <a:headEnd/>
              <a:tailEnd/>
            </a:ln>
          </p:spPr>
          <p:txBody>
            <a:bodyPr/>
            <a:lstStyle/>
            <a:p>
              <a:endParaRPr lang="en-US" sz="1400"/>
            </a:p>
          </p:txBody>
        </p:sp>
        <p:sp>
          <p:nvSpPr>
            <p:cNvPr id="3369079" name="Rectangle 58"/>
            <p:cNvSpPr>
              <a:spLocks noChangeArrowheads="1"/>
            </p:cNvSpPr>
            <p:nvPr>
              <p:custDataLst>
                <p:tags r:id="rId15"/>
              </p:custDataLst>
            </p:nvPr>
          </p:nvSpPr>
          <p:spPr bwMode="auto">
            <a:xfrm>
              <a:off x="1426" y="3304"/>
              <a:ext cx="2365" cy="174"/>
            </a:xfrm>
            <a:prstGeom prst="rect">
              <a:avLst/>
            </a:prstGeom>
            <a:noFill/>
            <a:ln w="28575">
              <a:noFill/>
              <a:miter lim="800000"/>
              <a:headEnd/>
              <a:tailEnd/>
            </a:ln>
          </p:spPr>
          <p:txBody>
            <a:bodyPr wrap="none" lIns="0" tIns="0" rIns="0" bIns="0" anchor="ctr" anchorCtr="1">
              <a:spAutoFit/>
            </a:bodyPr>
            <a:lstStyle/>
            <a:p>
              <a:pPr algn="ctr" defTabSz="787400" eaLnBrk="0" hangingPunct="0">
                <a:spcBef>
                  <a:spcPct val="50000"/>
                </a:spcBef>
                <a:buClr>
                  <a:srgbClr val="FF9900"/>
                </a:buClr>
              </a:pPr>
              <a:r>
                <a:rPr lang="ru-RU" sz="1800" dirty="0" smtClean="0">
                  <a:solidFill>
                    <a:schemeClr val="bg1"/>
                  </a:solidFill>
                </a:rPr>
                <a:t>Высококачественный научный контент</a:t>
              </a:r>
              <a:endParaRPr lang="en-GB" sz="1800" dirty="0">
                <a:solidFill>
                  <a:schemeClr val="bg1"/>
                </a:solidFill>
              </a:endParaRPr>
            </a:p>
          </p:txBody>
        </p:sp>
        <p:grpSp>
          <p:nvGrpSpPr>
            <p:cNvPr id="3369080" name="Group 71"/>
            <p:cNvGrpSpPr>
              <a:grpSpLocks/>
            </p:cNvGrpSpPr>
            <p:nvPr>
              <p:custDataLst>
                <p:tags r:id="rId16"/>
              </p:custDataLst>
            </p:nvPr>
          </p:nvGrpSpPr>
          <p:grpSpPr bwMode="auto">
            <a:xfrm>
              <a:off x="4179" y="3264"/>
              <a:ext cx="498" cy="270"/>
              <a:chOff x="-1648594" y="5690681"/>
              <a:chExt cx="2893974" cy="1739151"/>
            </a:xfrm>
          </p:grpSpPr>
          <p:pic>
            <p:nvPicPr>
              <p:cNvPr id="3369087" name="Picture 32"/>
              <p:cNvPicPr>
                <a:picLocks noChangeAspect="1" noChangeArrowheads="1"/>
              </p:cNvPicPr>
              <p:nvPr>
                <p:custDataLst>
                  <p:tags r:id="rId18"/>
                </p:custDataLst>
              </p:nvPr>
            </p:nvPicPr>
            <p:blipFill>
              <a:blip r:embed="rId27" cstate="screen"/>
              <a:srcRect/>
              <a:stretch>
                <a:fillRect/>
              </a:stretch>
            </p:blipFill>
            <p:spPr bwMode="auto">
              <a:xfrm rot="1358256">
                <a:off x="165880" y="5989969"/>
                <a:ext cx="1079500" cy="1439863"/>
              </a:xfrm>
              <a:prstGeom prst="rect">
                <a:avLst/>
              </a:prstGeom>
              <a:noFill/>
              <a:ln w="9525" algn="ctr">
                <a:solidFill>
                  <a:srgbClr val="B2B2B2"/>
                </a:solidFill>
                <a:miter lim="800000"/>
                <a:headEnd/>
                <a:tailEnd/>
              </a:ln>
            </p:spPr>
          </p:pic>
          <p:pic>
            <p:nvPicPr>
              <p:cNvPr id="3369088" name="Picture 48"/>
              <p:cNvPicPr>
                <a:picLocks noChangeAspect="1" noChangeArrowheads="1"/>
              </p:cNvPicPr>
              <p:nvPr>
                <p:custDataLst>
                  <p:tags r:id="rId19"/>
                </p:custDataLst>
              </p:nvPr>
            </p:nvPicPr>
            <p:blipFill>
              <a:blip r:embed="rId28" cstate="screen"/>
              <a:srcRect/>
              <a:stretch>
                <a:fillRect/>
              </a:stretch>
            </p:blipFill>
            <p:spPr bwMode="auto">
              <a:xfrm rot="-1520385">
                <a:off x="-1648594" y="5988214"/>
                <a:ext cx="1114425" cy="1416050"/>
              </a:xfrm>
              <a:prstGeom prst="rect">
                <a:avLst/>
              </a:prstGeom>
              <a:noFill/>
              <a:ln w="9525" algn="ctr">
                <a:noFill/>
                <a:miter lim="800000"/>
                <a:headEnd/>
                <a:tailEnd/>
              </a:ln>
            </p:spPr>
          </p:pic>
          <p:pic>
            <p:nvPicPr>
              <p:cNvPr id="3369089" name="Picture 49"/>
              <p:cNvPicPr>
                <a:picLocks noChangeAspect="1" noChangeArrowheads="1"/>
              </p:cNvPicPr>
              <p:nvPr>
                <p:custDataLst>
                  <p:tags r:id="rId20"/>
                </p:custDataLst>
              </p:nvPr>
            </p:nvPicPr>
            <p:blipFill>
              <a:blip r:embed="rId29" cstate="screen"/>
              <a:srcRect/>
              <a:stretch>
                <a:fillRect/>
              </a:stretch>
            </p:blipFill>
            <p:spPr bwMode="auto">
              <a:xfrm rot="688464">
                <a:off x="-300522" y="5714821"/>
                <a:ext cx="1085850" cy="1368425"/>
              </a:xfrm>
              <a:prstGeom prst="rect">
                <a:avLst/>
              </a:prstGeom>
              <a:noFill/>
              <a:ln w="9525" algn="ctr">
                <a:noFill/>
                <a:miter lim="800000"/>
                <a:headEnd/>
                <a:tailEnd/>
              </a:ln>
            </p:spPr>
          </p:pic>
          <p:pic>
            <p:nvPicPr>
              <p:cNvPr id="3369090" name="Picture 34"/>
              <p:cNvPicPr>
                <a:picLocks noChangeAspect="1" noChangeArrowheads="1"/>
              </p:cNvPicPr>
              <p:nvPr>
                <p:custDataLst>
                  <p:tags r:id="rId21"/>
                </p:custDataLst>
              </p:nvPr>
            </p:nvPicPr>
            <p:blipFill>
              <a:blip r:embed="rId30" cstate="screen">
                <a:clrChange>
                  <a:clrFrom>
                    <a:srgbClr val="FFFFFF"/>
                  </a:clrFrom>
                  <a:clrTo>
                    <a:srgbClr val="FFFFFF">
                      <a:alpha val="0"/>
                    </a:srgbClr>
                  </a:clrTo>
                </a:clrChange>
              </a:blip>
              <a:srcRect/>
              <a:stretch>
                <a:fillRect/>
              </a:stretch>
            </p:blipFill>
            <p:spPr bwMode="auto">
              <a:xfrm rot="-700417">
                <a:off x="-1357070" y="5711273"/>
                <a:ext cx="1512887" cy="1439862"/>
              </a:xfrm>
              <a:prstGeom prst="rect">
                <a:avLst/>
              </a:prstGeom>
              <a:noFill/>
              <a:ln w="9525" algn="ctr">
                <a:noFill/>
                <a:miter lim="800000"/>
                <a:headEnd/>
                <a:tailEnd/>
              </a:ln>
            </p:spPr>
          </p:pic>
          <p:pic>
            <p:nvPicPr>
              <p:cNvPr id="3369091" name="Picture 47"/>
              <p:cNvPicPr>
                <a:picLocks noChangeAspect="1" noChangeArrowheads="1"/>
              </p:cNvPicPr>
              <p:nvPr>
                <p:custDataLst>
                  <p:tags r:id="rId22"/>
                </p:custDataLst>
              </p:nvPr>
            </p:nvPicPr>
            <p:blipFill>
              <a:blip r:embed="rId31" cstate="screen"/>
              <a:srcRect/>
              <a:stretch>
                <a:fillRect/>
              </a:stretch>
            </p:blipFill>
            <p:spPr bwMode="auto">
              <a:xfrm>
                <a:off x="-793660" y="5690681"/>
                <a:ext cx="1079500" cy="1439863"/>
              </a:xfrm>
              <a:prstGeom prst="rect">
                <a:avLst/>
              </a:prstGeom>
              <a:noFill/>
              <a:ln w="9525" algn="ctr">
                <a:noFill/>
                <a:miter lim="800000"/>
                <a:headEnd/>
                <a:tailEnd/>
              </a:ln>
            </p:spPr>
          </p:pic>
        </p:grpSp>
        <p:grpSp>
          <p:nvGrpSpPr>
            <p:cNvPr id="3369081" name="Group 33"/>
            <p:cNvGrpSpPr>
              <a:grpSpLocks/>
            </p:cNvGrpSpPr>
            <p:nvPr>
              <p:custDataLst>
                <p:tags r:id="rId17"/>
              </p:custDataLst>
            </p:nvPr>
          </p:nvGrpSpPr>
          <p:grpSpPr bwMode="auto">
            <a:xfrm>
              <a:off x="4963" y="3269"/>
              <a:ext cx="450" cy="260"/>
              <a:chOff x="1177" y="1206"/>
              <a:chExt cx="383" cy="229"/>
            </a:xfrm>
          </p:grpSpPr>
          <p:pic>
            <p:nvPicPr>
              <p:cNvPr id="3369082" name="Picture 34" descr="tetrahedron"/>
              <p:cNvPicPr>
                <a:picLocks noChangeAspect="1" noChangeArrowheads="1"/>
              </p:cNvPicPr>
              <p:nvPr/>
            </p:nvPicPr>
            <p:blipFill>
              <a:blip r:embed="rId32" cstate="screen"/>
              <a:srcRect/>
              <a:stretch>
                <a:fillRect/>
              </a:stretch>
            </p:blipFill>
            <p:spPr bwMode="auto">
              <a:xfrm rot="-1800000">
                <a:off x="1177" y="1234"/>
                <a:ext cx="152" cy="201"/>
              </a:xfrm>
              <a:prstGeom prst="rect">
                <a:avLst/>
              </a:prstGeom>
              <a:noFill/>
              <a:ln w="9525">
                <a:noFill/>
                <a:miter lim="800000"/>
                <a:headEnd/>
                <a:tailEnd/>
              </a:ln>
            </p:spPr>
          </p:pic>
          <p:pic>
            <p:nvPicPr>
              <p:cNvPr id="3369083" name="Picture 35" descr="brain research"/>
              <p:cNvPicPr>
                <a:picLocks noChangeAspect="1" noChangeArrowheads="1"/>
              </p:cNvPicPr>
              <p:nvPr/>
            </p:nvPicPr>
            <p:blipFill>
              <a:blip r:embed="rId33" cstate="screen"/>
              <a:srcRect/>
              <a:stretch>
                <a:fillRect/>
              </a:stretch>
            </p:blipFill>
            <p:spPr bwMode="auto">
              <a:xfrm rot="-900000">
                <a:off x="1222" y="1206"/>
                <a:ext cx="152" cy="201"/>
              </a:xfrm>
              <a:prstGeom prst="rect">
                <a:avLst/>
              </a:prstGeom>
              <a:noFill/>
              <a:ln w="9525">
                <a:noFill/>
                <a:miter lim="800000"/>
                <a:headEnd/>
                <a:tailEnd/>
              </a:ln>
            </p:spPr>
          </p:pic>
          <p:pic>
            <p:nvPicPr>
              <p:cNvPr id="3369084" name="Picture 36" descr="bio"/>
              <p:cNvPicPr>
                <a:picLocks noChangeAspect="1" noChangeArrowheads="1"/>
              </p:cNvPicPr>
              <p:nvPr/>
            </p:nvPicPr>
            <p:blipFill>
              <a:blip r:embed="rId34" cstate="screen"/>
              <a:srcRect/>
              <a:stretch>
                <a:fillRect/>
              </a:stretch>
            </p:blipFill>
            <p:spPr bwMode="auto">
              <a:xfrm rot="1800000">
                <a:off x="1408" y="1234"/>
                <a:ext cx="152" cy="201"/>
              </a:xfrm>
              <a:prstGeom prst="rect">
                <a:avLst/>
              </a:prstGeom>
              <a:noFill/>
              <a:ln w="9525">
                <a:noFill/>
                <a:miter lim="800000"/>
                <a:headEnd/>
                <a:tailEnd/>
              </a:ln>
            </p:spPr>
          </p:pic>
          <p:pic>
            <p:nvPicPr>
              <p:cNvPr id="3369085" name="Picture 37" descr="cromo"/>
              <p:cNvPicPr>
                <a:picLocks noChangeAspect="1" noChangeArrowheads="1"/>
              </p:cNvPicPr>
              <p:nvPr/>
            </p:nvPicPr>
            <p:blipFill>
              <a:blip r:embed="rId35" cstate="screen"/>
              <a:srcRect/>
              <a:stretch>
                <a:fillRect/>
              </a:stretch>
            </p:blipFill>
            <p:spPr bwMode="auto">
              <a:xfrm rot="900000">
                <a:off x="1364" y="1206"/>
                <a:ext cx="151" cy="201"/>
              </a:xfrm>
              <a:prstGeom prst="rect">
                <a:avLst/>
              </a:prstGeom>
              <a:noFill/>
              <a:ln w="9525">
                <a:noFill/>
                <a:miter lim="800000"/>
                <a:headEnd/>
                <a:tailEnd/>
              </a:ln>
            </p:spPr>
          </p:pic>
          <p:pic>
            <p:nvPicPr>
              <p:cNvPr id="3369086" name="Picture 38" descr="cell"/>
              <p:cNvPicPr>
                <a:picLocks noChangeAspect="1" noChangeArrowheads="1"/>
              </p:cNvPicPr>
              <p:nvPr/>
            </p:nvPicPr>
            <p:blipFill>
              <a:blip r:embed="rId36" cstate="screen"/>
              <a:srcRect/>
              <a:stretch>
                <a:fillRect/>
              </a:stretch>
            </p:blipFill>
            <p:spPr bwMode="auto">
              <a:xfrm>
                <a:off x="1292" y="1211"/>
                <a:ext cx="154" cy="202"/>
              </a:xfrm>
              <a:prstGeom prst="rect">
                <a:avLst/>
              </a:prstGeom>
              <a:noFill/>
              <a:ln w="9525">
                <a:noFill/>
                <a:miter lim="800000"/>
                <a:headEnd/>
                <a:tailEnd/>
              </a:ln>
            </p:spPr>
          </p:pic>
        </p:grpSp>
      </p:grpSp>
      <p:grpSp>
        <p:nvGrpSpPr>
          <p:cNvPr id="4" name="Group 3"/>
          <p:cNvGrpSpPr/>
          <p:nvPr/>
        </p:nvGrpSpPr>
        <p:grpSpPr>
          <a:xfrm>
            <a:off x="2522538" y="3933825"/>
            <a:ext cx="6315075" cy="592138"/>
            <a:chOff x="2522538" y="3933825"/>
            <a:chExt cx="6315075" cy="592138"/>
          </a:xfrm>
        </p:grpSpPr>
        <p:grpSp>
          <p:nvGrpSpPr>
            <p:cNvPr id="3369070" name="Group 71"/>
            <p:cNvGrpSpPr>
              <a:grpSpLocks/>
            </p:cNvGrpSpPr>
            <p:nvPr/>
          </p:nvGrpSpPr>
          <p:grpSpPr bwMode="auto">
            <a:xfrm>
              <a:off x="2522538" y="3933825"/>
              <a:ext cx="3233738" cy="585788"/>
              <a:chOff x="1589" y="2478"/>
              <a:chExt cx="2037" cy="369"/>
            </a:xfrm>
          </p:grpSpPr>
          <p:sp>
            <p:nvSpPr>
              <p:cNvPr id="3369076" name="Freeform 49"/>
              <p:cNvSpPr>
                <a:spLocks/>
              </p:cNvSpPr>
              <p:nvPr/>
            </p:nvSpPr>
            <p:spPr bwMode="auto">
              <a:xfrm>
                <a:off x="1589" y="2484"/>
                <a:ext cx="2037" cy="363"/>
              </a:xfrm>
              <a:custGeom>
                <a:avLst/>
                <a:gdLst>
                  <a:gd name="T0" fmla="*/ 5603 w 2016"/>
                  <a:gd name="T1" fmla="*/ 630 h 372"/>
                  <a:gd name="T2" fmla="*/ 0 w 2016"/>
                  <a:gd name="T3" fmla="*/ 630 h 372"/>
                  <a:gd name="T4" fmla="*/ 589 w 2016"/>
                  <a:gd name="T5" fmla="*/ 0 h 372"/>
                  <a:gd name="T6" fmla="*/ 5016 w 2016"/>
                  <a:gd name="T7" fmla="*/ 0 h 372"/>
                  <a:gd name="T8" fmla="*/ 5603 w 2016"/>
                  <a:gd name="T9" fmla="*/ 630 h 372"/>
                  <a:gd name="T10" fmla="*/ 0 60000 65536"/>
                  <a:gd name="T11" fmla="*/ 0 60000 65536"/>
                  <a:gd name="T12" fmla="*/ 0 60000 65536"/>
                  <a:gd name="T13" fmla="*/ 0 60000 65536"/>
                  <a:gd name="T14" fmla="*/ 0 60000 65536"/>
                  <a:gd name="T15" fmla="*/ 0 w 2016"/>
                  <a:gd name="T16" fmla="*/ 0 h 372"/>
                  <a:gd name="T17" fmla="*/ 2016 w 2016"/>
                  <a:gd name="T18" fmla="*/ 372 h 372"/>
                </a:gdLst>
                <a:ahLst/>
                <a:cxnLst>
                  <a:cxn ang="T10">
                    <a:pos x="T0" y="T1"/>
                  </a:cxn>
                  <a:cxn ang="T11">
                    <a:pos x="T2" y="T3"/>
                  </a:cxn>
                  <a:cxn ang="T12">
                    <a:pos x="T4" y="T5"/>
                  </a:cxn>
                  <a:cxn ang="T13">
                    <a:pos x="T6" y="T7"/>
                  </a:cxn>
                  <a:cxn ang="T14">
                    <a:pos x="T8" y="T9"/>
                  </a:cxn>
                </a:cxnLst>
                <a:rect l="T15" t="T16" r="T17" b="T18"/>
                <a:pathLst>
                  <a:path w="2016" h="372">
                    <a:moveTo>
                      <a:pt x="2016" y="372"/>
                    </a:moveTo>
                    <a:lnTo>
                      <a:pt x="0" y="372"/>
                    </a:lnTo>
                    <a:lnTo>
                      <a:pt x="212" y="0"/>
                    </a:lnTo>
                    <a:lnTo>
                      <a:pt x="1804" y="0"/>
                    </a:lnTo>
                    <a:lnTo>
                      <a:pt x="2016" y="372"/>
                    </a:lnTo>
                    <a:close/>
                  </a:path>
                </a:pathLst>
              </a:custGeom>
              <a:solidFill>
                <a:srgbClr val="FF6600"/>
              </a:solidFill>
              <a:ln w="28575">
                <a:solidFill>
                  <a:schemeClr val="bg1"/>
                </a:solidFill>
                <a:miter lim="800000"/>
                <a:headEnd/>
                <a:tailEnd/>
              </a:ln>
            </p:spPr>
            <p:txBody>
              <a:bodyPr/>
              <a:lstStyle/>
              <a:p>
                <a:endParaRPr lang="en-US" sz="1400"/>
              </a:p>
            </p:txBody>
          </p:sp>
          <p:sp>
            <p:nvSpPr>
              <p:cNvPr id="3369077" name="Rectangle 56"/>
              <p:cNvSpPr>
                <a:spLocks noChangeArrowheads="1"/>
              </p:cNvSpPr>
              <p:nvPr/>
            </p:nvSpPr>
            <p:spPr bwMode="auto">
              <a:xfrm>
                <a:off x="1698" y="2478"/>
                <a:ext cx="1847" cy="349"/>
              </a:xfrm>
              <a:prstGeom prst="rect">
                <a:avLst/>
              </a:prstGeom>
              <a:noFill/>
              <a:ln w="28575">
                <a:noFill/>
                <a:miter lim="800000"/>
                <a:headEnd/>
                <a:tailEnd/>
              </a:ln>
            </p:spPr>
            <p:txBody>
              <a:bodyPr wrap="square" lIns="0" tIns="0" rIns="0" bIns="0" anchor="ctr" anchorCtr="1">
                <a:spAutoFit/>
              </a:bodyPr>
              <a:lstStyle/>
              <a:p>
                <a:pPr algn="ctr" defTabSz="787400" eaLnBrk="0" hangingPunct="0">
                  <a:spcBef>
                    <a:spcPct val="50000"/>
                  </a:spcBef>
                  <a:buClr>
                    <a:srgbClr val="FF9900"/>
                  </a:buClr>
                </a:pPr>
                <a:r>
                  <a:rPr lang="ru-RU" sz="1800" dirty="0" smtClean="0">
                    <a:solidFill>
                      <a:schemeClr val="bg1"/>
                    </a:solidFill>
                  </a:rPr>
                  <a:t>Инструменты принятия решений</a:t>
                </a:r>
                <a:endParaRPr lang="en-GB" sz="1800" dirty="0">
                  <a:solidFill>
                    <a:schemeClr val="bg1"/>
                  </a:solidFill>
                </a:endParaRPr>
              </a:p>
            </p:txBody>
          </p:sp>
        </p:grpSp>
        <p:sp>
          <p:nvSpPr>
            <p:cNvPr id="3369071" name="Line 74"/>
            <p:cNvSpPr>
              <a:spLocks noChangeShapeType="1"/>
            </p:cNvSpPr>
            <p:nvPr/>
          </p:nvSpPr>
          <p:spPr bwMode="auto">
            <a:xfrm>
              <a:off x="5792788" y="4525963"/>
              <a:ext cx="3044825" cy="0"/>
            </a:xfrm>
            <a:prstGeom prst="line">
              <a:avLst/>
            </a:prstGeom>
            <a:noFill/>
            <a:ln w="9525">
              <a:solidFill>
                <a:srgbClr val="CC9900"/>
              </a:solidFill>
              <a:prstDash val="dash"/>
              <a:round/>
              <a:headEnd/>
              <a:tailEnd/>
            </a:ln>
          </p:spPr>
          <p:txBody>
            <a:bodyPr/>
            <a:lstStyle/>
            <a:p>
              <a:endParaRPr lang="en-US"/>
            </a:p>
          </p:txBody>
        </p:sp>
        <p:grpSp>
          <p:nvGrpSpPr>
            <p:cNvPr id="3369072" name="Group 72"/>
            <p:cNvGrpSpPr>
              <a:grpSpLocks/>
            </p:cNvGrpSpPr>
            <p:nvPr/>
          </p:nvGrpSpPr>
          <p:grpSpPr bwMode="auto">
            <a:xfrm>
              <a:off x="5862638" y="3994150"/>
              <a:ext cx="1409700" cy="474663"/>
              <a:chOff x="3693" y="2511"/>
              <a:chExt cx="888" cy="299"/>
            </a:xfrm>
          </p:grpSpPr>
          <p:pic>
            <p:nvPicPr>
              <p:cNvPr id="3369074" name="Picture 35"/>
              <p:cNvPicPr>
                <a:picLocks noChangeArrowheads="1"/>
              </p:cNvPicPr>
              <p:nvPr>
                <p:custDataLst>
                  <p:tags r:id="rId12"/>
                </p:custDataLst>
              </p:nvPr>
            </p:nvPicPr>
            <p:blipFill>
              <a:blip r:embed="rId37" cstate="screen"/>
              <a:srcRect/>
              <a:stretch>
                <a:fillRect/>
              </a:stretch>
            </p:blipFill>
            <p:spPr bwMode="auto">
              <a:xfrm>
                <a:off x="3913" y="2698"/>
                <a:ext cx="472" cy="112"/>
              </a:xfrm>
              <a:prstGeom prst="rect">
                <a:avLst/>
              </a:prstGeom>
              <a:noFill/>
              <a:ln w="9525">
                <a:noFill/>
                <a:miter lim="800000"/>
                <a:headEnd/>
                <a:tailEnd/>
              </a:ln>
            </p:spPr>
          </p:pic>
          <p:pic>
            <p:nvPicPr>
              <p:cNvPr id="3369075" name="Picture 19"/>
              <p:cNvPicPr>
                <a:picLocks noChangeArrowheads="1"/>
              </p:cNvPicPr>
              <p:nvPr>
                <p:custDataLst>
                  <p:tags r:id="rId13"/>
                </p:custDataLst>
              </p:nvPr>
            </p:nvPicPr>
            <p:blipFill>
              <a:blip r:embed="rId38" cstate="screen"/>
              <a:srcRect/>
              <a:stretch>
                <a:fillRect/>
              </a:stretch>
            </p:blipFill>
            <p:spPr bwMode="auto">
              <a:xfrm>
                <a:off x="3693" y="2511"/>
                <a:ext cx="888" cy="158"/>
              </a:xfrm>
              <a:prstGeom prst="rect">
                <a:avLst/>
              </a:prstGeom>
              <a:noFill/>
              <a:ln w="9525">
                <a:noFill/>
                <a:miter lim="800000"/>
                <a:headEnd/>
                <a:tailEnd/>
              </a:ln>
            </p:spPr>
          </p:pic>
        </p:grpSp>
        <p:pic>
          <p:nvPicPr>
            <p:cNvPr id="3369073" name="Picture 9"/>
            <p:cNvPicPr>
              <a:picLocks noChangeArrowheads="1"/>
            </p:cNvPicPr>
            <p:nvPr>
              <p:custDataLst>
                <p:tags r:id="rId11"/>
              </p:custDataLst>
            </p:nvPr>
          </p:nvPicPr>
          <p:blipFill>
            <a:blip r:embed="rId39" cstate="screen"/>
            <a:srcRect/>
            <a:stretch>
              <a:fillRect/>
            </a:stretch>
          </p:blipFill>
          <p:spPr bwMode="auto">
            <a:xfrm>
              <a:off x="7624763" y="4090730"/>
              <a:ext cx="1039955" cy="312996"/>
            </a:xfrm>
            <a:prstGeom prst="rect">
              <a:avLst/>
            </a:prstGeom>
            <a:noFill/>
            <a:ln w="9525">
              <a:noFill/>
              <a:miter lim="800000"/>
              <a:headEnd/>
              <a:tailEnd/>
            </a:ln>
          </p:spPr>
        </p:pic>
      </p:grpSp>
      <p:grpSp>
        <p:nvGrpSpPr>
          <p:cNvPr id="7" name="Group 6"/>
          <p:cNvGrpSpPr/>
          <p:nvPr/>
        </p:nvGrpSpPr>
        <p:grpSpPr>
          <a:xfrm>
            <a:off x="3546475" y="1754188"/>
            <a:ext cx="5291138" cy="1014412"/>
            <a:chOff x="3546475" y="1754188"/>
            <a:chExt cx="5291138" cy="1014412"/>
          </a:xfrm>
        </p:grpSpPr>
        <p:grpSp>
          <p:nvGrpSpPr>
            <p:cNvPr id="3369064" name="Group 67"/>
            <p:cNvGrpSpPr>
              <a:grpSpLocks/>
            </p:cNvGrpSpPr>
            <p:nvPr/>
          </p:nvGrpSpPr>
          <p:grpSpPr bwMode="auto">
            <a:xfrm>
              <a:off x="3546475" y="1754188"/>
              <a:ext cx="1984375" cy="1008062"/>
              <a:chOff x="2234" y="1105"/>
              <a:chExt cx="1250" cy="635"/>
            </a:xfrm>
          </p:grpSpPr>
          <p:grpSp>
            <p:nvGrpSpPr>
              <p:cNvPr id="3369066" name="Group 66"/>
              <p:cNvGrpSpPr>
                <a:grpSpLocks/>
              </p:cNvGrpSpPr>
              <p:nvPr/>
            </p:nvGrpSpPr>
            <p:grpSpPr bwMode="auto">
              <a:xfrm>
                <a:off x="2234" y="1105"/>
                <a:ext cx="748" cy="635"/>
                <a:chOff x="2234" y="1105"/>
                <a:chExt cx="748" cy="635"/>
              </a:xfrm>
            </p:grpSpPr>
            <p:sp>
              <p:nvSpPr>
                <p:cNvPr id="3369068" name="Freeform 52"/>
                <p:cNvSpPr>
                  <a:spLocks/>
                </p:cNvSpPr>
                <p:nvPr/>
              </p:nvSpPr>
              <p:spPr bwMode="auto">
                <a:xfrm>
                  <a:off x="2234" y="1105"/>
                  <a:ext cx="748" cy="635"/>
                </a:xfrm>
                <a:custGeom>
                  <a:avLst/>
                  <a:gdLst>
                    <a:gd name="T0" fmla="*/ 2072 w 740"/>
                    <a:gd name="T1" fmla="*/ 1073 h 652"/>
                    <a:gd name="T2" fmla="*/ 0 w 740"/>
                    <a:gd name="T3" fmla="*/ 1073 h 652"/>
                    <a:gd name="T4" fmla="*/ 1041 w 740"/>
                    <a:gd name="T5" fmla="*/ 0 h 652"/>
                    <a:gd name="T6" fmla="*/ 2072 w 740"/>
                    <a:gd name="T7" fmla="*/ 1073 h 652"/>
                    <a:gd name="T8" fmla="*/ 0 60000 65536"/>
                    <a:gd name="T9" fmla="*/ 0 60000 65536"/>
                    <a:gd name="T10" fmla="*/ 0 60000 65536"/>
                    <a:gd name="T11" fmla="*/ 0 60000 65536"/>
                    <a:gd name="T12" fmla="*/ 0 w 740"/>
                    <a:gd name="T13" fmla="*/ 0 h 652"/>
                    <a:gd name="T14" fmla="*/ 740 w 740"/>
                    <a:gd name="T15" fmla="*/ 652 h 652"/>
                  </a:gdLst>
                  <a:ahLst/>
                  <a:cxnLst>
                    <a:cxn ang="T8">
                      <a:pos x="T0" y="T1"/>
                    </a:cxn>
                    <a:cxn ang="T9">
                      <a:pos x="T2" y="T3"/>
                    </a:cxn>
                    <a:cxn ang="T10">
                      <a:pos x="T4" y="T5"/>
                    </a:cxn>
                    <a:cxn ang="T11">
                      <a:pos x="T6" y="T7"/>
                    </a:cxn>
                  </a:cxnLst>
                  <a:rect l="T12" t="T13" r="T14" b="T15"/>
                  <a:pathLst>
                    <a:path w="740" h="652">
                      <a:moveTo>
                        <a:pt x="740" y="652"/>
                      </a:moveTo>
                      <a:lnTo>
                        <a:pt x="0" y="652"/>
                      </a:lnTo>
                      <a:lnTo>
                        <a:pt x="372" y="0"/>
                      </a:lnTo>
                      <a:lnTo>
                        <a:pt x="740" y="652"/>
                      </a:lnTo>
                      <a:close/>
                    </a:path>
                  </a:pathLst>
                </a:custGeom>
                <a:solidFill>
                  <a:srgbClr val="FF6600"/>
                </a:solidFill>
                <a:ln w="28575">
                  <a:solidFill>
                    <a:schemeClr val="bg1"/>
                  </a:solidFill>
                  <a:miter lim="800000"/>
                  <a:headEnd/>
                  <a:tailEnd/>
                </a:ln>
              </p:spPr>
              <p:txBody>
                <a:bodyPr/>
                <a:lstStyle/>
                <a:p>
                  <a:endParaRPr lang="en-US" sz="1400"/>
                </a:p>
              </p:txBody>
            </p:sp>
            <p:sp>
              <p:nvSpPr>
                <p:cNvPr id="3369069" name="Rectangle 53"/>
                <p:cNvSpPr>
                  <a:spLocks noChangeArrowheads="1"/>
                </p:cNvSpPr>
                <p:nvPr/>
              </p:nvSpPr>
              <p:spPr bwMode="auto">
                <a:xfrm>
                  <a:off x="2318" y="1461"/>
                  <a:ext cx="580" cy="174"/>
                </a:xfrm>
                <a:prstGeom prst="rect">
                  <a:avLst/>
                </a:prstGeom>
                <a:noFill/>
                <a:ln w="28575">
                  <a:noFill/>
                  <a:miter lim="800000"/>
                  <a:headEnd/>
                  <a:tailEnd/>
                </a:ln>
              </p:spPr>
              <p:txBody>
                <a:bodyPr lIns="0" tIns="0" rIns="0" bIns="0" anchor="ctr" anchorCtr="1">
                  <a:spAutoFit/>
                </a:bodyPr>
                <a:lstStyle/>
                <a:p>
                  <a:pPr algn="ctr" defTabSz="787400" eaLnBrk="0" hangingPunct="0">
                    <a:spcBef>
                      <a:spcPct val="50000"/>
                    </a:spcBef>
                    <a:buClr>
                      <a:srgbClr val="FF9900"/>
                    </a:buClr>
                  </a:pPr>
                  <a:r>
                    <a:rPr lang="ru-RU" sz="1800" dirty="0" smtClean="0">
                      <a:solidFill>
                        <a:schemeClr val="bg1"/>
                      </a:solidFill>
                    </a:rPr>
                    <a:t>Услуги</a:t>
                  </a:r>
                  <a:endParaRPr lang="en-GB" sz="1800" dirty="0">
                    <a:solidFill>
                      <a:schemeClr val="bg1"/>
                    </a:solidFill>
                  </a:endParaRPr>
                </a:p>
              </p:txBody>
            </p:sp>
          </p:grpSp>
          <p:pic>
            <p:nvPicPr>
              <p:cNvPr id="3369067" name="Picture 77" descr="BIS-logo-RGB_STK"/>
              <p:cNvPicPr>
                <a:picLocks noChangeAspect="1" noChangeArrowheads="1"/>
              </p:cNvPicPr>
              <p:nvPr/>
            </p:nvPicPr>
            <p:blipFill>
              <a:blip r:embed="rId40" cstate="screen"/>
              <a:srcRect/>
              <a:stretch>
                <a:fillRect/>
              </a:stretch>
            </p:blipFill>
            <p:spPr bwMode="auto">
              <a:xfrm>
                <a:off x="2920" y="1190"/>
                <a:ext cx="564" cy="465"/>
              </a:xfrm>
              <a:prstGeom prst="rect">
                <a:avLst/>
              </a:prstGeom>
              <a:noFill/>
              <a:ln w="9525">
                <a:noFill/>
                <a:miter lim="800000"/>
                <a:headEnd/>
                <a:tailEnd/>
              </a:ln>
            </p:spPr>
          </p:pic>
        </p:grpSp>
        <p:sp>
          <p:nvSpPr>
            <p:cNvPr id="3369065" name="Line 71"/>
            <p:cNvSpPr>
              <a:spLocks noChangeShapeType="1"/>
            </p:cNvSpPr>
            <p:nvPr/>
          </p:nvSpPr>
          <p:spPr bwMode="auto">
            <a:xfrm>
              <a:off x="4776788" y="2768600"/>
              <a:ext cx="4060825" cy="0"/>
            </a:xfrm>
            <a:prstGeom prst="line">
              <a:avLst/>
            </a:prstGeom>
            <a:noFill/>
            <a:ln w="9525">
              <a:solidFill>
                <a:srgbClr val="CC9900"/>
              </a:solidFill>
              <a:prstDash val="dash"/>
              <a:round/>
              <a:headEnd/>
              <a:tailEnd/>
            </a:ln>
          </p:spPr>
          <p:txBody>
            <a:bodyPr/>
            <a:lstStyle/>
            <a:p>
              <a:endParaRPr lang="en-US"/>
            </a:p>
          </p:txBody>
        </p:sp>
      </p:grpSp>
      <p:sp>
        <p:nvSpPr>
          <p:cNvPr id="3369046" name="AutoShape 62"/>
          <p:cNvSpPr>
            <a:spLocks noChangeArrowheads="1"/>
          </p:cNvSpPr>
          <p:nvPr/>
        </p:nvSpPr>
        <p:spPr bwMode="auto">
          <a:xfrm>
            <a:off x="831850" y="1790700"/>
            <a:ext cx="333375" cy="3894138"/>
          </a:xfrm>
          <a:prstGeom prst="upArrow">
            <a:avLst>
              <a:gd name="adj1" fmla="val 50000"/>
              <a:gd name="adj2" fmla="val 37693"/>
            </a:avLst>
          </a:prstGeom>
          <a:gradFill rotWithShape="1">
            <a:gsLst>
              <a:gs pos="0">
                <a:srgbClr val="CC9900">
                  <a:alpha val="82999"/>
                </a:srgbClr>
              </a:gs>
              <a:gs pos="100000">
                <a:srgbClr val="DDDDDD">
                  <a:alpha val="50000"/>
                </a:srgbClr>
              </a:gs>
            </a:gsLst>
            <a:lin ang="5400000" scaled="1"/>
          </a:gradFill>
          <a:ln w="9525">
            <a:noFill/>
            <a:miter lim="800000"/>
            <a:headEnd/>
            <a:tailEnd/>
          </a:ln>
        </p:spPr>
        <p:txBody>
          <a:bodyPr vert="eaVert" wrap="none" anchor="ctr"/>
          <a:lstStyle/>
          <a:p>
            <a:pPr algn="ctr"/>
            <a:endParaRPr lang="en-US" sz="1400"/>
          </a:p>
        </p:txBody>
      </p:sp>
      <p:grpSp>
        <p:nvGrpSpPr>
          <p:cNvPr id="5" name="Group 4"/>
          <p:cNvGrpSpPr/>
          <p:nvPr/>
        </p:nvGrpSpPr>
        <p:grpSpPr>
          <a:xfrm>
            <a:off x="2862263" y="3355975"/>
            <a:ext cx="5975350" cy="579438"/>
            <a:chOff x="2862263" y="3355975"/>
            <a:chExt cx="5975350" cy="579438"/>
          </a:xfrm>
        </p:grpSpPr>
        <p:sp>
          <p:nvSpPr>
            <p:cNvPr id="3369053" name="Freeform 50"/>
            <p:cNvSpPr>
              <a:spLocks/>
            </p:cNvSpPr>
            <p:nvPr/>
          </p:nvSpPr>
          <p:spPr bwMode="auto">
            <a:xfrm>
              <a:off x="2862263" y="3355975"/>
              <a:ext cx="2555875" cy="573088"/>
            </a:xfrm>
            <a:custGeom>
              <a:avLst/>
              <a:gdLst>
                <a:gd name="T0" fmla="*/ 4428 w 1593"/>
                <a:gd name="T1" fmla="*/ 736 h 365"/>
                <a:gd name="T2" fmla="*/ 0 w 1593"/>
                <a:gd name="T3" fmla="*/ 737 h 365"/>
                <a:gd name="T4" fmla="*/ 601 w 1593"/>
                <a:gd name="T5" fmla="*/ 0 h 365"/>
                <a:gd name="T6" fmla="*/ 3835 w 1593"/>
                <a:gd name="T7" fmla="*/ 0 h 365"/>
                <a:gd name="T8" fmla="*/ 4428 w 1593"/>
                <a:gd name="T9" fmla="*/ 736 h 365"/>
                <a:gd name="T10" fmla="*/ 0 60000 65536"/>
                <a:gd name="T11" fmla="*/ 0 60000 65536"/>
                <a:gd name="T12" fmla="*/ 0 60000 65536"/>
                <a:gd name="T13" fmla="*/ 0 60000 65536"/>
                <a:gd name="T14" fmla="*/ 0 60000 65536"/>
                <a:gd name="T15" fmla="*/ 0 w 1593"/>
                <a:gd name="T16" fmla="*/ 0 h 365"/>
                <a:gd name="T17" fmla="*/ 1593 w 1593"/>
                <a:gd name="T18" fmla="*/ 365 h 365"/>
              </a:gdLst>
              <a:ahLst/>
              <a:cxnLst>
                <a:cxn ang="T10">
                  <a:pos x="T0" y="T1"/>
                </a:cxn>
                <a:cxn ang="T11">
                  <a:pos x="T2" y="T3"/>
                </a:cxn>
                <a:cxn ang="T12">
                  <a:pos x="T4" y="T5"/>
                </a:cxn>
                <a:cxn ang="T13">
                  <a:pos x="T6" y="T7"/>
                </a:cxn>
                <a:cxn ang="T14">
                  <a:pos x="T8" y="T9"/>
                </a:cxn>
              </a:cxnLst>
              <a:rect l="T15" t="T16" r="T17" b="T18"/>
              <a:pathLst>
                <a:path w="1593" h="365">
                  <a:moveTo>
                    <a:pt x="1593" y="364"/>
                  </a:moveTo>
                  <a:lnTo>
                    <a:pt x="0" y="365"/>
                  </a:lnTo>
                  <a:lnTo>
                    <a:pt x="217" y="0"/>
                  </a:lnTo>
                  <a:lnTo>
                    <a:pt x="1381" y="0"/>
                  </a:lnTo>
                  <a:lnTo>
                    <a:pt x="1593" y="364"/>
                  </a:lnTo>
                  <a:close/>
                </a:path>
              </a:pathLst>
            </a:custGeom>
            <a:solidFill>
              <a:srgbClr val="FF6600"/>
            </a:solidFill>
            <a:ln w="28575">
              <a:solidFill>
                <a:schemeClr val="bg1"/>
              </a:solidFill>
              <a:miter lim="800000"/>
              <a:headEnd/>
              <a:tailEnd/>
            </a:ln>
          </p:spPr>
          <p:txBody>
            <a:bodyPr/>
            <a:lstStyle/>
            <a:p>
              <a:endParaRPr lang="en-US" sz="1400"/>
            </a:p>
          </p:txBody>
        </p:sp>
        <p:sp>
          <p:nvSpPr>
            <p:cNvPr id="3369054" name="Rectangle 55"/>
            <p:cNvSpPr>
              <a:spLocks noChangeArrowheads="1"/>
            </p:cNvSpPr>
            <p:nvPr/>
          </p:nvSpPr>
          <p:spPr bwMode="auto">
            <a:xfrm>
              <a:off x="3717967" y="3504019"/>
              <a:ext cx="836769" cy="276999"/>
            </a:xfrm>
            <a:prstGeom prst="rect">
              <a:avLst/>
            </a:prstGeom>
            <a:noFill/>
            <a:ln w="28575">
              <a:noFill/>
              <a:miter lim="800000"/>
              <a:headEnd/>
              <a:tailEnd/>
            </a:ln>
          </p:spPr>
          <p:txBody>
            <a:bodyPr wrap="none" lIns="0" tIns="0" rIns="0" bIns="0" anchor="ctr" anchorCtr="1">
              <a:spAutoFit/>
            </a:bodyPr>
            <a:lstStyle/>
            <a:p>
              <a:pPr algn="ctr" defTabSz="787400" eaLnBrk="0" hangingPunct="0">
                <a:spcBef>
                  <a:spcPct val="50000"/>
                </a:spcBef>
                <a:buClr>
                  <a:srgbClr val="FF9900"/>
                </a:buClr>
              </a:pPr>
              <a:r>
                <a:rPr lang="ru-RU" sz="1800" dirty="0" smtClean="0">
                  <a:solidFill>
                    <a:schemeClr val="bg1"/>
                  </a:solidFill>
                  <a:latin typeface="+mn-lt"/>
                </a:rPr>
                <a:t>Решения</a:t>
              </a:r>
              <a:endParaRPr lang="en-GB" sz="1800" dirty="0">
                <a:solidFill>
                  <a:schemeClr val="bg1"/>
                </a:solidFill>
                <a:latin typeface="+mn-lt"/>
              </a:endParaRPr>
            </a:p>
          </p:txBody>
        </p:sp>
        <p:pic>
          <p:nvPicPr>
            <p:cNvPr id="3369057" name="Picture 2"/>
            <p:cNvPicPr>
              <a:picLocks noChangeArrowheads="1"/>
            </p:cNvPicPr>
            <p:nvPr>
              <p:custDataLst>
                <p:tags r:id="rId10"/>
              </p:custDataLst>
            </p:nvPr>
          </p:nvPicPr>
          <p:blipFill>
            <a:blip r:embed="rId41" cstate="screen"/>
            <a:srcRect/>
            <a:stretch>
              <a:fillRect/>
            </a:stretch>
          </p:blipFill>
          <p:spPr bwMode="auto">
            <a:xfrm>
              <a:off x="5416551" y="3417888"/>
              <a:ext cx="906463" cy="450850"/>
            </a:xfrm>
            <a:prstGeom prst="rect">
              <a:avLst/>
            </a:prstGeom>
            <a:noFill/>
            <a:ln w="9525">
              <a:noFill/>
              <a:miter lim="800000"/>
              <a:headEnd/>
              <a:tailEnd/>
            </a:ln>
          </p:spPr>
        </p:pic>
        <p:sp>
          <p:nvSpPr>
            <p:cNvPr id="3369056" name="Line 73"/>
            <p:cNvSpPr>
              <a:spLocks noChangeShapeType="1"/>
            </p:cNvSpPr>
            <p:nvPr/>
          </p:nvSpPr>
          <p:spPr bwMode="auto">
            <a:xfrm>
              <a:off x="5456238" y="3935413"/>
              <a:ext cx="3381375" cy="0"/>
            </a:xfrm>
            <a:prstGeom prst="line">
              <a:avLst/>
            </a:prstGeom>
            <a:noFill/>
            <a:ln w="9525">
              <a:solidFill>
                <a:srgbClr val="CC9900"/>
              </a:solidFill>
              <a:prstDash val="dash"/>
              <a:round/>
              <a:headEnd/>
              <a:tailEnd/>
            </a:ln>
          </p:spPr>
          <p:txBody>
            <a:bodyPr/>
            <a:lstStyle/>
            <a:p>
              <a:endParaRPr lang="en-US"/>
            </a:p>
          </p:txBody>
        </p:sp>
        <p:pic>
          <p:nvPicPr>
            <p:cNvPr id="60" name="Picture 31" descr="https://encrypted-tbn1.gstatic.com/images?q=tbn:ANd9GcTiVQl2kIiACNEhjZGP_h2cWKMqST-nG-1dulCvyJ5ACzWPmXMY"/>
            <p:cNvPicPr>
              <a:picLocks noChangeAspect="1" noChangeArrowheads="1"/>
            </p:cNvPicPr>
            <p:nvPr/>
          </p:nvPicPr>
          <p:blipFill>
            <a:blip r:embed="rId42"/>
            <a:srcRect/>
            <a:stretch>
              <a:fillRect/>
            </a:stretch>
          </p:blipFill>
          <p:spPr bwMode="auto">
            <a:xfrm>
              <a:off x="6469063" y="3482210"/>
              <a:ext cx="492125" cy="165100"/>
            </a:xfrm>
            <a:prstGeom prst="rect">
              <a:avLst/>
            </a:prstGeom>
            <a:noFill/>
            <a:ln>
              <a:noFill/>
            </a:ln>
            <a:effectLst/>
          </p:spPr>
        </p:pic>
        <p:pic>
          <p:nvPicPr>
            <p:cNvPr id="2" name="Picture 1"/>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7217038" y="3464055"/>
              <a:ext cx="1229993" cy="368998"/>
            </a:xfrm>
            <a:prstGeom prst="rect">
              <a:avLst/>
            </a:prstGeom>
          </p:spPr>
        </p:pic>
      </p:grpSp>
      <p:grpSp>
        <p:nvGrpSpPr>
          <p:cNvPr id="8" name="Group 7"/>
          <p:cNvGrpSpPr/>
          <p:nvPr/>
        </p:nvGrpSpPr>
        <p:grpSpPr>
          <a:xfrm>
            <a:off x="2179638" y="4533900"/>
            <a:ext cx="6657976" cy="576263"/>
            <a:chOff x="2179638" y="4533900"/>
            <a:chExt cx="6657976" cy="576263"/>
          </a:xfrm>
        </p:grpSpPr>
        <p:grpSp>
          <p:nvGrpSpPr>
            <p:cNvPr id="3" name="Group 2"/>
            <p:cNvGrpSpPr/>
            <p:nvPr/>
          </p:nvGrpSpPr>
          <p:grpSpPr>
            <a:xfrm>
              <a:off x="2179638" y="4533900"/>
              <a:ext cx="6657976" cy="576263"/>
              <a:chOff x="2179638" y="4533900"/>
              <a:chExt cx="6657976" cy="576263"/>
            </a:xfrm>
          </p:grpSpPr>
          <p:sp>
            <p:nvSpPr>
              <p:cNvPr id="3369048" name="Line 75"/>
              <p:cNvSpPr>
                <a:spLocks noChangeShapeType="1"/>
              </p:cNvSpPr>
              <p:nvPr>
                <p:custDataLst>
                  <p:tags r:id="rId6"/>
                </p:custDataLst>
              </p:nvPr>
            </p:nvSpPr>
            <p:spPr bwMode="auto">
              <a:xfrm>
                <a:off x="6140451" y="5110163"/>
                <a:ext cx="2697163" cy="0"/>
              </a:xfrm>
              <a:prstGeom prst="line">
                <a:avLst/>
              </a:prstGeom>
              <a:noFill/>
              <a:ln w="9525">
                <a:solidFill>
                  <a:srgbClr val="CC9900"/>
                </a:solidFill>
                <a:prstDash val="dash"/>
                <a:round/>
                <a:headEnd/>
                <a:tailEnd/>
              </a:ln>
            </p:spPr>
            <p:txBody>
              <a:bodyPr/>
              <a:lstStyle/>
              <a:p>
                <a:endParaRPr lang="en-US"/>
              </a:p>
            </p:txBody>
          </p:sp>
          <p:pic>
            <p:nvPicPr>
              <p:cNvPr id="3369049" name="Picture 34" descr="logo_SciVerse.gif"/>
              <p:cNvPicPr>
                <a:picLocks noChangeAspect="1"/>
              </p:cNvPicPr>
              <p:nvPr>
                <p:custDataLst>
                  <p:tags r:id="rId7"/>
                </p:custDataLst>
              </p:nvPr>
            </p:nvPicPr>
            <p:blipFill>
              <a:blip r:embed="rId44" cstate="screen"/>
              <a:srcRect/>
              <a:stretch>
                <a:fillRect/>
              </a:stretch>
            </p:blipFill>
            <p:spPr bwMode="auto">
              <a:xfrm>
                <a:off x="6389688" y="4625975"/>
                <a:ext cx="419100" cy="384175"/>
              </a:xfrm>
              <a:prstGeom prst="rect">
                <a:avLst/>
              </a:prstGeom>
              <a:noFill/>
              <a:ln w="9525">
                <a:noFill/>
                <a:miter lim="800000"/>
                <a:headEnd/>
                <a:tailEnd/>
              </a:ln>
            </p:spPr>
          </p:pic>
          <p:pic>
            <p:nvPicPr>
              <p:cNvPr id="3369050" name="Picture 4" descr="Scopus - the largest abstract and citation database of research literature and quality web sources"/>
              <p:cNvPicPr>
                <a:picLocks noChangeAspect="1" noChangeArrowheads="1"/>
              </p:cNvPicPr>
              <p:nvPr>
                <p:custDataLst>
                  <p:tags r:id="rId8"/>
                </p:custDataLst>
              </p:nvPr>
            </p:nvPicPr>
            <p:blipFill>
              <a:blip r:embed="rId45" cstate="screen"/>
              <a:srcRect/>
              <a:stretch>
                <a:fillRect/>
              </a:stretch>
            </p:blipFill>
            <p:spPr bwMode="auto">
              <a:xfrm>
                <a:off x="6997701" y="4603750"/>
                <a:ext cx="390525" cy="428625"/>
              </a:xfrm>
              <a:prstGeom prst="rect">
                <a:avLst/>
              </a:prstGeom>
              <a:noFill/>
              <a:ln w="9525">
                <a:noFill/>
                <a:miter lim="800000"/>
                <a:headEnd/>
                <a:tailEnd/>
              </a:ln>
            </p:spPr>
          </p:pic>
          <p:sp>
            <p:nvSpPr>
              <p:cNvPr id="3369051" name="Freeform 48"/>
              <p:cNvSpPr>
                <a:spLocks/>
              </p:cNvSpPr>
              <p:nvPr>
                <p:custDataLst>
                  <p:tags r:id="rId9"/>
                </p:custDataLst>
              </p:nvPr>
            </p:nvSpPr>
            <p:spPr bwMode="auto">
              <a:xfrm>
                <a:off x="2179638" y="4533900"/>
                <a:ext cx="3919538" cy="569913"/>
              </a:xfrm>
              <a:custGeom>
                <a:avLst/>
                <a:gdLst>
                  <a:gd name="T0" fmla="*/ 6892 w 2440"/>
                  <a:gd name="T1" fmla="*/ 615 h 368"/>
                  <a:gd name="T2" fmla="*/ 0 w 2440"/>
                  <a:gd name="T3" fmla="*/ 615 h 368"/>
                  <a:gd name="T4" fmla="*/ 603 w 2440"/>
                  <a:gd name="T5" fmla="*/ 0 h 368"/>
                  <a:gd name="T6" fmla="*/ 6295 w 2440"/>
                  <a:gd name="T7" fmla="*/ 0 h 368"/>
                  <a:gd name="T8" fmla="*/ 6892 w 2440"/>
                  <a:gd name="T9" fmla="*/ 615 h 368"/>
                  <a:gd name="T10" fmla="*/ 0 60000 65536"/>
                  <a:gd name="T11" fmla="*/ 0 60000 65536"/>
                  <a:gd name="T12" fmla="*/ 0 60000 65536"/>
                  <a:gd name="T13" fmla="*/ 0 60000 65536"/>
                  <a:gd name="T14" fmla="*/ 0 60000 65536"/>
                  <a:gd name="T15" fmla="*/ 0 w 2440"/>
                  <a:gd name="T16" fmla="*/ 0 h 368"/>
                  <a:gd name="T17" fmla="*/ 2440 w 2440"/>
                  <a:gd name="T18" fmla="*/ 368 h 368"/>
                </a:gdLst>
                <a:ahLst/>
                <a:cxnLst>
                  <a:cxn ang="T10">
                    <a:pos x="T0" y="T1"/>
                  </a:cxn>
                  <a:cxn ang="T11">
                    <a:pos x="T2" y="T3"/>
                  </a:cxn>
                  <a:cxn ang="T12">
                    <a:pos x="T4" y="T5"/>
                  </a:cxn>
                  <a:cxn ang="T13">
                    <a:pos x="T6" y="T7"/>
                  </a:cxn>
                  <a:cxn ang="T14">
                    <a:pos x="T8" y="T9"/>
                  </a:cxn>
                </a:cxnLst>
                <a:rect l="T15" t="T16" r="T17" b="T18"/>
                <a:pathLst>
                  <a:path w="2440" h="368">
                    <a:moveTo>
                      <a:pt x="2440" y="368"/>
                    </a:moveTo>
                    <a:lnTo>
                      <a:pt x="0" y="368"/>
                    </a:lnTo>
                    <a:lnTo>
                      <a:pt x="212" y="0"/>
                    </a:lnTo>
                    <a:lnTo>
                      <a:pt x="2228" y="0"/>
                    </a:lnTo>
                    <a:lnTo>
                      <a:pt x="2440" y="368"/>
                    </a:lnTo>
                    <a:close/>
                  </a:path>
                </a:pathLst>
              </a:custGeom>
              <a:solidFill>
                <a:srgbClr val="FF6600"/>
              </a:solidFill>
              <a:ln w="28575">
                <a:solidFill>
                  <a:schemeClr val="bg1"/>
                </a:solidFill>
                <a:miter lim="800000"/>
                <a:headEnd/>
                <a:tailEnd/>
              </a:ln>
            </p:spPr>
            <p:txBody>
              <a:bodyPr/>
              <a:lstStyle/>
              <a:p>
                <a:endParaRPr lang="en-US" sz="1400"/>
              </a:p>
            </p:txBody>
          </p:sp>
          <p:pic>
            <p:nvPicPr>
              <p:cNvPr id="58" name="Picture 10" descr="http://www.superscout.com/uploadedImages/e2c5c0d9-3763-4381-a755-0f13ac5aaf10.png"/>
              <p:cNvPicPr>
                <a:picLocks noChangeAspect="1" noChangeArrowheads="1"/>
              </p:cNvPicPr>
              <p:nvPr/>
            </p:nvPicPr>
            <p:blipFill>
              <a:blip r:embed="rId46"/>
              <a:srcRect/>
              <a:stretch>
                <a:fillRect/>
              </a:stretch>
            </p:blipFill>
            <p:spPr bwMode="auto">
              <a:xfrm>
                <a:off x="7588251" y="4657397"/>
                <a:ext cx="431800" cy="331787"/>
              </a:xfrm>
              <a:prstGeom prst="rect">
                <a:avLst/>
              </a:prstGeom>
              <a:ln>
                <a:noFill/>
              </a:ln>
              <a:effectLst/>
            </p:spPr>
          </p:pic>
          <p:pic>
            <p:nvPicPr>
              <p:cNvPr id="59" name="Picture 17" descr="http://www.quosa.com/img/logoQuosa.gif"/>
              <p:cNvPicPr>
                <a:picLocks noChangeAspect="1" noChangeArrowheads="1"/>
              </p:cNvPicPr>
              <p:nvPr/>
            </p:nvPicPr>
            <p:blipFill>
              <a:blip r:embed="rId47"/>
              <a:srcRect/>
              <a:stretch>
                <a:fillRect/>
              </a:stretch>
            </p:blipFill>
            <p:spPr bwMode="auto">
              <a:xfrm>
                <a:off x="8210552" y="4597071"/>
                <a:ext cx="376237" cy="392113"/>
              </a:xfrm>
              <a:prstGeom prst="rect">
                <a:avLst/>
              </a:prstGeom>
              <a:ln>
                <a:noFill/>
              </a:ln>
              <a:effectLst/>
            </p:spPr>
          </p:pic>
        </p:grpSp>
        <p:sp>
          <p:nvSpPr>
            <p:cNvPr id="3369052" name="Rectangle 57"/>
            <p:cNvSpPr>
              <a:spLocks noChangeArrowheads="1"/>
            </p:cNvSpPr>
            <p:nvPr>
              <p:custDataLst>
                <p:tags r:id="rId5"/>
              </p:custDataLst>
            </p:nvPr>
          </p:nvSpPr>
          <p:spPr bwMode="auto">
            <a:xfrm>
              <a:off x="3019694" y="4679563"/>
              <a:ext cx="2244204" cy="276999"/>
            </a:xfrm>
            <a:prstGeom prst="rect">
              <a:avLst/>
            </a:prstGeom>
            <a:noFill/>
            <a:ln w="28575">
              <a:noFill/>
              <a:miter lim="800000"/>
              <a:headEnd/>
              <a:tailEnd/>
            </a:ln>
          </p:spPr>
          <p:txBody>
            <a:bodyPr wrap="none" lIns="0" tIns="0" rIns="0" bIns="0" anchor="ctr" anchorCtr="1">
              <a:spAutoFit/>
            </a:bodyPr>
            <a:lstStyle/>
            <a:p>
              <a:pPr algn="ctr" defTabSz="787400" eaLnBrk="0" hangingPunct="0">
                <a:spcBef>
                  <a:spcPct val="50000"/>
                </a:spcBef>
                <a:buClr>
                  <a:srgbClr val="FF9900"/>
                </a:buClr>
              </a:pPr>
              <a:r>
                <a:rPr lang="ru-RU" sz="1800" dirty="0" smtClean="0">
                  <a:solidFill>
                    <a:schemeClr val="bg1"/>
                  </a:solidFill>
                </a:rPr>
                <a:t>Поиск, взаимодействие</a:t>
              </a:r>
              <a:endParaRPr lang="en-GB" sz="1800" dirty="0">
                <a:solidFill>
                  <a:schemeClr val="bg1"/>
                </a:solidFill>
              </a:endParaRPr>
            </a:p>
          </p:txBody>
        </p:sp>
      </p:grpSp>
      <p:grpSp>
        <p:nvGrpSpPr>
          <p:cNvPr id="10" name="Group 9"/>
          <p:cNvGrpSpPr/>
          <p:nvPr/>
        </p:nvGrpSpPr>
        <p:grpSpPr>
          <a:xfrm>
            <a:off x="3205163" y="2776538"/>
            <a:ext cx="5632450" cy="573087"/>
            <a:chOff x="3205163" y="2776538"/>
            <a:chExt cx="5632450" cy="573087"/>
          </a:xfrm>
        </p:grpSpPr>
        <p:grpSp>
          <p:nvGrpSpPr>
            <p:cNvPr id="6" name="Group 5"/>
            <p:cNvGrpSpPr/>
            <p:nvPr/>
          </p:nvGrpSpPr>
          <p:grpSpPr>
            <a:xfrm>
              <a:off x="3205163" y="2776538"/>
              <a:ext cx="5632450" cy="573087"/>
              <a:chOff x="3205163" y="2776538"/>
              <a:chExt cx="5632450" cy="573087"/>
            </a:xfrm>
          </p:grpSpPr>
          <p:sp>
            <p:nvSpPr>
              <p:cNvPr id="3369059" name="Freeform 51"/>
              <p:cNvSpPr>
                <a:spLocks/>
              </p:cNvSpPr>
              <p:nvPr/>
            </p:nvSpPr>
            <p:spPr bwMode="auto">
              <a:xfrm>
                <a:off x="3205163" y="2776538"/>
                <a:ext cx="1870075" cy="566737"/>
              </a:xfrm>
              <a:custGeom>
                <a:avLst/>
                <a:gdLst>
                  <a:gd name="T0" fmla="*/ 3286 w 1164"/>
                  <a:gd name="T1" fmla="*/ 496 h 372"/>
                  <a:gd name="T2" fmla="*/ 0 w 1164"/>
                  <a:gd name="T3" fmla="*/ 496 h 372"/>
                  <a:gd name="T4" fmla="*/ 599 w 1164"/>
                  <a:gd name="T5" fmla="*/ 0 h 372"/>
                  <a:gd name="T6" fmla="*/ 2688 w 1164"/>
                  <a:gd name="T7" fmla="*/ 0 h 372"/>
                  <a:gd name="T8" fmla="*/ 3286 w 1164"/>
                  <a:gd name="T9" fmla="*/ 496 h 372"/>
                  <a:gd name="T10" fmla="*/ 0 60000 65536"/>
                  <a:gd name="T11" fmla="*/ 0 60000 65536"/>
                  <a:gd name="T12" fmla="*/ 0 60000 65536"/>
                  <a:gd name="T13" fmla="*/ 0 60000 65536"/>
                  <a:gd name="T14" fmla="*/ 0 60000 65536"/>
                  <a:gd name="T15" fmla="*/ 0 w 1164"/>
                  <a:gd name="T16" fmla="*/ 0 h 372"/>
                  <a:gd name="T17" fmla="*/ 1164 w 1164"/>
                  <a:gd name="T18" fmla="*/ 372 h 372"/>
                </a:gdLst>
                <a:ahLst/>
                <a:cxnLst>
                  <a:cxn ang="T10">
                    <a:pos x="T0" y="T1"/>
                  </a:cxn>
                  <a:cxn ang="T11">
                    <a:pos x="T2" y="T3"/>
                  </a:cxn>
                  <a:cxn ang="T12">
                    <a:pos x="T4" y="T5"/>
                  </a:cxn>
                  <a:cxn ang="T13">
                    <a:pos x="T6" y="T7"/>
                  </a:cxn>
                  <a:cxn ang="T14">
                    <a:pos x="T8" y="T9"/>
                  </a:cxn>
                </a:cxnLst>
                <a:rect l="T15" t="T16" r="T17" b="T18"/>
                <a:pathLst>
                  <a:path w="1164" h="372">
                    <a:moveTo>
                      <a:pt x="1164" y="372"/>
                    </a:moveTo>
                    <a:lnTo>
                      <a:pt x="0" y="372"/>
                    </a:lnTo>
                    <a:lnTo>
                      <a:pt x="212" y="0"/>
                    </a:lnTo>
                    <a:lnTo>
                      <a:pt x="952" y="0"/>
                    </a:lnTo>
                    <a:lnTo>
                      <a:pt x="1164" y="372"/>
                    </a:lnTo>
                    <a:close/>
                  </a:path>
                </a:pathLst>
              </a:custGeom>
              <a:solidFill>
                <a:srgbClr val="FF6600"/>
              </a:solidFill>
              <a:ln w="28575">
                <a:solidFill>
                  <a:schemeClr val="bg1"/>
                </a:solidFill>
                <a:miter lim="800000"/>
                <a:headEnd/>
                <a:tailEnd/>
              </a:ln>
            </p:spPr>
            <p:txBody>
              <a:bodyPr/>
              <a:lstStyle/>
              <a:p>
                <a:endParaRPr lang="en-US" sz="1800"/>
              </a:p>
            </p:txBody>
          </p:sp>
          <p:sp>
            <p:nvSpPr>
              <p:cNvPr id="3369060" name="Rectangle 54"/>
              <p:cNvSpPr>
                <a:spLocks noChangeArrowheads="1"/>
              </p:cNvSpPr>
              <p:nvPr/>
            </p:nvSpPr>
            <p:spPr bwMode="auto">
              <a:xfrm>
                <a:off x="3640844" y="2929344"/>
                <a:ext cx="1003480" cy="276999"/>
              </a:xfrm>
              <a:prstGeom prst="rect">
                <a:avLst/>
              </a:prstGeom>
              <a:noFill/>
              <a:ln w="28575">
                <a:noFill/>
                <a:miter lim="800000"/>
                <a:headEnd/>
                <a:tailEnd/>
              </a:ln>
            </p:spPr>
            <p:txBody>
              <a:bodyPr wrap="none" lIns="0" tIns="0" rIns="0" bIns="0" anchor="ctr" anchorCtr="1">
                <a:spAutoFit/>
              </a:bodyPr>
              <a:lstStyle/>
              <a:p>
                <a:pPr algn="ctr" defTabSz="787400" eaLnBrk="0" hangingPunct="0">
                  <a:spcBef>
                    <a:spcPct val="50000"/>
                  </a:spcBef>
                  <a:buClr>
                    <a:srgbClr val="FF9900"/>
                  </a:buClr>
                </a:pPr>
                <a:r>
                  <a:rPr lang="ru-RU" sz="1800" dirty="0" smtClean="0">
                    <a:solidFill>
                      <a:schemeClr val="bg1"/>
                    </a:solidFill>
                  </a:rPr>
                  <a:t>Аналитика</a:t>
                </a:r>
              </a:p>
            </p:txBody>
          </p:sp>
          <p:pic>
            <p:nvPicPr>
              <p:cNvPr id="3369061" name="Picture 13" descr="royalsociety.png"/>
              <p:cNvPicPr>
                <a:picLocks/>
              </p:cNvPicPr>
              <p:nvPr>
                <p:custDataLst>
                  <p:tags r:id="rId3"/>
                </p:custDataLst>
              </p:nvPr>
            </p:nvPicPr>
            <p:blipFill>
              <a:blip r:embed="rId48" cstate="screen"/>
              <a:srcRect/>
              <a:stretch>
                <a:fillRect/>
              </a:stretch>
            </p:blipFill>
            <p:spPr bwMode="auto">
              <a:xfrm>
                <a:off x="5395913" y="2819400"/>
                <a:ext cx="463550" cy="479425"/>
              </a:xfrm>
              <a:prstGeom prst="rect">
                <a:avLst/>
              </a:prstGeom>
              <a:noFill/>
              <a:ln w="9525">
                <a:noFill/>
                <a:miter lim="800000"/>
                <a:headEnd/>
                <a:tailEnd/>
              </a:ln>
            </p:spPr>
          </p:pic>
          <p:pic>
            <p:nvPicPr>
              <p:cNvPr id="3369062" name="Picture 2"/>
              <p:cNvPicPr>
                <a:picLocks noChangeArrowheads="1"/>
              </p:cNvPicPr>
              <p:nvPr>
                <p:custDataLst>
                  <p:tags r:id="rId4"/>
                </p:custDataLst>
              </p:nvPr>
            </p:nvPicPr>
            <p:blipFill>
              <a:blip r:embed="rId49" cstate="screen"/>
              <a:srcRect/>
              <a:stretch>
                <a:fillRect/>
              </a:stretch>
            </p:blipFill>
            <p:spPr bwMode="auto">
              <a:xfrm>
                <a:off x="6032501" y="2816225"/>
                <a:ext cx="587375" cy="487362"/>
              </a:xfrm>
              <a:prstGeom prst="rect">
                <a:avLst/>
              </a:prstGeom>
              <a:noFill/>
              <a:ln w="9525">
                <a:noFill/>
                <a:miter lim="800000"/>
                <a:headEnd/>
                <a:tailEnd/>
              </a:ln>
            </p:spPr>
          </p:pic>
          <p:sp>
            <p:nvSpPr>
              <p:cNvPr id="3369063" name="Line 72"/>
              <p:cNvSpPr>
                <a:spLocks noChangeShapeType="1"/>
              </p:cNvSpPr>
              <p:nvPr/>
            </p:nvSpPr>
            <p:spPr bwMode="auto">
              <a:xfrm>
                <a:off x="5103813" y="3349625"/>
                <a:ext cx="3733800" cy="0"/>
              </a:xfrm>
              <a:prstGeom prst="line">
                <a:avLst/>
              </a:prstGeom>
              <a:noFill/>
              <a:ln w="9525">
                <a:solidFill>
                  <a:srgbClr val="CC9900"/>
                </a:solidFill>
                <a:prstDash val="dash"/>
                <a:round/>
                <a:headEnd/>
                <a:tailEnd/>
              </a:ln>
            </p:spPr>
            <p:txBody>
              <a:bodyPr/>
              <a:lstStyle/>
              <a:p>
                <a:endParaRPr lang="en-US"/>
              </a:p>
            </p:txBody>
          </p:sp>
        </p:grpSp>
        <p:pic>
          <p:nvPicPr>
            <p:cNvPr id="2291720" name="Picture 1" descr="image001"/>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6715125" y="2905124"/>
              <a:ext cx="835025" cy="32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97889" name="Picture 33"/>
          <p:cNvPicPr>
            <a:picLocks noChangeAspect="1" noChangeArrowheads="1"/>
          </p:cNvPicPr>
          <p:nvPr/>
        </p:nvPicPr>
        <p:blipFill>
          <a:blip r:embed="rId51">
            <a:extLst>
              <a:ext uri="{28A0092B-C50C-407E-A947-70E740481C1C}">
                <a14:useLocalDpi xmlns:a14="http://schemas.microsoft.com/office/drawing/2010/main" val="0"/>
              </a:ext>
            </a:extLst>
          </a:blip>
          <a:srcRect/>
          <a:stretch>
            <a:fillRect/>
          </a:stretch>
        </p:blipFill>
        <p:spPr bwMode="auto">
          <a:xfrm>
            <a:off x="6156325" y="1706629"/>
            <a:ext cx="6524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07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15257"/>
            <a:ext cx="9144000" cy="5437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0291" name="Title 1"/>
          <p:cNvSpPr>
            <a:spLocks noGrp="1"/>
          </p:cNvSpPr>
          <p:nvPr>
            <p:ph type="title"/>
          </p:nvPr>
        </p:nvSpPr>
        <p:spPr>
          <a:xfrm>
            <a:off x="809625" y="328613"/>
            <a:ext cx="7620000" cy="528637"/>
          </a:xfrm>
        </p:spPr>
        <p:txBody>
          <a:bodyPr/>
          <a:lstStyle/>
          <a:p>
            <a:pPr eaLnBrk="1" hangingPunct="1"/>
            <a:r>
              <a:rPr lang="ru-RU" altLang="en-US" sz="2800" dirty="0" smtClean="0">
                <a:latin typeface="Arial" pitchFamily="34" charset="0"/>
                <a:cs typeface="Arial" pitchFamily="34" charset="0"/>
              </a:rPr>
              <a:t>Визуализация данных </a:t>
            </a:r>
            <a:endParaRPr lang="en-US" altLang="en-US" sz="2800" dirty="0" smtClean="0">
              <a:latin typeface="Arial" pitchFamily="34" charset="0"/>
              <a:cs typeface="Arial" pitchFamily="34" charset="0"/>
            </a:endParaRPr>
          </a:p>
        </p:txBody>
      </p:sp>
      <p:sp>
        <p:nvSpPr>
          <p:cNvPr id="5" name="Rectangle 4"/>
          <p:cNvSpPr/>
          <p:nvPr/>
        </p:nvSpPr>
        <p:spPr>
          <a:xfrm>
            <a:off x="5410200" y="2139855"/>
            <a:ext cx="1524000" cy="374745"/>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04317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itle 1"/>
          <p:cNvSpPr>
            <a:spLocks noGrp="1"/>
          </p:cNvSpPr>
          <p:nvPr>
            <p:ph type="title"/>
          </p:nvPr>
        </p:nvSpPr>
        <p:spPr>
          <a:xfrm>
            <a:off x="862013" y="285750"/>
            <a:ext cx="8281987" cy="685800"/>
          </a:xfrm>
        </p:spPr>
        <p:txBody>
          <a:bodyPr/>
          <a:lstStyle/>
          <a:p>
            <a:pPr eaLnBrk="1" hangingPunct="1"/>
            <a:r>
              <a:rPr lang="ru-RU" altLang="en-US" sz="2800" dirty="0" smtClean="0">
                <a:latin typeface="Arial" pitchFamily="34" charset="0"/>
                <a:cs typeface="Arial" pitchFamily="34" charset="0"/>
              </a:rPr>
              <a:t>Визуализация данных </a:t>
            </a:r>
            <a:r>
              <a:rPr lang="en-GB" altLang="en-US" sz="2800" dirty="0" smtClean="0">
                <a:latin typeface="Arial" pitchFamily="34" charset="0"/>
                <a:cs typeface="Arial" pitchFamily="34" charset="0"/>
              </a:rPr>
              <a:t>–</a:t>
            </a:r>
            <a:r>
              <a:rPr lang="ru-RU" altLang="en-US" sz="2800" dirty="0">
                <a:latin typeface="Arial" pitchFamily="34" charset="0"/>
                <a:cs typeface="Arial" pitchFamily="34" charset="0"/>
              </a:rPr>
              <a:t> </a:t>
            </a:r>
            <a:r>
              <a:rPr lang="ru-RU" altLang="en-US" sz="2800" dirty="0" smtClean="0">
                <a:latin typeface="Arial" pitchFamily="34" charset="0"/>
                <a:cs typeface="Arial" pitchFamily="34" charset="0"/>
              </a:rPr>
              <a:t>динамика по годам</a:t>
            </a:r>
            <a:endParaRPr lang="en-US" altLang="en-US" sz="2800" dirty="0" smtClean="0">
              <a:latin typeface="Arial" pitchFamily="34" charset="0"/>
              <a:cs typeface="Arial" pitchFamily="34"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180519"/>
            <a:ext cx="9144000" cy="5144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0630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6856" y="305184"/>
            <a:ext cx="8316144" cy="837816"/>
          </a:xfrm>
        </p:spPr>
        <p:txBody>
          <a:bodyPr>
            <a:normAutofit/>
          </a:bodyPr>
          <a:lstStyle/>
          <a:p>
            <a:r>
              <a:rPr lang="ru-RU" altLang="en-US" dirty="0">
                <a:latin typeface="Arial" pitchFamily="34" charset="0"/>
                <a:cs typeface="Arial" pitchFamily="34" charset="0"/>
              </a:rPr>
              <a:t>Визуализация данных </a:t>
            </a:r>
            <a:r>
              <a:rPr lang="en-GB" altLang="en-US" dirty="0">
                <a:latin typeface="Arial" pitchFamily="34" charset="0"/>
                <a:cs typeface="Arial" pitchFamily="34" charset="0"/>
              </a:rPr>
              <a:t>–</a:t>
            </a:r>
            <a:r>
              <a:rPr lang="ru-RU" altLang="en-US" dirty="0">
                <a:latin typeface="Arial" pitchFamily="34" charset="0"/>
                <a:cs typeface="Arial" pitchFamily="34" charset="0"/>
              </a:rPr>
              <a:t> </a:t>
            </a:r>
            <a:r>
              <a:rPr lang="ru-RU" altLang="en-US" dirty="0" smtClean="0">
                <a:latin typeface="Arial" pitchFamily="34" charset="0"/>
                <a:cs typeface="Arial" pitchFamily="34" charset="0"/>
              </a:rPr>
              <a:t>организации-лидеры исследования</a:t>
            </a:r>
            <a:endParaRPr lang="en-US" dirty="0"/>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3950"/>
            <a:ext cx="9127764" cy="565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42123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4434"/>
            <a:ext cx="9064830" cy="5183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315" name="Title 1"/>
          <p:cNvSpPr>
            <a:spLocks noGrp="1"/>
          </p:cNvSpPr>
          <p:nvPr>
            <p:ph type="title"/>
          </p:nvPr>
        </p:nvSpPr>
        <p:spPr>
          <a:xfrm>
            <a:off x="862013" y="285750"/>
            <a:ext cx="8281987" cy="685800"/>
          </a:xfrm>
        </p:spPr>
        <p:txBody>
          <a:bodyPr/>
          <a:lstStyle/>
          <a:p>
            <a:pPr eaLnBrk="1" hangingPunct="1"/>
            <a:r>
              <a:rPr lang="ru-RU" altLang="en-US" sz="2800" dirty="0" smtClean="0">
                <a:latin typeface="Arial" pitchFamily="34" charset="0"/>
                <a:cs typeface="Arial" pitchFamily="34" charset="0"/>
              </a:rPr>
              <a:t>Визуализация данных </a:t>
            </a:r>
            <a:r>
              <a:rPr lang="en-GB" altLang="en-US" sz="2800" dirty="0" smtClean="0">
                <a:latin typeface="Arial" pitchFamily="34" charset="0"/>
                <a:cs typeface="Arial" pitchFamily="34" charset="0"/>
              </a:rPr>
              <a:t>– </a:t>
            </a:r>
            <a:r>
              <a:rPr lang="ru-RU" altLang="en-US" sz="2800" dirty="0" smtClean="0">
                <a:latin typeface="Arial" pitchFamily="34" charset="0"/>
                <a:cs typeface="Arial" pitchFamily="34" charset="0"/>
              </a:rPr>
              <a:t>подбор журнала</a:t>
            </a:r>
            <a:endParaRPr lang="en-US" altLang="en-US" sz="2800" dirty="0" smtClean="0">
              <a:latin typeface="Arial" pitchFamily="34" charset="0"/>
              <a:cs typeface="Arial" pitchFamily="34" charset="0"/>
            </a:endParaRPr>
          </a:p>
        </p:txBody>
      </p:sp>
      <p:sp>
        <p:nvSpPr>
          <p:cNvPr id="5" name="Rectangle 4"/>
          <p:cNvSpPr/>
          <p:nvPr/>
        </p:nvSpPr>
        <p:spPr>
          <a:xfrm>
            <a:off x="5486399" y="1295400"/>
            <a:ext cx="3633941" cy="374745"/>
          </a:xfrm>
          <a:prstGeom prst="rect">
            <a:avLst/>
          </a:pr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249158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a:xfrm>
            <a:off x="684213" y="425450"/>
            <a:ext cx="7920037" cy="533400"/>
          </a:xfrm>
        </p:spPr>
        <p:txBody>
          <a:bodyPr/>
          <a:lstStyle/>
          <a:p>
            <a:pPr eaLnBrk="1" hangingPunct="1"/>
            <a:r>
              <a:rPr lang="ru-RU" altLang="en-US" sz="2800" smtClean="0">
                <a:cs typeface="Arial" pitchFamily="34" charset="0"/>
              </a:rPr>
              <a:t>Рейтинги журналов </a:t>
            </a:r>
            <a:r>
              <a:rPr lang="en-GB" altLang="en-US" sz="2800" smtClean="0">
                <a:cs typeface="Arial" pitchFamily="34" charset="0"/>
              </a:rPr>
              <a:t>SJR </a:t>
            </a:r>
            <a:r>
              <a:rPr lang="ru-RU" altLang="en-US" sz="2800" smtClean="0">
                <a:cs typeface="Arial" pitchFamily="34" charset="0"/>
              </a:rPr>
              <a:t>и</a:t>
            </a:r>
            <a:r>
              <a:rPr lang="en-GB" altLang="en-US" sz="2800" smtClean="0">
                <a:cs typeface="Arial" pitchFamily="34" charset="0"/>
              </a:rPr>
              <a:t> SNIP</a:t>
            </a:r>
          </a:p>
        </p:txBody>
      </p:sp>
      <p:sp>
        <p:nvSpPr>
          <p:cNvPr id="175107" name="Text Box 3"/>
          <p:cNvSpPr txBox="1">
            <a:spLocks noChangeArrowheads="1"/>
          </p:cNvSpPr>
          <p:nvPr/>
        </p:nvSpPr>
        <p:spPr bwMode="auto">
          <a:xfrm>
            <a:off x="390525" y="4076700"/>
            <a:ext cx="7070725"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marL="742950" indent="-285750"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eaLnBrk="1" hangingPunct="1">
              <a:lnSpc>
                <a:spcPct val="100000"/>
              </a:lnSpc>
              <a:spcBef>
                <a:spcPct val="0"/>
              </a:spcBef>
              <a:buClrTx/>
              <a:buSzTx/>
              <a:buFontTx/>
              <a:buNone/>
            </a:pPr>
            <a:r>
              <a:rPr lang="en-GB" altLang="en-US" sz="2400" b="1" u="sng">
                <a:solidFill>
                  <a:schemeClr val="tx1"/>
                </a:solidFill>
                <a:latin typeface="Arial" pitchFamily="34" charset="0"/>
                <a:cs typeface="Arial" pitchFamily="34" charset="0"/>
              </a:rPr>
              <a:t>SCImago Journal Rank – SJR</a:t>
            </a:r>
          </a:p>
          <a:p>
            <a:pPr eaLnBrk="1" hangingPunct="1">
              <a:lnSpc>
                <a:spcPct val="100000"/>
              </a:lnSpc>
              <a:spcBef>
                <a:spcPct val="0"/>
              </a:spcBef>
              <a:buClrTx/>
              <a:buSzTx/>
              <a:buFontTx/>
              <a:buChar char="•"/>
            </a:pPr>
            <a:r>
              <a:rPr lang="en-GB" altLang="en-US" sz="1600" b="1">
                <a:solidFill>
                  <a:schemeClr val="tx1"/>
                </a:solidFill>
                <a:latin typeface="Arial" pitchFamily="34" charset="0"/>
                <a:cs typeface="Arial" pitchFamily="34" charset="0"/>
              </a:rPr>
              <a:t> </a:t>
            </a:r>
            <a:r>
              <a:rPr lang="ru-RU" altLang="en-US" sz="1600" b="1">
                <a:solidFill>
                  <a:schemeClr val="tx1"/>
                </a:solidFill>
                <a:latin typeface="Arial" pitchFamily="34" charset="0"/>
                <a:cs typeface="Arial" pitchFamily="34" charset="0"/>
              </a:rPr>
              <a:t>Разработчик: </a:t>
            </a:r>
            <a:r>
              <a:rPr lang="en-GB" altLang="en-US" sz="1600" b="1">
                <a:solidFill>
                  <a:schemeClr val="tx1"/>
                </a:solidFill>
                <a:latin typeface="Arial" pitchFamily="34" charset="0"/>
                <a:cs typeface="Arial" pitchFamily="34" charset="0"/>
              </a:rPr>
              <a:t>SCImago – Felix de Moya</a:t>
            </a:r>
          </a:p>
          <a:p>
            <a:pPr eaLnBrk="1" hangingPunct="1">
              <a:lnSpc>
                <a:spcPct val="100000"/>
              </a:lnSpc>
              <a:spcBef>
                <a:spcPct val="0"/>
              </a:spcBef>
              <a:buClrTx/>
              <a:buSzTx/>
              <a:buFontTx/>
              <a:buChar char="•"/>
            </a:pPr>
            <a:endParaRPr lang="en-GB" altLang="en-US" sz="1600" b="1">
              <a:solidFill>
                <a:schemeClr val="tx1"/>
              </a:solidFill>
              <a:latin typeface="Arial" pitchFamily="34" charset="0"/>
              <a:cs typeface="Arial" pitchFamily="34" charset="0"/>
            </a:endParaRPr>
          </a:p>
          <a:p>
            <a:pPr eaLnBrk="1" hangingPunct="1">
              <a:lnSpc>
                <a:spcPct val="100000"/>
              </a:lnSpc>
              <a:spcBef>
                <a:spcPct val="0"/>
              </a:spcBef>
              <a:buClrTx/>
              <a:buSzTx/>
              <a:buFontTx/>
              <a:buChar char="•"/>
            </a:pPr>
            <a:r>
              <a:rPr lang="ru-RU" altLang="en-US" sz="1600" b="1">
                <a:solidFill>
                  <a:schemeClr val="tx2"/>
                </a:solidFill>
                <a:latin typeface="Arial" pitchFamily="34" charset="0"/>
                <a:cs typeface="Arial" pitchFamily="34" charset="0"/>
              </a:rPr>
              <a:t> Метрика престижа (</a:t>
            </a:r>
            <a:r>
              <a:rPr lang="en-US" altLang="en-US" sz="1600" b="1">
                <a:solidFill>
                  <a:schemeClr val="tx2"/>
                </a:solidFill>
                <a:latin typeface="Arial" pitchFamily="34" charset="0"/>
                <a:cs typeface="Arial" pitchFamily="34" charset="0"/>
              </a:rPr>
              <a:t>Prestige metrics)</a:t>
            </a:r>
            <a:r>
              <a:rPr lang="en-GB" altLang="en-US" sz="1600" b="1">
                <a:solidFill>
                  <a:schemeClr val="tx2"/>
                </a:solidFill>
                <a:latin typeface="Arial" pitchFamily="34" charset="0"/>
                <a:cs typeface="Arial" pitchFamily="34" charset="0"/>
              </a:rPr>
              <a:t> </a:t>
            </a:r>
            <a:endParaRPr lang="ru-RU" altLang="en-US" sz="1600" b="1">
              <a:solidFill>
                <a:schemeClr val="tx2"/>
              </a:solidFill>
              <a:latin typeface="Arial" pitchFamily="34" charset="0"/>
              <a:cs typeface="Arial" pitchFamily="34" charset="0"/>
            </a:endParaRPr>
          </a:p>
          <a:p>
            <a:pPr eaLnBrk="1" hangingPunct="1">
              <a:lnSpc>
                <a:spcPct val="100000"/>
              </a:lnSpc>
              <a:spcBef>
                <a:spcPct val="0"/>
              </a:spcBef>
              <a:buClrTx/>
              <a:buSzTx/>
              <a:buFontTx/>
              <a:buNone/>
            </a:pPr>
            <a:r>
              <a:rPr lang="ru-RU" altLang="en-US" sz="1600" b="1">
                <a:solidFill>
                  <a:schemeClr val="tx2"/>
                </a:solidFill>
                <a:latin typeface="Arial" pitchFamily="34" charset="0"/>
                <a:cs typeface="Arial" pitchFamily="34" charset="0"/>
              </a:rPr>
              <a:t> </a:t>
            </a:r>
            <a:r>
              <a:rPr lang="ru-RU" altLang="en-US" sz="1600" b="1">
                <a:solidFill>
                  <a:schemeClr val="tx1"/>
                </a:solidFill>
                <a:latin typeface="Arial" pitchFamily="34" charset="0"/>
                <a:cs typeface="Arial" pitchFamily="34" charset="0"/>
              </a:rPr>
              <a:t>Цитирование имеет вес в зависимости от престижа научного источника</a:t>
            </a:r>
            <a:endParaRPr lang="en-GB" altLang="en-US" sz="1600" b="1">
              <a:solidFill>
                <a:schemeClr val="tx1"/>
              </a:solidFill>
              <a:latin typeface="Arial" pitchFamily="34" charset="0"/>
              <a:cs typeface="Arial" pitchFamily="34" charset="0"/>
            </a:endParaRPr>
          </a:p>
          <a:p>
            <a:pPr eaLnBrk="1" hangingPunct="1">
              <a:lnSpc>
                <a:spcPct val="100000"/>
              </a:lnSpc>
              <a:spcBef>
                <a:spcPct val="0"/>
              </a:spcBef>
              <a:buClrTx/>
              <a:buSzTx/>
              <a:buFontTx/>
              <a:buNone/>
            </a:pPr>
            <a:r>
              <a:rPr lang="en-GB" altLang="en-US" sz="1600" b="1">
                <a:solidFill>
                  <a:schemeClr val="tx1"/>
                </a:solidFill>
                <a:latin typeface="Arial" pitchFamily="34" charset="0"/>
                <a:cs typeface="Arial" pitchFamily="34" charset="0"/>
              </a:rPr>
              <a:t> </a:t>
            </a:r>
          </a:p>
          <a:p>
            <a:pPr eaLnBrk="1" hangingPunct="1">
              <a:lnSpc>
                <a:spcPct val="100000"/>
              </a:lnSpc>
              <a:spcBef>
                <a:spcPct val="0"/>
              </a:spcBef>
              <a:buClrTx/>
              <a:buSzTx/>
              <a:buFontTx/>
              <a:buNone/>
            </a:pPr>
            <a:endParaRPr lang="en-GB" altLang="en-US" sz="1600" b="1">
              <a:solidFill>
                <a:schemeClr val="tx1"/>
              </a:solidFill>
              <a:latin typeface="Arial" pitchFamily="34" charset="0"/>
              <a:cs typeface="Arial" pitchFamily="34" charset="0"/>
            </a:endParaRPr>
          </a:p>
        </p:txBody>
      </p:sp>
      <p:pic>
        <p:nvPicPr>
          <p:cNvPr id="175108"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4813" y="4135438"/>
            <a:ext cx="203835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9" name="Text Box 4"/>
          <p:cNvSpPr txBox="1">
            <a:spLocks noChangeArrowheads="1"/>
          </p:cNvSpPr>
          <p:nvPr/>
        </p:nvSpPr>
        <p:spPr bwMode="auto">
          <a:xfrm>
            <a:off x="395288" y="1341438"/>
            <a:ext cx="7127875"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eaLnBrk="1" hangingPunct="1">
              <a:lnSpc>
                <a:spcPct val="100000"/>
              </a:lnSpc>
              <a:spcBef>
                <a:spcPct val="0"/>
              </a:spcBef>
              <a:buClrTx/>
              <a:buSzTx/>
              <a:buFontTx/>
              <a:buNone/>
            </a:pPr>
            <a:r>
              <a:rPr lang="en-GB" altLang="en-US" sz="2400" b="1" u="sng">
                <a:solidFill>
                  <a:schemeClr val="tx1"/>
                </a:solidFill>
                <a:latin typeface="Arial" pitchFamily="34" charset="0"/>
                <a:cs typeface="Arial" pitchFamily="34" charset="0"/>
              </a:rPr>
              <a:t>Source-Normalized Impact per Paper – SNIP</a:t>
            </a:r>
          </a:p>
          <a:p>
            <a:pPr eaLnBrk="1" hangingPunct="1">
              <a:lnSpc>
                <a:spcPct val="100000"/>
              </a:lnSpc>
              <a:spcBef>
                <a:spcPct val="0"/>
              </a:spcBef>
              <a:buClrTx/>
              <a:buSzTx/>
              <a:buFontTx/>
              <a:buChar char="•"/>
            </a:pPr>
            <a:r>
              <a:rPr lang="en-GB" altLang="en-US" sz="1600" b="1">
                <a:solidFill>
                  <a:schemeClr val="tx1"/>
                </a:solidFill>
                <a:latin typeface="Arial" pitchFamily="34" charset="0"/>
                <a:cs typeface="Arial" pitchFamily="34" charset="0"/>
              </a:rPr>
              <a:t> </a:t>
            </a:r>
            <a:r>
              <a:rPr lang="ru-RU" altLang="en-US" sz="1600" b="1">
                <a:solidFill>
                  <a:schemeClr val="tx1"/>
                </a:solidFill>
                <a:latin typeface="Arial" pitchFamily="34" charset="0"/>
                <a:cs typeface="Arial" pitchFamily="34" charset="0"/>
              </a:rPr>
              <a:t>Разработчик: </a:t>
            </a:r>
            <a:r>
              <a:rPr lang="en-GB" altLang="en-US" sz="1600" b="1">
                <a:solidFill>
                  <a:schemeClr val="tx1"/>
                </a:solidFill>
                <a:latin typeface="Arial" pitchFamily="34" charset="0"/>
                <a:cs typeface="Arial" pitchFamily="34" charset="0"/>
              </a:rPr>
              <a:t>Henk Moed, CWTS</a:t>
            </a:r>
          </a:p>
          <a:p>
            <a:pPr eaLnBrk="1" hangingPunct="1">
              <a:lnSpc>
                <a:spcPct val="100000"/>
              </a:lnSpc>
              <a:spcBef>
                <a:spcPct val="0"/>
              </a:spcBef>
              <a:buClrTx/>
              <a:buSzTx/>
              <a:buFontTx/>
              <a:buChar char="•"/>
            </a:pPr>
            <a:endParaRPr lang="en-GB" altLang="en-US" sz="1600" b="1">
              <a:solidFill>
                <a:schemeClr val="tx1"/>
              </a:solidFill>
              <a:latin typeface="Arial" pitchFamily="34" charset="0"/>
              <a:cs typeface="Arial" pitchFamily="34" charset="0"/>
            </a:endParaRPr>
          </a:p>
          <a:p>
            <a:pPr eaLnBrk="1" hangingPunct="1">
              <a:lnSpc>
                <a:spcPct val="100000"/>
              </a:lnSpc>
              <a:spcBef>
                <a:spcPct val="0"/>
              </a:spcBef>
              <a:buClrTx/>
              <a:buSzTx/>
              <a:buFontTx/>
              <a:buChar char="•"/>
            </a:pPr>
            <a:r>
              <a:rPr lang="ru-RU" altLang="en-US" sz="1600" b="1">
                <a:solidFill>
                  <a:schemeClr val="tx2"/>
                </a:solidFill>
                <a:latin typeface="Arial" pitchFamily="34" charset="0"/>
                <a:cs typeface="Arial" pitchFamily="34" charset="0"/>
              </a:rPr>
              <a:t> Контекстуальный импакт</a:t>
            </a:r>
            <a:r>
              <a:rPr lang="en-US" altLang="en-US" sz="1600" b="1">
                <a:solidFill>
                  <a:schemeClr val="tx2"/>
                </a:solidFill>
                <a:latin typeface="Arial" pitchFamily="34" charset="0"/>
                <a:cs typeface="Arial" pitchFamily="34" charset="0"/>
              </a:rPr>
              <a:t> </a:t>
            </a:r>
            <a:r>
              <a:rPr lang="ru-RU" altLang="en-US" sz="1600" b="1">
                <a:solidFill>
                  <a:schemeClr val="tx2"/>
                </a:solidFill>
                <a:latin typeface="Arial" pitchFamily="34" charset="0"/>
                <a:cs typeface="Arial" pitchFamily="34" charset="0"/>
              </a:rPr>
              <a:t>цитирования (</a:t>
            </a:r>
            <a:r>
              <a:rPr lang="en-GB" altLang="en-US" sz="1600" b="1">
                <a:solidFill>
                  <a:schemeClr val="tx2"/>
                </a:solidFill>
                <a:latin typeface="Arial" pitchFamily="34" charset="0"/>
                <a:cs typeface="Arial" pitchFamily="34" charset="0"/>
              </a:rPr>
              <a:t>Contextual citation impact</a:t>
            </a:r>
            <a:r>
              <a:rPr lang="ru-RU" altLang="en-US" sz="1600" b="1">
                <a:solidFill>
                  <a:schemeClr val="tx2"/>
                </a:solidFill>
                <a:latin typeface="Arial" pitchFamily="34" charset="0"/>
                <a:cs typeface="Arial" pitchFamily="34" charset="0"/>
              </a:rPr>
              <a:t>):</a:t>
            </a:r>
            <a:r>
              <a:rPr lang="en-GB" altLang="en-US" sz="1600" b="1">
                <a:solidFill>
                  <a:schemeClr val="tx2"/>
                </a:solidFill>
                <a:latin typeface="Arial" pitchFamily="34" charset="0"/>
                <a:cs typeface="Arial" pitchFamily="34" charset="0"/>
              </a:rPr>
              <a:t> </a:t>
            </a:r>
          </a:p>
          <a:p>
            <a:pPr lvl="1" eaLnBrk="1" hangingPunct="1">
              <a:lnSpc>
                <a:spcPct val="100000"/>
              </a:lnSpc>
              <a:spcBef>
                <a:spcPct val="0"/>
              </a:spcBef>
              <a:buClrTx/>
              <a:buSzTx/>
              <a:buFontTx/>
              <a:buChar char="•"/>
            </a:pPr>
            <a:r>
              <a:rPr lang="ru-RU" altLang="en-US" sz="1600" b="1">
                <a:solidFill>
                  <a:schemeClr val="tx1"/>
                </a:solidFill>
                <a:latin typeface="Arial" pitchFamily="34" charset="0"/>
                <a:cs typeface="Arial" pitchFamily="34" charset="0"/>
              </a:rPr>
              <a:t> выравнивает различия в вероятности цитирования</a:t>
            </a:r>
            <a:endParaRPr lang="en-GB" altLang="en-US" sz="1600" b="1">
              <a:solidFill>
                <a:schemeClr val="tx1"/>
              </a:solidFill>
              <a:latin typeface="Arial" pitchFamily="34" charset="0"/>
              <a:cs typeface="Arial" pitchFamily="34" charset="0"/>
            </a:endParaRPr>
          </a:p>
          <a:p>
            <a:pPr lvl="1" eaLnBrk="1" hangingPunct="1">
              <a:lnSpc>
                <a:spcPct val="100000"/>
              </a:lnSpc>
              <a:spcBef>
                <a:spcPct val="0"/>
              </a:spcBef>
              <a:buClrTx/>
              <a:buSzTx/>
              <a:buFontTx/>
              <a:buChar char="•"/>
            </a:pPr>
            <a:r>
              <a:rPr lang="ru-RU" altLang="en-US" sz="1600" b="1">
                <a:solidFill>
                  <a:schemeClr val="tx1"/>
                </a:solidFill>
                <a:latin typeface="Arial" pitchFamily="34" charset="0"/>
                <a:cs typeface="Arial" pitchFamily="34" charset="0"/>
              </a:rPr>
              <a:t> выравнивает различия в предметных областях</a:t>
            </a:r>
            <a:endParaRPr lang="en-GB" altLang="en-US" sz="1600" b="1">
              <a:solidFill>
                <a:schemeClr val="tx1"/>
              </a:solidFill>
              <a:latin typeface="Arial" pitchFamily="34" charset="0"/>
              <a:cs typeface="Arial" pitchFamily="34" charset="0"/>
            </a:endParaRPr>
          </a:p>
          <a:p>
            <a:pPr eaLnBrk="1" hangingPunct="1">
              <a:lnSpc>
                <a:spcPct val="100000"/>
              </a:lnSpc>
              <a:spcBef>
                <a:spcPct val="0"/>
              </a:spcBef>
              <a:buClrTx/>
              <a:buSzTx/>
              <a:buFontTx/>
              <a:buNone/>
            </a:pPr>
            <a:endParaRPr lang="en-GB" altLang="en-US" sz="1600" b="1">
              <a:solidFill>
                <a:schemeClr val="tx1"/>
              </a:solidFill>
              <a:latin typeface="Arial" pitchFamily="34" charset="0"/>
              <a:cs typeface="Arial" pitchFamily="34" charset="0"/>
            </a:endParaRPr>
          </a:p>
        </p:txBody>
      </p:sp>
      <p:pic>
        <p:nvPicPr>
          <p:cNvPr id="175110" name="Picture 8" descr="Leiden Univers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8050" y="1189038"/>
            <a:ext cx="1706563" cy="79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3131309"/>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bwMode="auto">
          <a:xfrm>
            <a:off x="457200" y="1295400"/>
            <a:ext cx="8229600" cy="1143000"/>
          </a:xfrm>
          <a:prstGeom prst="rect">
            <a:avLst/>
          </a:prstGeom>
          <a:noFill/>
          <a:ln w="9525">
            <a:noFill/>
            <a:miter lim="800000"/>
            <a:headEnd/>
            <a:tailEnd/>
          </a:ln>
        </p:spPr>
        <p:txBody>
          <a:bodyPr anchor="b"/>
          <a:lstStyle/>
          <a:p>
            <a:pPr eaLnBrk="0" hangingPunct="0">
              <a:defRPr/>
            </a:pPr>
            <a:endParaRPr lang="en-US" sz="2800" dirty="0">
              <a:solidFill>
                <a:srgbClr val="036635"/>
              </a:solidFill>
              <a:latin typeface="+mj-lt"/>
              <a:ea typeface="+mj-ea"/>
              <a:cs typeface="+mj-cs"/>
            </a:endParaRPr>
          </a:p>
        </p:txBody>
      </p:sp>
      <p:sp>
        <p:nvSpPr>
          <p:cNvPr id="16" name="Line 3"/>
          <p:cNvSpPr>
            <a:spLocks noChangeShapeType="1"/>
          </p:cNvSpPr>
          <p:nvPr/>
        </p:nvSpPr>
        <p:spPr bwMode="auto">
          <a:xfrm flipV="1">
            <a:off x="2863850" y="2997200"/>
            <a:ext cx="3017838" cy="127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AutoShape 4"/>
          <p:cNvSpPr>
            <a:spLocks noChangeArrowheads="1"/>
          </p:cNvSpPr>
          <p:nvPr/>
        </p:nvSpPr>
        <p:spPr bwMode="auto">
          <a:xfrm>
            <a:off x="2921000" y="3300413"/>
            <a:ext cx="2982913" cy="431800"/>
          </a:xfrm>
          <a:prstGeom prst="octagon">
            <a:avLst>
              <a:gd name="adj" fmla="val 29287"/>
            </a:avLst>
          </a:prstGeom>
          <a:solidFill>
            <a:schemeClr val="tx2"/>
          </a:solidFill>
          <a:ln w="9525">
            <a:solidFill>
              <a:schemeClr val="bg1"/>
            </a:solidFill>
            <a:miter lim="800000"/>
            <a:headEnd/>
            <a:tailEnd/>
          </a:ln>
        </p:spPr>
        <p:txBody>
          <a:bodyPr wrap="none" anchor="ct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marL="742950" indent="-285750"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eaLnBrk="1" hangingPunct="1">
              <a:lnSpc>
                <a:spcPct val="100000"/>
              </a:lnSpc>
              <a:spcBef>
                <a:spcPct val="0"/>
              </a:spcBef>
              <a:buClrTx/>
              <a:buSzTx/>
              <a:buFontTx/>
              <a:buNone/>
            </a:pPr>
            <a:endParaRPr lang="nl-NL" altLang="en-US" sz="1800">
              <a:solidFill>
                <a:schemeClr val="bg1"/>
              </a:solidFill>
              <a:latin typeface="Arial" pitchFamily="34" charset="0"/>
            </a:endParaRPr>
          </a:p>
        </p:txBody>
      </p:sp>
      <p:sp>
        <p:nvSpPr>
          <p:cNvPr id="176133" name="Rectangle 10"/>
          <p:cNvSpPr>
            <a:spLocks noChangeArrowheads="1"/>
          </p:cNvSpPr>
          <p:nvPr/>
        </p:nvSpPr>
        <p:spPr bwMode="auto">
          <a:xfrm>
            <a:off x="2921000" y="2219325"/>
            <a:ext cx="360363" cy="5762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marL="742950" indent="-285750"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eaLnBrk="1" hangingPunct="1">
              <a:lnSpc>
                <a:spcPct val="100000"/>
              </a:lnSpc>
              <a:spcBef>
                <a:spcPct val="0"/>
              </a:spcBef>
              <a:buClrTx/>
              <a:buSzTx/>
              <a:buFontTx/>
              <a:buNone/>
            </a:pPr>
            <a:endParaRPr lang="nl-NL" altLang="en-US" sz="1800">
              <a:solidFill>
                <a:schemeClr val="tx1"/>
              </a:solidFill>
              <a:latin typeface="Arial" pitchFamily="34" charset="0"/>
            </a:endParaRPr>
          </a:p>
        </p:txBody>
      </p:sp>
      <p:sp>
        <p:nvSpPr>
          <p:cNvPr id="176134" name="Rectangle 11"/>
          <p:cNvSpPr>
            <a:spLocks noChangeArrowheads="1"/>
          </p:cNvSpPr>
          <p:nvPr/>
        </p:nvSpPr>
        <p:spPr bwMode="auto">
          <a:xfrm>
            <a:off x="3857625" y="1498600"/>
            <a:ext cx="358775" cy="12969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marL="742950" indent="-285750"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eaLnBrk="1" hangingPunct="1">
              <a:lnSpc>
                <a:spcPct val="100000"/>
              </a:lnSpc>
              <a:spcBef>
                <a:spcPct val="0"/>
              </a:spcBef>
              <a:buClrTx/>
              <a:buSzTx/>
              <a:buFontTx/>
              <a:buNone/>
            </a:pPr>
            <a:endParaRPr lang="nl-NL" altLang="en-US" sz="1800">
              <a:solidFill>
                <a:schemeClr val="tx1"/>
              </a:solidFill>
              <a:latin typeface="Arial" pitchFamily="34" charset="0"/>
            </a:endParaRPr>
          </a:p>
        </p:txBody>
      </p:sp>
      <p:sp>
        <p:nvSpPr>
          <p:cNvPr id="176135" name="Rectangle 12"/>
          <p:cNvSpPr>
            <a:spLocks noChangeArrowheads="1"/>
          </p:cNvSpPr>
          <p:nvPr/>
        </p:nvSpPr>
        <p:spPr bwMode="auto">
          <a:xfrm>
            <a:off x="4721225" y="2651125"/>
            <a:ext cx="288925" cy="1444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marL="742950" indent="-285750"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eaLnBrk="1" hangingPunct="1">
              <a:lnSpc>
                <a:spcPct val="100000"/>
              </a:lnSpc>
              <a:spcBef>
                <a:spcPct val="0"/>
              </a:spcBef>
              <a:buClrTx/>
              <a:buSzTx/>
              <a:buFontTx/>
              <a:buNone/>
            </a:pPr>
            <a:endParaRPr lang="nl-NL" altLang="en-US" sz="1800">
              <a:solidFill>
                <a:schemeClr val="tx1"/>
              </a:solidFill>
              <a:latin typeface="Arial" pitchFamily="34" charset="0"/>
            </a:endParaRPr>
          </a:p>
        </p:txBody>
      </p:sp>
      <p:sp>
        <p:nvSpPr>
          <p:cNvPr id="176136" name="Rectangle 13"/>
          <p:cNvSpPr>
            <a:spLocks noChangeArrowheads="1"/>
          </p:cNvSpPr>
          <p:nvPr/>
        </p:nvSpPr>
        <p:spPr bwMode="auto">
          <a:xfrm>
            <a:off x="5513388" y="2003425"/>
            <a:ext cx="360362" cy="79216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marL="742950" indent="-285750"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eaLnBrk="1" hangingPunct="1">
              <a:lnSpc>
                <a:spcPct val="100000"/>
              </a:lnSpc>
              <a:spcBef>
                <a:spcPct val="0"/>
              </a:spcBef>
              <a:buClrTx/>
              <a:buSzTx/>
              <a:buFontTx/>
              <a:buNone/>
            </a:pPr>
            <a:endParaRPr lang="nl-NL" altLang="en-US" sz="1800">
              <a:solidFill>
                <a:schemeClr val="tx1"/>
              </a:solidFill>
              <a:latin typeface="Arial" pitchFamily="34" charset="0"/>
            </a:endParaRPr>
          </a:p>
        </p:txBody>
      </p:sp>
      <p:sp>
        <p:nvSpPr>
          <p:cNvPr id="176137" name="Rectangle 23"/>
          <p:cNvSpPr>
            <a:spLocks noChangeArrowheads="1"/>
          </p:cNvSpPr>
          <p:nvPr/>
        </p:nvSpPr>
        <p:spPr bwMode="auto">
          <a:xfrm>
            <a:off x="3424238" y="2579688"/>
            <a:ext cx="215900" cy="215900"/>
          </a:xfrm>
          <a:prstGeom prst="rect">
            <a:avLst/>
          </a:prstGeom>
          <a:solidFill>
            <a:schemeClr val="bg1"/>
          </a:solidFill>
          <a:ln w="9525">
            <a:solidFill>
              <a:schemeClr val="bg1"/>
            </a:solidFill>
            <a:miter lim="800000"/>
            <a:headEnd/>
            <a:tailEnd/>
          </a:ln>
        </p:spPr>
        <p:txBody>
          <a:bodyPr wrap="none" anchor="ct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marL="742950" indent="-285750"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eaLnBrk="1" hangingPunct="1">
              <a:lnSpc>
                <a:spcPct val="100000"/>
              </a:lnSpc>
              <a:spcBef>
                <a:spcPct val="0"/>
              </a:spcBef>
              <a:buClrTx/>
              <a:buSzTx/>
              <a:buFontTx/>
              <a:buNone/>
            </a:pPr>
            <a:r>
              <a:rPr lang="en-US" altLang="en-US">
                <a:solidFill>
                  <a:schemeClr val="tx1"/>
                </a:solidFill>
                <a:latin typeface="Arial" pitchFamily="34" charset="0"/>
              </a:rPr>
              <a:t>+</a:t>
            </a:r>
          </a:p>
        </p:txBody>
      </p:sp>
      <p:sp>
        <p:nvSpPr>
          <p:cNvPr id="176138" name="Rectangle 24"/>
          <p:cNvSpPr>
            <a:spLocks noChangeArrowheads="1"/>
          </p:cNvSpPr>
          <p:nvPr/>
        </p:nvSpPr>
        <p:spPr bwMode="auto">
          <a:xfrm>
            <a:off x="4360863" y="2579688"/>
            <a:ext cx="215900" cy="215900"/>
          </a:xfrm>
          <a:prstGeom prst="rect">
            <a:avLst/>
          </a:prstGeom>
          <a:solidFill>
            <a:schemeClr val="bg1"/>
          </a:solidFill>
          <a:ln w="9525">
            <a:solidFill>
              <a:schemeClr val="bg1"/>
            </a:solidFill>
            <a:miter lim="800000"/>
            <a:headEnd/>
            <a:tailEnd/>
          </a:ln>
        </p:spPr>
        <p:txBody>
          <a:bodyPr wrap="none" anchor="ct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marL="742950" indent="-285750"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eaLnBrk="1" hangingPunct="1">
              <a:lnSpc>
                <a:spcPct val="100000"/>
              </a:lnSpc>
              <a:spcBef>
                <a:spcPct val="0"/>
              </a:spcBef>
              <a:buClrTx/>
              <a:buSzTx/>
              <a:buFontTx/>
              <a:buNone/>
            </a:pPr>
            <a:r>
              <a:rPr lang="en-US" altLang="en-US">
                <a:solidFill>
                  <a:schemeClr val="tx1"/>
                </a:solidFill>
                <a:latin typeface="Arial" pitchFamily="34" charset="0"/>
              </a:rPr>
              <a:t>+</a:t>
            </a:r>
          </a:p>
        </p:txBody>
      </p:sp>
      <p:sp>
        <p:nvSpPr>
          <p:cNvPr id="176139" name="Rectangle 25"/>
          <p:cNvSpPr>
            <a:spLocks noChangeArrowheads="1"/>
          </p:cNvSpPr>
          <p:nvPr/>
        </p:nvSpPr>
        <p:spPr bwMode="auto">
          <a:xfrm>
            <a:off x="5087938" y="2579688"/>
            <a:ext cx="215900" cy="215900"/>
          </a:xfrm>
          <a:prstGeom prst="rect">
            <a:avLst/>
          </a:prstGeom>
          <a:solidFill>
            <a:schemeClr val="bg1"/>
          </a:solidFill>
          <a:ln w="9525">
            <a:solidFill>
              <a:schemeClr val="bg1"/>
            </a:solidFill>
            <a:miter lim="800000"/>
            <a:headEnd/>
            <a:tailEnd/>
          </a:ln>
        </p:spPr>
        <p:txBody>
          <a:bodyPr wrap="none" anchor="ct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marL="742950" indent="-285750"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eaLnBrk="1" hangingPunct="1">
              <a:lnSpc>
                <a:spcPct val="100000"/>
              </a:lnSpc>
              <a:spcBef>
                <a:spcPct val="0"/>
              </a:spcBef>
              <a:buClrTx/>
              <a:buSzTx/>
              <a:buFontTx/>
              <a:buNone/>
            </a:pPr>
            <a:r>
              <a:rPr lang="en-US" altLang="en-US">
                <a:solidFill>
                  <a:schemeClr val="tx1"/>
                </a:solidFill>
                <a:latin typeface="Arial" pitchFamily="34" charset="0"/>
              </a:rPr>
              <a:t>+</a:t>
            </a:r>
          </a:p>
        </p:txBody>
      </p:sp>
      <p:sp>
        <p:nvSpPr>
          <p:cNvPr id="176140" name="TextBox 46"/>
          <p:cNvSpPr txBox="1">
            <a:spLocks noChangeArrowheads="1"/>
          </p:cNvSpPr>
          <p:nvPr/>
        </p:nvSpPr>
        <p:spPr bwMode="auto">
          <a:xfrm>
            <a:off x="131005" y="2103614"/>
            <a:ext cx="20025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marL="742950" indent="-285750"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eaLnBrk="1" hangingPunct="1">
              <a:lnSpc>
                <a:spcPct val="100000"/>
              </a:lnSpc>
              <a:spcBef>
                <a:spcPct val="0"/>
              </a:spcBef>
              <a:buClrTx/>
              <a:buSzTx/>
              <a:buFontTx/>
              <a:buNone/>
            </a:pPr>
            <a:r>
              <a:rPr lang="ru-RU" altLang="en-US" sz="2000" b="1" dirty="0" smtClean="0">
                <a:solidFill>
                  <a:schemeClr val="tx2"/>
                </a:solidFill>
                <a:latin typeface="Arial" pitchFamily="34" charset="0"/>
                <a:cs typeface="Arial" pitchFamily="34" charset="0"/>
              </a:rPr>
              <a:t>Цитирование журнала</a:t>
            </a:r>
            <a:endParaRPr lang="en-US" altLang="en-US" sz="2000" b="1" dirty="0">
              <a:solidFill>
                <a:schemeClr val="tx2"/>
              </a:solidFill>
              <a:latin typeface="Arial" pitchFamily="34" charset="0"/>
              <a:cs typeface="Arial" pitchFamily="34" charset="0"/>
            </a:endParaRPr>
          </a:p>
        </p:txBody>
      </p:sp>
      <p:sp>
        <p:nvSpPr>
          <p:cNvPr id="48" name="TextBox 47"/>
          <p:cNvSpPr txBox="1">
            <a:spLocks noChangeArrowheads="1"/>
          </p:cNvSpPr>
          <p:nvPr/>
        </p:nvSpPr>
        <p:spPr bwMode="auto">
          <a:xfrm>
            <a:off x="171450" y="3178175"/>
            <a:ext cx="272891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lnSpc>
                <a:spcPct val="85000"/>
              </a:lnSpc>
              <a:spcBef>
                <a:spcPct val="35000"/>
              </a:spcBef>
              <a:buClr>
                <a:srgbClr val="000099"/>
              </a:buClr>
              <a:buSzPct val="70000"/>
              <a:buFont typeface="Wingdings" pitchFamily="2" charset="2"/>
              <a:buChar char="§"/>
              <a:defRPr sz="2800">
                <a:solidFill>
                  <a:srgbClr val="333333"/>
                </a:solidFill>
                <a:latin typeface="Arial Narrow" pitchFamily="34" charset="0"/>
              </a:defRPr>
            </a:lvl1pPr>
            <a:lvl2pPr marL="742950" indent="-285750" eaLnBrk="0" hangingPunct="0">
              <a:lnSpc>
                <a:spcPct val="85000"/>
              </a:lnSpc>
              <a:spcBef>
                <a:spcPct val="30000"/>
              </a:spcBef>
              <a:buClr>
                <a:srgbClr val="000099"/>
              </a:buClr>
              <a:buSzPct val="70000"/>
              <a:buFont typeface="Wingdings" pitchFamily="2" charset="2"/>
              <a:buChar char="§"/>
              <a:defRPr sz="2400">
                <a:solidFill>
                  <a:srgbClr val="333333"/>
                </a:solidFill>
                <a:latin typeface="Arial Narrow" pitchFamily="34" charset="0"/>
              </a:defRPr>
            </a:lvl2pPr>
            <a:lvl3pPr marL="1143000" indent="-228600" eaLnBrk="0" hangingPunct="0">
              <a:lnSpc>
                <a:spcPct val="85000"/>
              </a:lnSpc>
              <a:spcBef>
                <a:spcPct val="40000"/>
              </a:spcBef>
              <a:buClr>
                <a:srgbClr val="000099"/>
              </a:buClr>
              <a:buSzPct val="70000"/>
              <a:buChar char="»"/>
              <a:defRPr sz="2000">
                <a:solidFill>
                  <a:srgbClr val="333333"/>
                </a:solidFill>
                <a:latin typeface="Arial Narrow" pitchFamily="34" charset="0"/>
              </a:defRPr>
            </a:lvl3pPr>
            <a:lvl4pPr marL="1600200" indent="-228600" eaLnBrk="0" hangingPunct="0">
              <a:lnSpc>
                <a:spcPct val="85000"/>
              </a:lnSpc>
              <a:spcBef>
                <a:spcPct val="40000"/>
              </a:spcBef>
              <a:buClr>
                <a:srgbClr val="000099"/>
              </a:buClr>
              <a:buSzPct val="70000"/>
              <a:buFont typeface="Wingdings" pitchFamily="2" charset="2"/>
              <a:buChar char="§"/>
              <a:defRPr>
                <a:solidFill>
                  <a:srgbClr val="333333"/>
                </a:solidFill>
                <a:latin typeface="Arial Narrow" pitchFamily="34" charset="0"/>
              </a:defRPr>
            </a:lvl4pPr>
            <a:lvl5pPr marL="2057400" indent="-228600" eaLnBrk="0" hangingPunct="0">
              <a:lnSpc>
                <a:spcPct val="85000"/>
              </a:lnSpc>
              <a:spcBef>
                <a:spcPct val="40000"/>
              </a:spcBef>
              <a:buClr>
                <a:srgbClr val="000099"/>
              </a:buClr>
              <a:buSzPct val="70000"/>
              <a:buChar char="»"/>
              <a:defRPr>
                <a:solidFill>
                  <a:srgbClr val="333333"/>
                </a:solidFill>
                <a:latin typeface="Arial Narrow" pitchFamily="34" charset="0"/>
              </a:defRPr>
            </a:lvl5pPr>
            <a:lvl6pPr marL="25146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6pPr>
            <a:lvl7pPr marL="29718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7pPr>
            <a:lvl8pPr marL="34290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8pPr>
            <a:lvl9pPr marL="3886200" indent="-228600" eaLnBrk="0" fontAlgn="base" hangingPunct="0">
              <a:lnSpc>
                <a:spcPct val="85000"/>
              </a:lnSpc>
              <a:spcBef>
                <a:spcPct val="40000"/>
              </a:spcBef>
              <a:spcAft>
                <a:spcPct val="0"/>
              </a:spcAft>
              <a:buClr>
                <a:srgbClr val="000099"/>
              </a:buClr>
              <a:buSzPct val="70000"/>
              <a:buChar char="»"/>
              <a:defRPr>
                <a:solidFill>
                  <a:srgbClr val="333333"/>
                </a:solidFill>
                <a:latin typeface="Arial Narrow" pitchFamily="34" charset="0"/>
              </a:defRPr>
            </a:lvl9pPr>
          </a:lstStyle>
          <a:p>
            <a:pPr eaLnBrk="1" hangingPunct="1">
              <a:lnSpc>
                <a:spcPct val="100000"/>
              </a:lnSpc>
              <a:spcBef>
                <a:spcPct val="0"/>
              </a:spcBef>
              <a:buClrTx/>
              <a:buSzTx/>
              <a:buFontTx/>
              <a:buNone/>
            </a:pPr>
            <a:r>
              <a:rPr lang="ru-RU" altLang="en-US" sz="2000" b="1" dirty="0" smtClean="0">
                <a:solidFill>
                  <a:schemeClr val="tx2"/>
                </a:solidFill>
                <a:latin typeface="Arial" pitchFamily="34" charset="0"/>
                <a:cs typeface="Arial" pitchFamily="34" charset="0"/>
              </a:rPr>
              <a:t>Потенциал цитирования в конкретной области</a:t>
            </a:r>
            <a:endParaRPr lang="en-US" altLang="en-US" sz="2000" b="1" dirty="0">
              <a:solidFill>
                <a:schemeClr val="tx2"/>
              </a:solidFill>
              <a:latin typeface="Arial" pitchFamily="34" charset="0"/>
              <a:cs typeface="Arial" pitchFamily="34" charset="0"/>
            </a:endParaRPr>
          </a:p>
        </p:txBody>
      </p:sp>
      <p:sp>
        <p:nvSpPr>
          <p:cNvPr id="46" name="TextBox 45"/>
          <p:cNvSpPr txBox="1"/>
          <p:nvPr/>
        </p:nvSpPr>
        <p:spPr>
          <a:xfrm>
            <a:off x="6445250" y="2507456"/>
            <a:ext cx="2219325" cy="923330"/>
          </a:xfrm>
          <a:prstGeom prst="rect">
            <a:avLst/>
          </a:prstGeom>
          <a:solidFill>
            <a:schemeClr val="bg2">
              <a:lumMod val="90000"/>
            </a:schemeClr>
          </a:solidFill>
          <a:ln w="28575">
            <a:solidFill>
              <a:schemeClr val="bg2">
                <a:lumMod val="25000"/>
              </a:schemeClr>
            </a:solidFill>
          </a:ln>
        </p:spPr>
        <p:txBody>
          <a:bodyPr wrap="square">
            <a:spAutoFit/>
          </a:bodyPr>
          <a:lstStyle/>
          <a:p>
            <a:pPr>
              <a:defRPr/>
            </a:pPr>
            <a:r>
              <a:rPr lang="ru-RU" dirty="0" smtClean="0">
                <a:solidFill>
                  <a:schemeClr val="bg2">
                    <a:lumMod val="25000"/>
                  </a:schemeClr>
                </a:solidFill>
                <a:latin typeface="Arial Rounded MT Bold" pitchFamily="34" charset="0"/>
                <a:cs typeface="Arial" charset="0"/>
              </a:rPr>
              <a:t>Только рецензируемые статьи</a:t>
            </a:r>
            <a:endParaRPr lang="en-US" dirty="0">
              <a:solidFill>
                <a:schemeClr val="bg2">
                  <a:lumMod val="25000"/>
                </a:schemeClr>
              </a:solidFill>
              <a:latin typeface="Arial Rounded MT Bold" pitchFamily="34" charset="0"/>
              <a:cs typeface="Arial" charset="0"/>
            </a:endParaRPr>
          </a:p>
        </p:txBody>
      </p:sp>
      <p:cxnSp>
        <p:nvCxnSpPr>
          <p:cNvPr id="50" name="Straight Arrow Connector 49"/>
          <p:cNvCxnSpPr/>
          <p:nvPr/>
        </p:nvCxnSpPr>
        <p:spPr>
          <a:xfrm flipH="1">
            <a:off x="5983288" y="2714625"/>
            <a:ext cx="461962" cy="0"/>
          </a:xfrm>
          <a:prstGeom prst="straightConnector1">
            <a:avLst/>
          </a:prstGeom>
          <a:solidFill>
            <a:schemeClr val="bg2">
              <a:lumMod val="90000"/>
            </a:schemeClr>
          </a:solidFill>
          <a:ln w="38100">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5988050" y="3330575"/>
            <a:ext cx="463550" cy="0"/>
          </a:xfrm>
          <a:prstGeom prst="straightConnector1">
            <a:avLst/>
          </a:prstGeom>
          <a:solidFill>
            <a:schemeClr val="bg2">
              <a:lumMod val="90000"/>
            </a:schemeClr>
          </a:solidFill>
          <a:ln w="38100">
            <a:solidFill>
              <a:schemeClr val="bg2">
                <a:lumMod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6150" name="Title 1"/>
          <p:cNvSpPr>
            <a:spLocks noGrp="1"/>
          </p:cNvSpPr>
          <p:nvPr>
            <p:ph type="title"/>
          </p:nvPr>
        </p:nvSpPr>
        <p:spPr>
          <a:xfrm>
            <a:off x="457200" y="333375"/>
            <a:ext cx="8494713" cy="773113"/>
          </a:xfrm>
        </p:spPr>
        <p:txBody>
          <a:bodyPr/>
          <a:lstStyle/>
          <a:p>
            <a:pPr eaLnBrk="1" hangingPunct="1"/>
            <a:r>
              <a:rPr lang="en-GB" altLang="en-US" sz="2200" smtClean="0">
                <a:cs typeface="Arial" pitchFamily="34" charset="0"/>
              </a:rPr>
              <a:t>SNIP: </a:t>
            </a:r>
            <a:r>
              <a:rPr lang="ru-RU" altLang="en-US" sz="2200" smtClean="0">
                <a:cs typeface="Arial" pitchFamily="34" charset="0"/>
              </a:rPr>
              <a:t>Импакт фактор нормализованный по источнику (</a:t>
            </a:r>
            <a:r>
              <a:rPr lang="en-GB" altLang="en-US" sz="2200" smtClean="0">
                <a:cs typeface="Arial" pitchFamily="34" charset="0"/>
              </a:rPr>
              <a:t>Source-normalized impact per paper</a:t>
            </a:r>
            <a:r>
              <a:rPr lang="ru-RU" altLang="en-US" sz="2200" smtClean="0">
                <a:cs typeface="Arial" pitchFamily="34" charset="0"/>
              </a:rPr>
              <a:t>)</a:t>
            </a:r>
            <a:endParaRPr lang="en-GB" altLang="en-US" sz="2200" smtClean="0">
              <a:cs typeface="Arial" pitchFamily="34" charset="0"/>
            </a:endParaRPr>
          </a:p>
        </p:txBody>
      </p:sp>
      <p:graphicFrame>
        <p:nvGraphicFramePr>
          <p:cNvPr id="23" name="Table 22"/>
          <p:cNvGraphicFramePr>
            <a:graphicFrameLocks noGrp="1"/>
          </p:cNvGraphicFramePr>
          <p:nvPr>
            <p:extLst>
              <p:ext uri="{D42A27DB-BD31-4B8C-83A1-F6EECF244321}">
                <p14:modId xmlns:p14="http://schemas.microsoft.com/office/powerpoint/2010/main" val="1029725417"/>
              </p:ext>
            </p:extLst>
          </p:nvPr>
        </p:nvGraphicFramePr>
        <p:xfrm>
          <a:off x="298449" y="5334000"/>
          <a:ext cx="8388351" cy="1112838"/>
        </p:xfrm>
        <a:graphic>
          <a:graphicData uri="http://schemas.openxmlformats.org/drawingml/2006/table">
            <a:tbl>
              <a:tblPr firstRow="1" bandRow="1">
                <a:tableStyleId>{5C22544A-7EE6-4342-B048-85BDC9FD1C3A}</a:tableStyleId>
              </a:tblPr>
              <a:tblGrid>
                <a:gridCol w="3578981"/>
                <a:gridCol w="947137"/>
                <a:gridCol w="1121323"/>
                <a:gridCol w="2740910"/>
              </a:tblGrid>
              <a:tr h="370946">
                <a:tc>
                  <a:txBody>
                    <a:bodyPr/>
                    <a:lstStyle/>
                    <a:p>
                      <a:r>
                        <a:rPr lang="en-GB" sz="1800" dirty="0" smtClean="0"/>
                        <a:t>Journal</a:t>
                      </a:r>
                      <a:endParaRPr lang="en-US" sz="1800" dirty="0"/>
                    </a:p>
                  </a:txBody>
                  <a:tcPr marL="91448" marR="91448" marT="45733" marB="45733"/>
                </a:tc>
                <a:tc>
                  <a:txBody>
                    <a:bodyPr/>
                    <a:lstStyle/>
                    <a:p>
                      <a:r>
                        <a:rPr lang="en-GB" sz="1800" dirty="0" smtClean="0"/>
                        <a:t>RIP</a:t>
                      </a:r>
                      <a:endParaRPr lang="en-US" sz="1800" dirty="0"/>
                    </a:p>
                  </a:txBody>
                  <a:tcPr marL="91448" marR="91448" marT="45733" marB="45733"/>
                </a:tc>
                <a:tc>
                  <a:txBody>
                    <a:bodyPr/>
                    <a:lstStyle/>
                    <a:p>
                      <a:r>
                        <a:rPr lang="en-GB" sz="1800" dirty="0" smtClean="0"/>
                        <a:t>Cit.</a:t>
                      </a:r>
                      <a:r>
                        <a:rPr lang="en-GB" sz="1800" baseline="0" dirty="0" smtClean="0"/>
                        <a:t> Pot.</a:t>
                      </a:r>
                      <a:endParaRPr lang="en-US" sz="1800" dirty="0"/>
                    </a:p>
                  </a:txBody>
                  <a:tcPr marL="91448" marR="91448" marT="45733" marB="45733"/>
                </a:tc>
                <a:tc>
                  <a:txBody>
                    <a:bodyPr/>
                    <a:lstStyle/>
                    <a:p>
                      <a:r>
                        <a:rPr lang="en-GB" sz="1800" dirty="0" smtClean="0"/>
                        <a:t>SNIP</a:t>
                      </a:r>
                      <a:r>
                        <a:rPr lang="en-GB" sz="1800" baseline="0" dirty="0" smtClean="0"/>
                        <a:t> </a:t>
                      </a:r>
                      <a:r>
                        <a:rPr lang="en-GB" sz="1800" dirty="0" smtClean="0"/>
                        <a:t>(RIP/Cit.</a:t>
                      </a:r>
                      <a:r>
                        <a:rPr lang="en-GB" sz="1800" baseline="0" dirty="0" smtClean="0"/>
                        <a:t> Pot.)</a:t>
                      </a:r>
                      <a:endParaRPr lang="en-US" sz="1800" dirty="0"/>
                    </a:p>
                  </a:txBody>
                  <a:tcPr marL="91448" marR="91448" marT="45733" marB="45733"/>
                </a:tc>
              </a:tr>
              <a:tr h="370946">
                <a:tc>
                  <a:txBody>
                    <a:bodyPr/>
                    <a:lstStyle/>
                    <a:p>
                      <a:r>
                        <a:rPr lang="en-GB" sz="1800" dirty="0" err="1" smtClean="0">
                          <a:solidFill>
                            <a:schemeClr val="tx1"/>
                          </a:solidFill>
                        </a:rPr>
                        <a:t>Inventiones</a:t>
                      </a:r>
                      <a:r>
                        <a:rPr lang="en-GB" sz="1800" dirty="0" smtClean="0">
                          <a:solidFill>
                            <a:schemeClr val="tx1"/>
                          </a:solidFill>
                        </a:rPr>
                        <a:t> </a:t>
                      </a:r>
                      <a:r>
                        <a:rPr lang="en-GB" sz="1800" dirty="0" err="1" smtClean="0">
                          <a:solidFill>
                            <a:schemeClr val="tx1"/>
                          </a:solidFill>
                        </a:rPr>
                        <a:t>Mathematicae</a:t>
                      </a:r>
                      <a:endParaRPr lang="en-GB" sz="1800" dirty="0" smtClean="0">
                        <a:solidFill>
                          <a:schemeClr val="tx1"/>
                        </a:solidFill>
                      </a:endParaRPr>
                    </a:p>
                  </a:txBody>
                  <a:tcPr marL="91448" marR="91448" marT="45733" marB="45733"/>
                </a:tc>
                <a:tc>
                  <a:txBody>
                    <a:bodyPr/>
                    <a:lstStyle/>
                    <a:p>
                      <a:r>
                        <a:rPr lang="en-GB" sz="1800" dirty="0" smtClean="0">
                          <a:solidFill>
                            <a:schemeClr val="tx1"/>
                          </a:solidFill>
                        </a:rPr>
                        <a:t>1.5</a:t>
                      </a:r>
                      <a:endParaRPr lang="en-US" sz="1800" dirty="0">
                        <a:solidFill>
                          <a:schemeClr val="tx1"/>
                        </a:solidFill>
                      </a:endParaRPr>
                    </a:p>
                  </a:txBody>
                  <a:tcPr marL="91448" marR="91448" marT="45733" marB="45733"/>
                </a:tc>
                <a:tc>
                  <a:txBody>
                    <a:bodyPr/>
                    <a:lstStyle/>
                    <a:p>
                      <a:r>
                        <a:rPr lang="en-GB" sz="1800" dirty="0" smtClean="0">
                          <a:solidFill>
                            <a:schemeClr val="tx1"/>
                          </a:solidFill>
                        </a:rPr>
                        <a:t>0.4</a:t>
                      </a:r>
                      <a:endParaRPr lang="en-US" sz="1800" dirty="0">
                        <a:solidFill>
                          <a:schemeClr val="tx1"/>
                        </a:solidFill>
                      </a:endParaRPr>
                    </a:p>
                  </a:txBody>
                  <a:tcPr marL="91448" marR="91448" marT="45733" marB="45733"/>
                </a:tc>
                <a:tc>
                  <a:txBody>
                    <a:bodyPr/>
                    <a:lstStyle/>
                    <a:p>
                      <a:pPr algn="ctr"/>
                      <a:r>
                        <a:rPr lang="en-GB" sz="1800" dirty="0" smtClean="0">
                          <a:solidFill>
                            <a:schemeClr val="tx1"/>
                          </a:solidFill>
                        </a:rPr>
                        <a:t>3.8</a:t>
                      </a:r>
                      <a:endParaRPr lang="en-US" sz="1800" dirty="0">
                        <a:solidFill>
                          <a:schemeClr val="tx1"/>
                        </a:solidFill>
                      </a:endParaRPr>
                    </a:p>
                  </a:txBody>
                  <a:tcPr marL="91448" marR="91448" marT="45733" marB="45733"/>
                </a:tc>
              </a:tr>
              <a:tr h="370946">
                <a:tc>
                  <a:txBody>
                    <a:bodyPr/>
                    <a:lstStyle/>
                    <a:p>
                      <a:r>
                        <a:rPr lang="en-US" sz="1800" dirty="0" smtClean="0">
                          <a:solidFill>
                            <a:schemeClr val="tx1"/>
                          </a:solidFill>
                        </a:rPr>
                        <a:t>Molecular Cell</a:t>
                      </a:r>
                    </a:p>
                  </a:txBody>
                  <a:tcPr marL="91448" marR="91448" marT="45733" marB="45733"/>
                </a:tc>
                <a:tc>
                  <a:txBody>
                    <a:bodyPr/>
                    <a:lstStyle/>
                    <a:p>
                      <a:r>
                        <a:rPr lang="en-GB" sz="1800" dirty="0" smtClean="0">
                          <a:solidFill>
                            <a:schemeClr val="tx1"/>
                          </a:solidFill>
                        </a:rPr>
                        <a:t>13.0</a:t>
                      </a:r>
                      <a:endParaRPr lang="en-US" sz="1800" dirty="0" smtClean="0">
                        <a:solidFill>
                          <a:schemeClr val="tx1"/>
                        </a:solidFill>
                      </a:endParaRPr>
                    </a:p>
                  </a:txBody>
                  <a:tcPr marL="91448" marR="91448" marT="45733" marB="45733"/>
                </a:tc>
                <a:tc>
                  <a:txBody>
                    <a:bodyPr/>
                    <a:lstStyle/>
                    <a:p>
                      <a:r>
                        <a:rPr lang="en-GB" sz="1800" dirty="0" smtClean="0">
                          <a:solidFill>
                            <a:schemeClr val="tx1"/>
                          </a:solidFill>
                        </a:rPr>
                        <a:t>3.2</a:t>
                      </a:r>
                      <a:endParaRPr lang="en-US" sz="1800" dirty="0" smtClean="0">
                        <a:solidFill>
                          <a:schemeClr val="tx1"/>
                        </a:solidFill>
                      </a:endParaRPr>
                    </a:p>
                  </a:txBody>
                  <a:tcPr marL="91448" marR="91448" marT="45733" marB="45733"/>
                </a:tc>
                <a:tc>
                  <a:txBody>
                    <a:bodyPr/>
                    <a:lstStyle/>
                    <a:p>
                      <a:pPr algn="ctr"/>
                      <a:r>
                        <a:rPr lang="en-GB" sz="1800" dirty="0" smtClean="0">
                          <a:solidFill>
                            <a:schemeClr val="tx1"/>
                          </a:solidFill>
                        </a:rPr>
                        <a:t>4.0</a:t>
                      </a:r>
                      <a:endParaRPr lang="en-US" sz="1800" dirty="0">
                        <a:solidFill>
                          <a:schemeClr val="tx1"/>
                        </a:solidFill>
                      </a:endParaRPr>
                    </a:p>
                  </a:txBody>
                  <a:tcPr marL="91448" marR="91448" marT="45733" marB="45733"/>
                </a:tc>
              </a:tr>
            </a:tbl>
          </a:graphicData>
        </a:graphic>
      </p:graphicFrame>
      <p:sp>
        <p:nvSpPr>
          <p:cNvPr id="24" name="TextBox 163"/>
          <p:cNvSpPr txBox="1"/>
          <p:nvPr/>
        </p:nvSpPr>
        <p:spPr>
          <a:xfrm>
            <a:off x="178071" y="4919246"/>
            <a:ext cx="8698457"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ru-RU" sz="1600" b="1" kern="0" dirty="0" smtClean="0">
                <a:solidFill>
                  <a:sysClr val="windowText" lastClr="000000"/>
                </a:solidFill>
              </a:rPr>
              <a:t>Пример сравнения математического и биологического журналов</a:t>
            </a:r>
            <a:endParaRPr kumimoji="0" lang="en-US" sz="1600" b="1" i="0"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2154713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48" grpId="0"/>
      <p:bldP spid="4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p:cNvGraphicFramePr>
            <a:graphicFrameLocks noGrp="1"/>
          </p:cNvGraphicFramePr>
          <p:nvPr>
            <p:extLst>
              <p:ext uri="{D42A27DB-BD31-4B8C-83A1-F6EECF244321}">
                <p14:modId xmlns:p14="http://schemas.microsoft.com/office/powerpoint/2010/main" val="774307980"/>
              </p:ext>
            </p:extLst>
          </p:nvPr>
        </p:nvGraphicFramePr>
        <p:xfrm>
          <a:off x="214313" y="857250"/>
          <a:ext cx="8715376" cy="5883600"/>
        </p:xfrm>
        <a:graphic>
          <a:graphicData uri="http://schemas.openxmlformats.org/drawingml/2006/table">
            <a:tbl>
              <a:tblPr firstRow="1" bandRow="1">
                <a:tableStyleId>{5C22544A-7EE6-4342-B048-85BDC9FD1C3A}</a:tableStyleId>
              </a:tblPr>
              <a:tblGrid>
                <a:gridCol w="2178844"/>
                <a:gridCol w="2407443"/>
                <a:gridCol w="2438400"/>
                <a:gridCol w="1690689"/>
              </a:tblGrid>
              <a:tr h="365757">
                <a:tc>
                  <a:txBody>
                    <a:bodyPr/>
                    <a:lstStyle/>
                    <a:p>
                      <a:pPr algn="ctr"/>
                      <a:r>
                        <a:rPr lang="ru-RU" sz="1800" dirty="0" smtClean="0"/>
                        <a:t>Аспект</a:t>
                      </a:r>
                      <a:endParaRPr lang="ru-RU" sz="1800" dirty="0"/>
                    </a:p>
                  </a:txBody>
                  <a:tcPr marL="91439" marR="91439" anchor="ctr"/>
                </a:tc>
                <a:tc>
                  <a:txBody>
                    <a:bodyPr/>
                    <a:lstStyle/>
                    <a:p>
                      <a:pPr algn="ctr"/>
                      <a:r>
                        <a:rPr lang="en-US" sz="1800" dirty="0" smtClean="0"/>
                        <a:t>SJR</a:t>
                      </a:r>
                      <a:endParaRPr lang="ru-RU" sz="1800" dirty="0"/>
                    </a:p>
                  </a:txBody>
                  <a:tcPr marL="91439" marR="91439" anchor="ctr"/>
                </a:tc>
                <a:tc>
                  <a:txBody>
                    <a:bodyPr/>
                    <a:lstStyle/>
                    <a:p>
                      <a:pPr algn="ctr"/>
                      <a:r>
                        <a:rPr lang="en-US" sz="1800" dirty="0" smtClean="0"/>
                        <a:t>SNIP</a:t>
                      </a:r>
                      <a:endParaRPr lang="ru-RU" sz="1800" dirty="0"/>
                    </a:p>
                  </a:txBody>
                  <a:tcPr marL="91439" marR="91439" anchor="ctr"/>
                </a:tc>
                <a:tc>
                  <a:txBody>
                    <a:bodyPr/>
                    <a:lstStyle/>
                    <a:p>
                      <a:pPr algn="ctr"/>
                      <a:r>
                        <a:rPr lang="en-US" sz="1800" dirty="0" smtClean="0"/>
                        <a:t>JIF</a:t>
                      </a:r>
                      <a:endParaRPr lang="ru-RU" sz="1800" dirty="0"/>
                    </a:p>
                  </a:txBody>
                  <a:tcPr marL="91439" marR="91439" anchor="ctr"/>
                </a:tc>
              </a:tr>
              <a:tr h="491493">
                <a:tc>
                  <a:txBody>
                    <a:bodyPr/>
                    <a:lstStyle/>
                    <a:p>
                      <a:pPr algn="l"/>
                      <a:r>
                        <a:rPr lang="ru-RU" sz="1600" dirty="0" smtClean="0"/>
                        <a:t>Публикационное окно</a:t>
                      </a:r>
                      <a:endParaRPr lang="ru-RU" sz="1600" dirty="0"/>
                    </a:p>
                  </a:txBody>
                  <a:tcPr marL="91439" marR="91439" anchor="ctr"/>
                </a:tc>
                <a:tc>
                  <a:txBody>
                    <a:bodyPr/>
                    <a:lstStyle/>
                    <a:p>
                      <a:pPr algn="l"/>
                      <a:r>
                        <a:rPr lang="ru-RU" sz="1600" dirty="0" smtClean="0"/>
                        <a:t>3 года</a:t>
                      </a:r>
                      <a:endParaRPr lang="ru-RU" sz="1600" dirty="0"/>
                    </a:p>
                  </a:txBody>
                  <a:tcPr marL="91439" marR="91439" anchor="ctr"/>
                </a:tc>
                <a:tc>
                  <a:txBody>
                    <a:bodyPr/>
                    <a:lstStyle/>
                    <a:p>
                      <a:pPr algn="l"/>
                      <a:r>
                        <a:rPr lang="ru-RU" sz="1600" dirty="0" smtClean="0"/>
                        <a:t>3 года</a:t>
                      </a:r>
                      <a:endParaRPr lang="ru-RU" sz="1600" dirty="0"/>
                    </a:p>
                  </a:txBody>
                  <a:tcPr marL="91439" marR="91439" anchor="ctr"/>
                </a:tc>
                <a:tc>
                  <a:txBody>
                    <a:bodyPr/>
                    <a:lstStyle/>
                    <a:p>
                      <a:pPr algn="l"/>
                      <a:r>
                        <a:rPr lang="ru-RU" sz="1600" dirty="0" smtClean="0"/>
                        <a:t>2 года или 5 лет</a:t>
                      </a:r>
                      <a:endParaRPr lang="ru-RU" sz="1600" dirty="0"/>
                    </a:p>
                  </a:txBody>
                  <a:tcPr marL="91439" marR="91439" anchor="ctr"/>
                </a:tc>
              </a:tr>
              <a:tr h="914394">
                <a:tc>
                  <a:txBody>
                    <a:bodyPr/>
                    <a:lstStyle/>
                    <a:p>
                      <a:pPr algn="l"/>
                      <a:r>
                        <a:rPr lang="ru-RU" sz="1600" dirty="0" smtClean="0"/>
                        <a:t>Отношение</a:t>
                      </a:r>
                      <a:r>
                        <a:rPr lang="ru-RU" sz="1600" baseline="0" dirty="0" smtClean="0"/>
                        <a:t> к </a:t>
                      </a:r>
                      <a:r>
                        <a:rPr lang="ru-RU" sz="1600" baseline="0" dirty="0" err="1" smtClean="0"/>
                        <a:t>самоцитированию</a:t>
                      </a:r>
                      <a:r>
                        <a:rPr lang="ru-RU" sz="1600" baseline="0" dirty="0" smtClean="0"/>
                        <a:t> журнала</a:t>
                      </a:r>
                      <a:endParaRPr lang="ru-RU" sz="1600" dirty="0"/>
                    </a:p>
                  </a:txBody>
                  <a:tcPr marL="91439" marR="91439" anchor="ctr"/>
                </a:tc>
                <a:tc>
                  <a:txBody>
                    <a:bodyPr/>
                    <a:lstStyle/>
                    <a:p>
                      <a:pPr algn="l"/>
                      <a:r>
                        <a:rPr lang="ru-RU" sz="1600" dirty="0" smtClean="0"/>
                        <a:t>Не более</a:t>
                      </a:r>
                      <a:r>
                        <a:rPr lang="ru-RU" sz="1600" baseline="0" dirty="0" smtClean="0"/>
                        <a:t>33% от общего числа</a:t>
                      </a:r>
                      <a:endParaRPr lang="ru-RU" sz="1600" dirty="0"/>
                    </a:p>
                  </a:txBody>
                  <a:tcPr marL="91439" marR="91439" anchor="ctr"/>
                </a:tc>
                <a:tc>
                  <a:txBody>
                    <a:bodyPr/>
                    <a:lstStyle/>
                    <a:p>
                      <a:pPr algn="l"/>
                      <a:r>
                        <a:rPr lang="ru-RU" sz="1600" dirty="0" smtClean="0"/>
                        <a:t>Не</a:t>
                      </a:r>
                      <a:r>
                        <a:rPr lang="ru-RU" sz="1600" baseline="0" dirty="0" smtClean="0"/>
                        <a:t> имеет значения</a:t>
                      </a:r>
                      <a:endParaRPr lang="ru-RU" sz="1600" dirty="0"/>
                    </a:p>
                  </a:txBody>
                  <a:tcPr marL="91439" marR="91439" anchor="ctr"/>
                </a:tc>
                <a:tc>
                  <a:txBody>
                    <a:bodyPr/>
                    <a:lstStyle/>
                    <a:p>
                      <a:pPr algn="l"/>
                      <a:r>
                        <a:rPr lang="ru-RU" sz="1600" dirty="0" smtClean="0"/>
                        <a:t>Не имеет значения</a:t>
                      </a:r>
                      <a:endParaRPr lang="ru-RU" sz="1600" dirty="0"/>
                    </a:p>
                  </a:txBody>
                  <a:tcPr marL="91439" marR="91439" anchor="ctr"/>
                </a:tc>
              </a:tr>
              <a:tr h="775608">
                <a:tc>
                  <a:txBody>
                    <a:bodyPr/>
                    <a:lstStyle/>
                    <a:p>
                      <a:pPr algn="l"/>
                      <a:r>
                        <a:rPr lang="ru-RU" sz="1600" dirty="0" smtClean="0"/>
                        <a:t>Нормализация по предметной области</a:t>
                      </a:r>
                      <a:endParaRPr lang="ru-RU" sz="1600" dirty="0"/>
                    </a:p>
                  </a:txBody>
                  <a:tcPr marL="91439" marR="91439" anchor="ctr"/>
                </a:tc>
                <a:tc>
                  <a:txBody>
                    <a:bodyPr/>
                    <a:lstStyle/>
                    <a:p>
                      <a:pPr algn="l"/>
                      <a:r>
                        <a:rPr lang="ru-RU" sz="1600" dirty="0" smtClean="0"/>
                        <a:t>Да</a:t>
                      </a:r>
                      <a:endParaRPr lang="ru-RU" sz="1600" dirty="0"/>
                    </a:p>
                  </a:txBody>
                  <a:tcPr marL="91439" marR="91439" anchor="ctr"/>
                </a:tc>
                <a:tc>
                  <a:txBody>
                    <a:bodyPr/>
                    <a:lstStyle/>
                    <a:p>
                      <a:pPr algn="l"/>
                      <a:r>
                        <a:rPr lang="ru-RU" sz="1600" dirty="0" smtClean="0"/>
                        <a:t>Да</a:t>
                      </a:r>
                      <a:endParaRPr lang="ru-RU" sz="1600" dirty="0"/>
                    </a:p>
                  </a:txBody>
                  <a:tcPr marL="91439" marR="91439" anchor="ctr"/>
                </a:tc>
                <a:tc>
                  <a:txBody>
                    <a:bodyPr/>
                    <a:lstStyle/>
                    <a:p>
                      <a:pPr algn="l"/>
                      <a:r>
                        <a:rPr lang="ru-RU" sz="1600" dirty="0" smtClean="0"/>
                        <a:t>Нет</a:t>
                      </a:r>
                      <a:endParaRPr lang="ru-RU" sz="1600" dirty="0"/>
                    </a:p>
                  </a:txBody>
                  <a:tcPr marL="91439" marR="91439" anchor="ctr"/>
                </a:tc>
              </a:tr>
              <a:tr h="914394">
                <a:tc>
                  <a:txBody>
                    <a:bodyPr/>
                    <a:lstStyle/>
                    <a:p>
                      <a:pPr algn="l"/>
                      <a:r>
                        <a:rPr lang="ru-RU" sz="1600" dirty="0" smtClean="0"/>
                        <a:t>Тип документов,</a:t>
                      </a:r>
                      <a:r>
                        <a:rPr lang="ru-RU" sz="1600" baseline="0" dirty="0" smtClean="0"/>
                        <a:t> </a:t>
                      </a:r>
                      <a:r>
                        <a:rPr lang="ru-RU" sz="1600" dirty="0" smtClean="0"/>
                        <a:t>используемых в числителе</a:t>
                      </a:r>
                      <a:endParaRPr lang="ru-RU" sz="1600" dirty="0"/>
                    </a:p>
                  </a:txBody>
                  <a:tcPr marL="91439" marR="91439" anchor="ctr"/>
                </a:tc>
                <a:tc>
                  <a:txBody>
                    <a:bodyPr/>
                    <a:lstStyle/>
                    <a:p>
                      <a:pPr algn="l"/>
                      <a:r>
                        <a:rPr lang="ru-RU" sz="1600" dirty="0" smtClean="0"/>
                        <a:t>Только</a:t>
                      </a:r>
                      <a:r>
                        <a:rPr lang="ru-RU" sz="1600" baseline="0" dirty="0" smtClean="0"/>
                        <a:t> реферируемые, статьи, обзоры, доклады на конференциях</a:t>
                      </a:r>
                      <a:endParaRPr lang="ru-RU" sz="1600" dirty="0"/>
                    </a:p>
                  </a:txBody>
                  <a:tcPr marL="91439" marR="91439"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smtClean="0"/>
                        <a:t>Только</a:t>
                      </a:r>
                      <a:r>
                        <a:rPr lang="ru-RU" sz="1600" baseline="0" dirty="0" smtClean="0"/>
                        <a:t> реферируемые, статьи, обзоры, доклады на конференциях</a:t>
                      </a:r>
                      <a:endParaRPr lang="ru-RU" sz="1600" dirty="0" smtClean="0"/>
                    </a:p>
                  </a:txBody>
                  <a:tcPr marL="91439" marR="91439" anchor="ctr"/>
                </a:tc>
                <a:tc>
                  <a:txBody>
                    <a:bodyPr/>
                    <a:lstStyle/>
                    <a:p>
                      <a:pPr algn="l"/>
                      <a:r>
                        <a:rPr lang="ru-RU" sz="1600" dirty="0" smtClean="0"/>
                        <a:t>Все документы</a:t>
                      </a:r>
                      <a:endParaRPr lang="ru-RU" sz="1600" dirty="0"/>
                    </a:p>
                  </a:txBody>
                  <a:tcPr marL="91439" marR="91439" anchor="ctr"/>
                </a:tc>
              </a:tr>
              <a:tr h="914394">
                <a:tc>
                  <a:txBody>
                    <a:bodyPr/>
                    <a:lstStyle/>
                    <a:p>
                      <a:pPr algn="l"/>
                      <a:r>
                        <a:rPr lang="ru-RU" sz="1600" dirty="0" smtClean="0"/>
                        <a:t>Тип документов, используемых в знаменателе</a:t>
                      </a:r>
                      <a:endParaRPr lang="ru-RU" sz="1600" dirty="0"/>
                    </a:p>
                  </a:txBody>
                  <a:tcPr marL="91439" marR="91439" anchor="ctr"/>
                </a:tc>
                <a:tc>
                  <a:txBody>
                    <a:bodyPr/>
                    <a:lstStyle/>
                    <a:p>
                      <a:pPr algn="l"/>
                      <a:r>
                        <a:rPr lang="ru-RU" sz="1600" dirty="0" smtClean="0"/>
                        <a:t>Только</a:t>
                      </a:r>
                      <a:r>
                        <a:rPr lang="ru-RU" sz="1600" baseline="0" dirty="0" smtClean="0"/>
                        <a:t> реферируемые: статьи, обзоры, труды конференций</a:t>
                      </a:r>
                      <a:endParaRPr lang="ru-RU" sz="1600" dirty="0"/>
                    </a:p>
                  </a:txBody>
                  <a:tcPr marL="91439" marR="91439"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smtClean="0"/>
                        <a:t>Только</a:t>
                      </a:r>
                      <a:r>
                        <a:rPr lang="ru-RU" sz="1600" baseline="0" dirty="0" smtClean="0"/>
                        <a:t> реферируемые: статьи, обзоры, труды конференций</a:t>
                      </a:r>
                      <a:endParaRPr lang="ru-RU" sz="1600" dirty="0" smtClean="0"/>
                    </a:p>
                  </a:txBody>
                  <a:tcPr marL="91439" marR="91439" anchor="ctr"/>
                </a:tc>
                <a:tc>
                  <a:txBody>
                    <a:bodyPr/>
                    <a:lstStyle/>
                    <a:p>
                      <a:pPr algn="l"/>
                      <a:r>
                        <a:rPr lang="ru-RU" sz="1600" dirty="0" smtClean="0"/>
                        <a:t>Статьи,</a:t>
                      </a:r>
                      <a:r>
                        <a:rPr lang="ru-RU" sz="1600" baseline="0" dirty="0" smtClean="0"/>
                        <a:t> обзоры, труды конференций</a:t>
                      </a:r>
                      <a:endParaRPr lang="ru-RU" sz="1600" dirty="0"/>
                    </a:p>
                  </a:txBody>
                  <a:tcPr marL="91439" marR="91439" anchor="ctr"/>
                </a:tc>
              </a:tr>
              <a:tr h="822954">
                <a:tc>
                  <a:txBody>
                    <a:bodyPr/>
                    <a:lstStyle/>
                    <a:p>
                      <a:pPr algn="l"/>
                      <a:r>
                        <a:rPr lang="ru-RU" sz="1600" dirty="0" smtClean="0"/>
                        <a:t>Статус цитируемого источника</a:t>
                      </a:r>
                      <a:endParaRPr lang="ru-RU" sz="1600" dirty="0"/>
                    </a:p>
                  </a:txBody>
                  <a:tcPr marL="91439" marR="91439" anchor="ctr"/>
                </a:tc>
                <a:tc>
                  <a:txBody>
                    <a:bodyPr/>
                    <a:lstStyle/>
                    <a:p>
                      <a:pPr algn="l"/>
                      <a:r>
                        <a:rPr lang="ru-RU" sz="1600" dirty="0" smtClean="0"/>
                        <a:t>Вес</a:t>
                      </a:r>
                      <a:r>
                        <a:rPr lang="ru-RU" sz="1600" baseline="0" dirty="0" smtClean="0"/>
                        <a:t> цитаты на основе престижа журнала</a:t>
                      </a:r>
                      <a:endParaRPr lang="ru-RU" sz="1600" dirty="0"/>
                    </a:p>
                  </a:txBody>
                  <a:tcPr marL="91439" marR="91439" anchor="ctr"/>
                </a:tc>
                <a:tc>
                  <a:txBody>
                    <a:bodyPr/>
                    <a:lstStyle/>
                    <a:p>
                      <a:pPr algn="l"/>
                      <a:r>
                        <a:rPr lang="ru-RU" sz="1600" dirty="0" smtClean="0"/>
                        <a:t>Не имеет  значения</a:t>
                      </a:r>
                      <a:endParaRPr lang="ru-RU" sz="1600" dirty="0"/>
                    </a:p>
                  </a:txBody>
                  <a:tcPr marL="91439" marR="91439" anchor="ctr"/>
                </a:tc>
                <a:tc>
                  <a:txBody>
                    <a:bodyPr/>
                    <a:lstStyle/>
                    <a:p>
                      <a:pPr algn="l"/>
                      <a:r>
                        <a:rPr lang="ru-RU" sz="1600" dirty="0" smtClean="0"/>
                        <a:t>Не имеет значения</a:t>
                      </a:r>
                    </a:p>
                  </a:txBody>
                  <a:tcPr marL="91439" marR="91439" anchor="ctr"/>
                </a:tc>
              </a:tr>
              <a:tr h="444570">
                <a:tc>
                  <a:txBody>
                    <a:bodyPr/>
                    <a:lstStyle/>
                    <a:p>
                      <a:pPr algn="l"/>
                      <a:r>
                        <a:rPr lang="ru-RU" sz="1600" dirty="0" smtClean="0"/>
                        <a:t>Источник данных</a:t>
                      </a:r>
                      <a:endParaRPr lang="ru-RU" sz="1600" dirty="0"/>
                    </a:p>
                  </a:txBody>
                  <a:tcPr marL="91439" marR="91439" anchor="ctr"/>
                </a:tc>
                <a:tc>
                  <a:txBody>
                    <a:bodyPr/>
                    <a:lstStyle/>
                    <a:p>
                      <a:pPr algn="l"/>
                      <a:r>
                        <a:rPr lang="en-US" sz="1600" dirty="0" smtClean="0"/>
                        <a:t>Scopus</a:t>
                      </a:r>
                      <a:endParaRPr lang="ru-RU" sz="1600" dirty="0"/>
                    </a:p>
                  </a:txBody>
                  <a:tcPr marL="91439" marR="91439" anchor="ctr"/>
                </a:tc>
                <a:tc>
                  <a:txBody>
                    <a:bodyPr/>
                    <a:lstStyle/>
                    <a:p>
                      <a:pPr algn="l"/>
                      <a:r>
                        <a:rPr lang="en-US" sz="1600" dirty="0" smtClean="0"/>
                        <a:t>Scopus</a:t>
                      </a:r>
                      <a:endParaRPr lang="ru-RU" sz="1600" dirty="0"/>
                    </a:p>
                  </a:txBody>
                  <a:tcPr marL="91439" marR="91439" anchor="ctr"/>
                </a:tc>
                <a:tc>
                  <a:txBody>
                    <a:bodyPr/>
                    <a:lstStyle/>
                    <a:p>
                      <a:pPr algn="l"/>
                      <a:r>
                        <a:rPr lang="en-US" sz="1600" dirty="0" smtClean="0"/>
                        <a:t>JCR (</a:t>
                      </a:r>
                      <a:r>
                        <a:rPr lang="en-US" sz="1600" dirty="0" err="1" smtClean="0"/>
                        <a:t>WoS</a:t>
                      </a:r>
                      <a:r>
                        <a:rPr lang="en-US" sz="1600" dirty="0" smtClean="0"/>
                        <a:t>)</a:t>
                      </a:r>
                      <a:endParaRPr lang="ru-RU" sz="1600" dirty="0" smtClean="0"/>
                    </a:p>
                  </a:txBody>
                  <a:tcPr marL="91439" marR="91439" anchor="ctr"/>
                </a:tc>
              </a:tr>
            </a:tbl>
          </a:graphicData>
        </a:graphic>
      </p:graphicFrame>
      <p:sp>
        <p:nvSpPr>
          <p:cNvPr id="130097" name="Заголовок 7"/>
          <p:cNvSpPr>
            <a:spLocks noGrp="1"/>
          </p:cNvSpPr>
          <p:nvPr>
            <p:ph type="title"/>
          </p:nvPr>
        </p:nvSpPr>
        <p:spPr>
          <a:xfrm>
            <a:off x="785813" y="428625"/>
            <a:ext cx="7620000" cy="409575"/>
          </a:xfrm>
        </p:spPr>
        <p:txBody>
          <a:bodyPr>
            <a:normAutofit fontScale="90000"/>
          </a:bodyPr>
          <a:lstStyle/>
          <a:p>
            <a:r>
              <a:rPr lang="ru-RU" altLang="en-US" sz="2200" smtClean="0">
                <a:cs typeface="Arial" charset="0"/>
              </a:rPr>
              <a:t>Сравнительные характеристики </a:t>
            </a:r>
            <a:r>
              <a:rPr lang="en-US" altLang="en-US" sz="2200" smtClean="0">
                <a:cs typeface="Arial" charset="0"/>
              </a:rPr>
              <a:t>SJR, SNIP, JIF</a:t>
            </a:r>
            <a:endParaRPr lang="ru-RU" altLang="en-US" sz="2200" smtClean="0">
              <a:cs typeface="Arial" charset="0"/>
            </a:endParaRPr>
          </a:p>
        </p:txBody>
      </p:sp>
    </p:spTree>
    <p:extLst>
      <p:ext uri="{BB962C8B-B14F-4D97-AF65-F5344CB8AC3E}">
        <p14:creationId xmlns:p14="http://schemas.microsoft.com/office/powerpoint/2010/main" val="45750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itle 1"/>
          <p:cNvSpPr>
            <a:spLocks noGrp="1"/>
          </p:cNvSpPr>
          <p:nvPr>
            <p:ph type="title"/>
          </p:nvPr>
        </p:nvSpPr>
        <p:spPr>
          <a:xfrm>
            <a:off x="862013" y="285750"/>
            <a:ext cx="8281987" cy="685800"/>
          </a:xfrm>
        </p:spPr>
        <p:txBody>
          <a:bodyPr/>
          <a:lstStyle/>
          <a:p>
            <a:pPr eaLnBrk="1" hangingPunct="1"/>
            <a:r>
              <a:rPr lang="ru-RU" altLang="en-US" sz="2800" dirty="0" smtClean="0">
                <a:latin typeface="Arial" pitchFamily="34" charset="0"/>
                <a:cs typeface="Arial" pitchFamily="34" charset="0"/>
              </a:rPr>
              <a:t>Подбор журнала по рейтингу</a:t>
            </a:r>
            <a:endParaRPr lang="en-US" altLang="en-US" sz="2800" dirty="0" smtClean="0">
              <a:latin typeface="Arial" pitchFamily="34" charset="0"/>
              <a:cs typeface="Arial" pitchFamily="34" charset="0"/>
            </a:endParaRP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9175"/>
            <a:ext cx="9144380" cy="561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499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6855"/>
            <a:ext cx="9144000" cy="5376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2338" name="Title 1"/>
          <p:cNvSpPr>
            <a:spLocks noGrp="1"/>
          </p:cNvSpPr>
          <p:nvPr>
            <p:ph type="title"/>
          </p:nvPr>
        </p:nvSpPr>
        <p:spPr>
          <a:xfrm>
            <a:off x="881062" y="314325"/>
            <a:ext cx="7881937" cy="685800"/>
          </a:xfrm>
        </p:spPr>
        <p:txBody>
          <a:bodyPr>
            <a:normAutofit fontScale="90000"/>
          </a:bodyPr>
          <a:lstStyle/>
          <a:p>
            <a:r>
              <a:rPr lang="ru-RU" altLang="en-US" sz="2800" dirty="0" smtClean="0"/>
              <a:t>Визуализация данных</a:t>
            </a:r>
            <a:r>
              <a:rPr lang="en-GB" altLang="en-US" sz="2800" dirty="0" smtClean="0"/>
              <a:t> – </a:t>
            </a:r>
            <a:r>
              <a:rPr lang="ru-RU" altLang="en-US" sz="2800" dirty="0" smtClean="0"/>
              <a:t>география цитирования</a:t>
            </a:r>
            <a:endParaRPr lang="en-US" altLang="en-US" sz="2800" dirty="0" smtClean="0"/>
          </a:p>
        </p:txBody>
      </p:sp>
      <p:sp>
        <p:nvSpPr>
          <p:cNvPr id="2" name="Rectangle 1"/>
          <p:cNvSpPr/>
          <p:nvPr/>
        </p:nvSpPr>
        <p:spPr>
          <a:xfrm>
            <a:off x="5257800" y="2133600"/>
            <a:ext cx="990600" cy="304800"/>
          </a:xfrm>
          <a:prstGeom prst="rect">
            <a:avLst/>
          </a:prstGeom>
          <a:noFill/>
          <a:ln>
            <a:solidFill>
              <a:srgbClr val="FF0000"/>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84447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p:cNvSpPr>
            <a:spLocks noGrp="1"/>
          </p:cNvSpPr>
          <p:nvPr>
            <p:ph type="title"/>
          </p:nvPr>
        </p:nvSpPr>
        <p:spPr>
          <a:xfrm>
            <a:off x="881062" y="314325"/>
            <a:ext cx="7881937" cy="685800"/>
          </a:xfrm>
        </p:spPr>
        <p:txBody>
          <a:bodyPr>
            <a:normAutofit fontScale="90000"/>
          </a:bodyPr>
          <a:lstStyle/>
          <a:p>
            <a:r>
              <a:rPr lang="ru-RU" altLang="en-US" sz="2800" dirty="0" smtClean="0"/>
              <a:t>Визуализация данных</a:t>
            </a:r>
            <a:r>
              <a:rPr lang="en-GB" altLang="en-US" sz="2800" dirty="0" smtClean="0"/>
              <a:t> – </a:t>
            </a:r>
            <a:r>
              <a:rPr lang="ru-RU" altLang="en-US" sz="2800" dirty="0" smtClean="0"/>
              <a:t>география цитирования</a:t>
            </a:r>
            <a:endParaRPr lang="en-US" altLang="en-US" sz="2800" dirty="0" smtClean="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 y="990600"/>
            <a:ext cx="9085312" cy="548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08009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smtClean="0"/>
              <a:t>ScienceDirect</a:t>
            </a:r>
            <a:endParaRPr lang="en-US" dirty="0"/>
          </a:p>
        </p:txBody>
      </p:sp>
    </p:spTree>
    <p:extLst>
      <p:ext uri="{BB962C8B-B14F-4D97-AF65-F5344CB8AC3E}">
        <p14:creationId xmlns:p14="http://schemas.microsoft.com/office/powerpoint/2010/main" val="3874820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83" name="Picture 7"/>
          <p:cNvPicPr>
            <a:picLocks noChangeAspect="1" noChangeArrowheads="1"/>
          </p:cNvPicPr>
          <p:nvPr/>
        </p:nvPicPr>
        <p:blipFill>
          <a:blip r:embed="rId3"/>
          <a:srcRect/>
          <a:stretch>
            <a:fillRect/>
          </a:stretch>
        </p:blipFill>
        <p:spPr bwMode="auto">
          <a:xfrm>
            <a:off x="755650" y="3568700"/>
            <a:ext cx="7446963" cy="2266950"/>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4626" name="Rectangle 2"/>
          <p:cNvSpPr>
            <a:spLocks noChangeArrowheads="1"/>
          </p:cNvSpPr>
          <p:nvPr/>
        </p:nvSpPr>
        <p:spPr bwMode="auto">
          <a:xfrm>
            <a:off x="528637" y="461087"/>
            <a:ext cx="79009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defTabSz="449263"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ru-RU" sz="2800" b="1" dirty="0">
                <a:solidFill>
                  <a:schemeClr val="accent1"/>
                </a:solidFill>
                <a:cs typeface="Arial" pitchFamily="34" charset="0"/>
              </a:rPr>
              <a:t>Авторский профиль</a:t>
            </a:r>
            <a:r>
              <a:rPr lang="en-US" sz="2800" b="1" dirty="0">
                <a:solidFill>
                  <a:schemeClr val="accent1"/>
                </a:solidFill>
                <a:cs typeface="Arial" pitchFamily="34" charset="0"/>
              </a:rPr>
              <a:t> </a:t>
            </a:r>
            <a:r>
              <a:rPr lang="ru-RU" sz="2800" b="1" dirty="0">
                <a:solidFill>
                  <a:schemeClr val="accent1"/>
                </a:solidFill>
                <a:cs typeface="Arial" pitchFamily="34" charset="0"/>
              </a:rPr>
              <a:t>(</a:t>
            </a:r>
            <a:r>
              <a:rPr lang="en-GB" sz="2800" b="1" dirty="0">
                <a:solidFill>
                  <a:schemeClr val="accent1"/>
                </a:solidFill>
                <a:cs typeface="Arial" pitchFamily="34" charset="0"/>
              </a:rPr>
              <a:t>Author </a:t>
            </a:r>
            <a:r>
              <a:rPr lang="en-US" sz="2800" b="1" dirty="0">
                <a:solidFill>
                  <a:schemeClr val="accent1"/>
                </a:solidFill>
                <a:cs typeface="Arial" pitchFamily="34" charset="0"/>
              </a:rPr>
              <a:t>Profile</a:t>
            </a:r>
            <a:r>
              <a:rPr lang="ru-RU" sz="2800" b="1" dirty="0">
                <a:solidFill>
                  <a:schemeClr val="accent1"/>
                </a:solidFill>
                <a:cs typeface="Arial" pitchFamily="34" charset="0"/>
              </a:rPr>
              <a:t>)</a:t>
            </a:r>
            <a:endParaRPr lang="en-GB" sz="2800" b="1" dirty="0">
              <a:solidFill>
                <a:schemeClr val="accent1"/>
              </a:solidFill>
              <a:cs typeface="Arial" pitchFamily="34" charset="0"/>
            </a:endParaRPr>
          </a:p>
        </p:txBody>
      </p:sp>
      <p:sp>
        <p:nvSpPr>
          <p:cNvPr id="7" name="Rectangle 5"/>
          <p:cNvSpPr>
            <a:spLocks noChangeArrowheads="1"/>
          </p:cNvSpPr>
          <p:nvPr/>
        </p:nvSpPr>
        <p:spPr bwMode="auto">
          <a:xfrm>
            <a:off x="2124075" y="3573463"/>
            <a:ext cx="1223963" cy="4318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ru-RU"/>
          </a:p>
        </p:txBody>
      </p:sp>
      <p:sp>
        <p:nvSpPr>
          <p:cNvPr id="159749" name="Rectangle 3"/>
          <p:cNvSpPr>
            <a:spLocks noChangeArrowheads="1"/>
          </p:cNvSpPr>
          <p:nvPr/>
        </p:nvSpPr>
        <p:spPr bwMode="auto">
          <a:xfrm>
            <a:off x="236483" y="1143000"/>
            <a:ext cx="82804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marL="282575" indent="-282575" defTabSz="449263" eaLnBrk="0" hangingPunct="0">
              <a:spcBef>
                <a:spcPct val="60000"/>
              </a:spcBef>
              <a:buClr>
                <a:schemeClr val="tx1"/>
              </a:buClr>
              <a:buFont typeface="Times"/>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ru-RU" sz="2000" dirty="0" smtClean="0"/>
              <a:t>Ученые </a:t>
            </a:r>
            <a:r>
              <a:rPr lang="ru-RU" sz="2000" dirty="0"/>
              <a:t>могут отслеживать свои публикации с помощью авторских профилей, а так же работу своих коллег и соавторов</a:t>
            </a:r>
            <a:endParaRPr lang="en-US" sz="2000" dirty="0"/>
          </a:p>
          <a:p>
            <a:pPr marL="282575" indent="-282575" defTabSz="449263" eaLnBrk="0" hangingPunct="0">
              <a:spcBef>
                <a:spcPct val="60000"/>
              </a:spcBef>
              <a:buClr>
                <a:schemeClr val="tx1"/>
              </a:buClr>
              <a:buFont typeface="Times"/>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ru-RU" sz="2000" dirty="0"/>
              <a:t>Руководитель может отслеживать публикации своих сотрудников, рассматривать новые </a:t>
            </a:r>
            <a:r>
              <a:rPr lang="ru-RU" sz="2000" dirty="0" smtClean="0"/>
              <a:t>кандидатуры</a:t>
            </a:r>
            <a:endParaRPr lang="ru-RU" sz="2000" dirty="0"/>
          </a:p>
          <a:p>
            <a:pPr marL="282575" indent="-282575" defTabSz="449263" eaLnBrk="0" hangingPunct="0">
              <a:spcBef>
                <a:spcPct val="60000"/>
              </a:spcBef>
              <a:buClr>
                <a:schemeClr val="tx1"/>
              </a:buClr>
              <a:buFont typeface="Times"/>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ru-RU" sz="2000" dirty="0" smtClean="0"/>
              <a:t>17 млн автоматически созданных профилей, с возможностью корректировки</a:t>
            </a:r>
          </a:p>
          <a:p>
            <a:pPr marL="282575" indent="-282575" defTabSz="449263" eaLnBrk="0" hangingPunct="0">
              <a:spcBef>
                <a:spcPct val="60000"/>
              </a:spcBef>
              <a:buClr>
                <a:schemeClr val="tx1"/>
              </a:buClr>
              <a:buFont typeface="Times"/>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ru-RU" sz="2000" dirty="0" smtClean="0"/>
          </a:p>
          <a:p>
            <a:pPr marL="282575" indent="-282575" defTabSz="449263" eaLnBrk="0" hangingPunct="0">
              <a:spcBef>
                <a:spcPct val="60000"/>
              </a:spcBef>
              <a:buClr>
                <a:schemeClr val="tx1"/>
              </a:buClr>
              <a:buFont typeface="Times"/>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ru-RU" sz="2000" dirty="0"/>
          </a:p>
        </p:txBody>
      </p:sp>
    </p:spTree>
    <p:extLst>
      <p:ext uri="{BB962C8B-B14F-4D97-AF65-F5344CB8AC3E}">
        <p14:creationId xmlns:p14="http://schemas.microsoft.com/office/powerpoint/2010/main" val="3725104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14550"/>
            <a:ext cx="9143999" cy="4881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7459" name="Title 1"/>
          <p:cNvSpPr>
            <a:spLocks noGrp="1"/>
          </p:cNvSpPr>
          <p:nvPr>
            <p:ph type="title"/>
          </p:nvPr>
        </p:nvSpPr>
        <p:spPr>
          <a:xfrm>
            <a:off x="881064" y="457200"/>
            <a:ext cx="7620000" cy="685800"/>
          </a:xfrm>
        </p:spPr>
        <p:txBody>
          <a:bodyPr>
            <a:normAutofit/>
          </a:bodyPr>
          <a:lstStyle/>
          <a:p>
            <a:pPr eaLnBrk="1" hangingPunct="1"/>
            <a:r>
              <a:rPr lang="ru-RU" altLang="en-US" sz="2800" dirty="0" smtClean="0"/>
              <a:t>Профиль автора</a:t>
            </a:r>
            <a:endParaRPr lang="en-US" altLang="en-US" sz="2800" dirty="0" smtClean="0"/>
          </a:p>
        </p:txBody>
      </p:sp>
      <p:sp>
        <p:nvSpPr>
          <p:cNvPr id="6" name="Rectangle 3"/>
          <p:cNvSpPr>
            <a:spLocks noChangeArrowheads="1"/>
          </p:cNvSpPr>
          <p:nvPr/>
        </p:nvSpPr>
        <p:spPr bwMode="auto">
          <a:xfrm>
            <a:off x="4044239" y="4841573"/>
            <a:ext cx="1266825" cy="433388"/>
          </a:xfrm>
          <a:prstGeom prst="rect">
            <a:avLst/>
          </a:prstGeom>
          <a:solidFill>
            <a:schemeClr val="bg1"/>
          </a:solidFill>
          <a:ln w="12700">
            <a:solidFill>
              <a:srgbClr val="FF0000"/>
            </a:solidFill>
            <a:miter lim="800000"/>
            <a:headEnd/>
            <a:tailEnd/>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ru-RU" altLang="en-US" sz="1400" b="1" dirty="0">
                <a:solidFill>
                  <a:srgbClr val="FF0000"/>
                </a:solidFill>
              </a:rPr>
              <a:t>Публикации</a:t>
            </a:r>
            <a:endParaRPr lang="en-GB" altLang="en-US" sz="1400" b="1" dirty="0">
              <a:solidFill>
                <a:srgbClr val="FF0000"/>
              </a:solidFill>
            </a:endParaRPr>
          </a:p>
        </p:txBody>
      </p:sp>
      <p:sp>
        <p:nvSpPr>
          <p:cNvPr id="8" name="Rectangle 5"/>
          <p:cNvSpPr>
            <a:spLocks noChangeArrowheads="1"/>
          </p:cNvSpPr>
          <p:nvPr/>
        </p:nvSpPr>
        <p:spPr bwMode="auto">
          <a:xfrm>
            <a:off x="3767135" y="3253017"/>
            <a:ext cx="2073275" cy="314315"/>
          </a:xfrm>
          <a:prstGeom prst="rect">
            <a:avLst/>
          </a:prstGeom>
          <a:solidFill>
            <a:schemeClr val="bg1"/>
          </a:solidFill>
          <a:ln w="12700">
            <a:solidFill>
              <a:srgbClr val="FF0000"/>
            </a:solidFill>
            <a:miter lim="800000"/>
            <a:headEnd/>
            <a:tailEnd/>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ru-RU" altLang="en-US" sz="1400" b="1" dirty="0">
                <a:solidFill>
                  <a:srgbClr val="FF0000"/>
                </a:solidFill>
              </a:rPr>
              <a:t>Предметные области</a:t>
            </a:r>
            <a:endParaRPr lang="en-GB" altLang="en-US" sz="1400" b="1" dirty="0">
              <a:solidFill>
                <a:srgbClr val="FF0000"/>
              </a:solidFill>
            </a:endParaRPr>
          </a:p>
        </p:txBody>
      </p:sp>
      <p:sp>
        <p:nvSpPr>
          <p:cNvPr id="10" name="Rectangle 7"/>
          <p:cNvSpPr>
            <a:spLocks noChangeArrowheads="1"/>
          </p:cNvSpPr>
          <p:nvPr/>
        </p:nvSpPr>
        <p:spPr bwMode="auto">
          <a:xfrm>
            <a:off x="2596162" y="1600199"/>
            <a:ext cx="1555750" cy="433387"/>
          </a:xfrm>
          <a:prstGeom prst="rect">
            <a:avLst/>
          </a:prstGeom>
          <a:solidFill>
            <a:schemeClr val="bg1"/>
          </a:solidFill>
          <a:ln w="12700">
            <a:solidFill>
              <a:srgbClr val="FF0000"/>
            </a:solidFill>
            <a:miter lim="800000"/>
            <a:headEnd/>
            <a:tailEnd/>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ru-RU" altLang="en-US" sz="1400" b="1" dirty="0">
                <a:solidFill>
                  <a:srgbClr val="FF0000"/>
                </a:solidFill>
              </a:rPr>
              <a:t>Место работы</a:t>
            </a:r>
            <a:endParaRPr lang="en-GB" altLang="en-US" sz="1400" b="1" dirty="0">
              <a:solidFill>
                <a:srgbClr val="FF0000"/>
              </a:solidFill>
            </a:endParaRPr>
          </a:p>
        </p:txBody>
      </p:sp>
      <p:sp>
        <p:nvSpPr>
          <p:cNvPr id="11" name="Rectangle 8"/>
          <p:cNvSpPr>
            <a:spLocks noChangeArrowheads="1"/>
          </p:cNvSpPr>
          <p:nvPr/>
        </p:nvSpPr>
        <p:spPr bwMode="auto">
          <a:xfrm>
            <a:off x="1446210" y="2819630"/>
            <a:ext cx="2320925" cy="433387"/>
          </a:xfrm>
          <a:prstGeom prst="rect">
            <a:avLst/>
          </a:prstGeom>
          <a:solidFill>
            <a:schemeClr val="bg1"/>
          </a:solidFill>
          <a:ln w="12700">
            <a:solidFill>
              <a:srgbClr val="FF0000"/>
            </a:solidFill>
            <a:miter lim="800000"/>
            <a:headEnd/>
            <a:tailEnd/>
          </a:ln>
        </p:spPr>
        <p:txBody>
          <a:bodyPr wrap="none" anchor="ct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r>
              <a:rPr lang="ru-RU" altLang="en-US" sz="1400" b="1" dirty="0">
                <a:solidFill>
                  <a:srgbClr val="FF0000"/>
                </a:solidFill>
              </a:rPr>
              <a:t>Рейтинг автора (</a:t>
            </a:r>
            <a:r>
              <a:rPr lang="en-US" altLang="en-US" sz="1400" b="1" dirty="0">
                <a:solidFill>
                  <a:srgbClr val="FF0000"/>
                </a:solidFill>
              </a:rPr>
              <a:t>h-index</a:t>
            </a:r>
            <a:r>
              <a:rPr lang="ru-RU" altLang="en-US" sz="1400" b="1" dirty="0">
                <a:solidFill>
                  <a:srgbClr val="FF0000"/>
                </a:solidFill>
              </a:rPr>
              <a:t>)</a:t>
            </a:r>
            <a:endParaRPr lang="en-GB" altLang="en-US" sz="1400" b="1" dirty="0">
              <a:solidFill>
                <a:srgbClr val="FF0000"/>
              </a:solidFill>
            </a:endParaRPr>
          </a:p>
        </p:txBody>
      </p:sp>
    </p:spTree>
    <p:extLst>
      <p:ext uri="{BB962C8B-B14F-4D97-AF65-F5344CB8AC3E}">
        <p14:creationId xmlns:p14="http://schemas.microsoft.com/office/powerpoint/2010/main" val="275420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1000"/>
                                        <p:tgtEl>
                                          <p:spTgt spid="6"/>
                                        </p:tgtEl>
                                      </p:cBhvr>
                                    </p:animEffect>
                                  </p:childTnLst>
                                </p:cTn>
                              </p:par>
                            </p:childTnLst>
                          </p:cTn>
                        </p:par>
                        <p:par>
                          <p:cTn id="8" fill="hold" nodeType="afterGroup">
                            <p:stCondLst>
                              <p:cond delay="1000"/>
                            </p:stCondLst>
                            <p:childTnLst>
                              <p:par>
                                <p:cTn id="9" presetID="3"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linds(horizontal)">
                                      <p:cBhvr>
                                        <p:cTn id="11" dur="1000"/>
                                        <p:tgtEl>
                                          <p:spTgt spid="8"/>
                                        </p:tgtEl>
                                      </p:cBhvr>
                                    </p:animEffect>
                                  </p:childTnLst>
                                </p:cTn>
                              </p:par>
                            </p:childTnLst>
                          </p:cTn>
                        </p:par>
                        <p:par>
                          <p:cTn id="12" fill="hold" nodeType="afterGroup">
                            <p:stCondLst>
                              <p:cond delay="2000"/>
                            </p:stCondLst>
                            <p:childTnLst>
                              <p:par>
                                <p:cTn id="13" presetID="3"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1000"/>
                                        <p:tgtEl>
                                          <p:spTgt spid="10"/>
                                        </p:tgtEl>
                                      </p:cBhvr>
                                    </p:animEffect>
                                  </p:childTnLst>
                                </p:cTn>
                              </p:par>
                            </p:childTnLst>
                          </p:cTn>
                        </p:par>
                        <p:par>
                          <p:cTn id="16" fill="hold" nodeType="afterGroup">
                            <p:stCondLst>
                              <p:cond delay="3000"/>
                            </p:stCondLst>
                            <p:childTnLst>
                              <p:par>
                                <p:cTn id="17" presetID="3"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ru-RU" dirty="0" smtClean="0"/>
              <a:t>Графическое отображение Индекса Хирша</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38" y="1077638"/>
            <a:ext cx="9030412" cy="5399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500933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0" y="2133600"/>
            <a:ext cx="9144000" cy="4083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8482" name="Title 1"/>
          <p:cNvSpPr>
            <a:spLocks noGrp="1"/>
          </p:cNvSpPr>
          <p:nvPr>
            <p:ph type="title"/>
          </p:nvPr>
        </p:nvSpPr>
        <p:spPr>
          <a:xfrm>
            <a:off x="787400" y="285750"/>
            <a:ext cx="8642350" cy="695325"/>
          </a:xfrm>
        </p:spPr>
        <p:txBody>
          <a:bodyPr/>
          <a:lstStyle/>
          <a:p>
            <a:r>
              <a:rPr lang="ru-RU" altLang="en-US" sz="2800" dirty="0" smtClean="0"/>
              <a:t>Запросы на корректировку</a:t>
            </a:r>
            <a:endParaRPr lang="en-US" altLang="en-US" sz="2800" dirty="0" smtClean="0"/>
          </a:p>
        </p:txBody>
      </p:sp>
      <p:sp>
        <p:nvSpPr>
          <p:cNvPr id="148485" name="Text Box 2"/>
          <p:cNvSpPr txBox="1">
            <a:spLocks noChangeArrowheads="1"/>
          </p:cNvSpPr>
          <p:nvPr/>
        </p:nvSpPr>
        <p:spPr bwMode="auto">
          <a:xfrm>
            <a:off x="3733800" y="1066800"/>
            <a:ext cx="5236779" cy="1938992"/>
          </a:xfrm>
          <a:prstGeom prst="rect">
            <a:avLst/>
          </a:prstGeom>
          <a:solidFill>
            <a:schemeClr val="bg1"/>
          </a:solidFill>
          <a:ln w="38100">
            <a:solidFill>
              <a:schemeClr val="accent4">
                <a:lumMod val="75000"/>
              </a:schemeClr>
            </a:solidFill>
          </a:ln>
          <a:extLst/>
        </p:spPr>
        <p:txBody>
          <a:bodyPr wrap="square">
            <a:spAutoFit/>
          </a:bodyPr>
          <a:lstStyle>
            <a:lvl1pPr eaLnBrk="0" hangingPunct="0">
              <a:defRPr>
                <a:solidFill>
                  <a:schemeClr val="tx1"/>
                </a:solidFill>
                <a:latin typeface="Arial" pitchFamily="34" charset="0"/>
                <a:ea typeface="ＭＳ Ｐゴシック" pitchFamily="34" charset="-128"/>
              </a:defRPr>
            </a:lvl1pPr>
            <a:lvl2pPr marL="742950" indent="-285750" eaLnBrk="0" hangingPunct="0">
              <a:defRPr>
                <a:solidFill>
                  <a:schemeClr val="tx1"/>
                </a:solidFill>
                <a:latin typeface="Arial" pitchFamily="34" charset="0"/>
                <a:ea typeface="ＭＳ Ｐゴシック" pitchFamily="34" charset="-128"/>
              </a:defRPr>
            </a:lvl2pPr>
            <a:lvl3pPr marL="1143000" indent="-228600" eaLnBrk="0" hangingPunct="0">
              <a:defRPr>
                <a:solidFill>
                  <a:schemeClr val="tx1"/>
                </a:solidFill>
                <a:latin typeface="Arial" pitchFamily="34" charset="0"/>
                <a:ea typeface="ＭＳ Ｐゴシック" pitchFamily="34" charset="-128"/>
              </a:defRPr>
            </a:lvl3pPr>
            <a:lvl4pPr marL="1600200" indent="-228600" eaLnBrk="0" hangingPunct="0">
              <a:defRPr>
                <a:solidFill>
                  <a:schemeClr val="tx1"/>
                </a:solidFill>
                <a:latin typeface="Arial" pitchFamily="34" charset="0"/>
                <a:ea typeface="ＭＳ Ｐゴシック" pitchFamily="34" charset="-128"/>
              </a:defRPr>
            </a:lvl4pPr>
            <a:lvl5pPr marL="2057400" indent="-228600" eaLnBrk="0" hangingPunct="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lgn="r" eaLnBrk="1" hangingPunct="1"/>
            <a:r>
              <a:rPr lang="ru-RU" altLang="en-US" sz="2400" dirty="0">
                <a:solidFill>
                  <a:srgbClr val="036635"/>
                </a:solidFill>
              </a:rPr>
              <a:t>Все запросы перенаправляются на пошаговую форму </a:t>
            </a:r>
            <a:r>
              <a:rPr lang="ru-RU" altLang="en-US" sz="2400" u="sng" dirty="0">
                <a:solidFill>
                  <a:srgbClr val="0070C0"/>
                </a:solidFill>
              </a:rPr>
              <a:t>www.scopusfeedback.com</a:t>
            </a:r>
            <a:r>
              <a:rPr lang="ru-RU" altLang="en-US" sz="2400" dirty="0">
                <a:solidFill>
                  <a:srgbClr val="036635"/>
                </a:solidFill>
              </a:rPr>
              <a:t>  </a:t>
            </a:r>
            <a:br>
              <a:rPr lang="ru-RU" altLang="en-US" sz="2400" dirty="0">
                <a:solidFill>
                  <a:srgbClr val="036635"/>
                </a:solidFill>
              </a:rPr>
            </a:br>
            <a:r>
              <a:rPr lang="ru-RU" altLang="en-US" sz="2400" dirty="0">
                <a:solidFill>
                  <a:srgbClr val="036635"/>
                </a:solidFill>
              </a:rPr>
              <a:t>Подписка на Scopus не требуется!</a:t>
            </a:r>
            <a:br>
              <a:rPr lang="ru-RU" altLang="en-US" sz="2400" dirty="0">
                <a:solidFill>
                  <a:srgbClr val="036635"/>
                </a:solidFill>
              </a:rPr>
            </a:br>
            <a:r>
              <a:rPr lang="ru-RU" altLang="en-US" sz="2400" dirty="0">
                <a:solidFill>
                  <a:srgbClr val="036635"/>
                </a:solidFill>
              </a:rPr>
              <a:t>Результаты – через 5 дней. </a:t>
            </a:r>
          </a:p>
        </p:txBody>
      </p:sp>
    </p:spTree>
    <p:extLst>
      <p:ext uri="{BB962C8B-B14F-4D97-AF65-F5344CB8AC3E}">
        <p14:creationId xmlns:p14="http://schemas.microsoft.com/office/powerpoint/2010/main" val="211102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itle 1"/>
          <p:cNvSpPr>
            <a:spLocks noGrp="1"/>
          </p:cNvSpPr>
          <p:nvPr>
            <p:ph type="title"/>
          </p:nvPr>
        </p:nvSpPr>
        <p:spPr>
          <a:xfrm>
            <a:off x="787400" y="285750"/>
            <a:ext cx="8642350" cy="695325"/>
          </a:xfrm>
        </p:spPr>
        <p:txBody>
          <a:bodyPr/>
          <a:lstStyle/>
          <a:p>
            <a:r>
              <a:rPr lang="ru-RU" altLang="en-US" sz="2800" smtClean="0"/>
              <a:t>Запросы на корректировку</a:t>
            </a:r>
            <a:endParaRPr lang="en-US" altLang="en-US" sz="2800" smtClean="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040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0" y="939894"/>
            <a:ext cx="9178159" cy="5918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80391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1000"/>
                                        <p:tgtEl>
                                          <p:spTgt spid="16387"/>
                                        </p:tgtEl>
                                      </p:cBhvr>
                                    </p:animEffect>
                                    <p:anim calcmode="lin" valueType="num">
                                      <p:cBhvr>
                                        <p:cTn id="8" dur="1000" fill="hold"/>
                                        <p:tgtEl>
                                          <p:spTgt spid="16387"/>
                                        </p:tgtEl>
                                        <p:attrNameLst>
                                          <p:attrName>ppt_x</p:attrName>
                                        </p:attrNameLst>
                                      </p:cBhvr>
                                      <p:tavLst>
                                        <p:tav tm="0">
                                          <p:val>
                                            <p:strVal val="#ppt_x"/>
                                          </p:val>
                                        </p:tav>
                                        <p:tav tm="100000">
                                          <p:val>
                                            <p:strVal val="#ppt_x"/>
                                          </p:val>
                                        </p:tav>
                                      </p:tavLst>
                                    </p:anim>
                                    <p:anim calcmode="lin" valueType="num">
                                      <p:cBhvr>
                                        <p:cTn id="9" dur="1000" fill="hold"/>
                                        <p:tgtEl>
                                          <p:spTgt spid="1638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5400"/>
            <a:ext cx="9220200" cy="524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7939" name="Title 1"/>
          <p:cNvSpPr>
            <a:spLocks noGrp="1"/>
          </p:cNvSpPr>
          <p:nvPr>
            <p:ph type="title"/>
          </p:nvPr>
        </p:nvSpPr>
        <p:spPr>
          <a:xfrm>
            <a:off x="827088" y="333375"/>
            <a:ext cx="7797800" cy="792163"/>
          </a:xfrm>
        </p:spPr>
        <p:txBody>
          <a:bodyPr>
            <a:normAutofit/>
          </a:bodyPr>
          <a:lstStyle/>
          <a:p>
            <a:pPr eaLnBrk="1" hangingPunct="1"/>
            <a:r>
              <a:rPr lang="ru-RU" altLang="en-US" sz="3600" dirty="0" smtClean="0"/>
              <a:t>Профиль организации в </a:t>
            </a:r>
            <a:r>
              <a:rPr lang="en-GB" altLang="en-US" sz="3600" dirty="0" smtClean="0"/>
              <a:t>Scopus</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841" y="1295400"/>
            <a:ext cx="708316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9155634"/>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noChangeArrowheads="1"/>
          </p:cNvPicPr>
          <p:nvPr/>
        </p:nvPicPr>
        <p:blipFill>
          <a:blip r:embed="rId2"/>
          <a:srcRect/>
          <a:stretch>
            <a:fillRect/>
          </a:stretch>
        </p:blipFill>
        <p:spPr bwMode="auto">
          <a:xfrm>
            <a:off x="0" y="838200"/>
            <a:ext cx="5691188" cy="3711575"/>
          </a:xfrm>
          <a:prstGeom prst="rect">
            <a:avLst/>
          </a:prstGeom>
          <a:noFill/>
          <a:ln>
            <a:noFill/>
          </a:ln>
          <a:effectLst>
            <a:prstShdw prst="shdw17" dist="17961" dir="2700000">
              <a:schemeClr val="accent1">
                <a:gamma/>
                <a:shade val="60000"/>
                <a:invGamma/>
              </a:schemeClr>
            </a:prstShdw>
          </a:effectLst>
          <a:extLst/>
        </p:spPr>
      </p:pic>
      <p:sp>
        <p:nvSpPr>
          <p:cNvPr id="181251" name="Заголовок 1"/>
          <p:cNvSpPr>
            <a:spLocks noGrp="1"/>
          </p:cNvSpPr>
          <p:nvPr>
            <p:ph type="title"/>
          </p:nvPr>
        </p:nvSpPr>
        <p:spPr>
          <a:xfrm>
            <a:off x="914400" y="274638"/>
            <a:ext cx="7772400" cy="563562"/>
          </a:xfrm>
        </p:spPr>
        <p:txBody>
          <a:bodyPr/>
          <a:lstStyle/>
          <a:p>
            <a:pPr eaLnBrk="1" hangingPunct="1"/>
            <a:r>
              <a:rPr lang="ru-RU" altLang="en-US" dirty="0" smtClean="0"/>
              <a:t>Проверяйте журнала на наличие в </a:t>
            </a:r>
            <a:r>
              <a:rPr lang="en-GB" altLang="en-US" dirty="0" smtClean="0"/>
              <a:t>Scopus</a:t>
            </a:r>
            <a:endParaRPr lang="ru-RU" altLang="en-US" dirty="0" smtClean="0"/>
          </a:p>
        </p:txBody>
      </p:sp>
      <p:sp>
        <p:nvSpPr>
          <p:cNvPr id="4" name="Прямоугольник 3"/>
          <p:cNvSpPr/>
          <p:nvPr/>
        </p:nvSpPr>
        <p:spPr>
          <a:xfrm>
            <a:off x="2987675" y="1592263"/>
            <a:ext cx="647700" cy="2159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6" name="Прямоугольник 5"/>
          <p:cNvSpPr/>
          <p:nvPr/>
        </p:nvSpPr>
        <p:spPr>
          <a:xfrm>
            <a:off x="30163" y="4005263"/>
            <a:ext cx="731837" cy="3587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799" y="2808629"/>
            <a:ext cx="7343775" cy="4049371"/>
          </a:xfrm>
          <a:prstGeom prst="rect">
            <a:avLst/>
          </a:prstGeom>
          <a:noFill/>
          <a:ln w="34925">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Arrow Connector 2"/>
          <p:cNvCxnSpPr/>
          <p:nvPr/>
        </p:nvCxnSpPr>
        <p:spPr>
          <a:xfrm>
            <a:off x="3616572" y="1770558"/>
            <a:ext cx="936625" cy="1182687"/>
          </a:xfrm>
          <a:prstGeom prst="straightConnector1">
            <a:avLst/>
          </a:prstGeom>
          <a:ln w="38100">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0" name="Прямоугольник 5"/>
          <p:cNvSpPr/>
          <p:nvPr/>
        </p:nvSpPr>
        <p:spPr>
          <a:xfrm>
            <a:off x="5791200" y="3276600"/>
            <a:ext cx="2667000" cy="35877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503367"/>
            <a:ext cx="7467600" cy="5337171"/>
          </a:xfrm>
          <a:prstGeom prst="rect">
            <a:avLst/>
          </a:prstGeom>
          <a:noFill/>
          <a:ln w="34925">
            <a:solidFill>
              <a:schemeClr val="accent4"/>
            </a:solidFill>
            <a:miter lim="800000"/>
            <a:headEnd/>
            <a:tailEnd/>
          </a:ln>
          <a:extLst>
            <a:ext uri="{909E8E84-426E-40DD-AFC4-6F175D3DCCD1}">
              <a14:hiddenFill xmlns:a14="http://schemas.microsoft.com/office/drawing/2010/main">
                <a:solidFill>
                  <a:schemeClr val="accent1"/>
                </a:solidFill>
              </a14:hiddenFill>
            </a:ext>
          </a:extLst>
        </p:spPr>
      </p:pic>
      <p:sp>
        <p:nvSpPr>
          <p:cNvPr id="13" name="Прямоугольник 5"/>
          <p:cNvSpPr/>
          <p:nvPr/>
        </p:nvSpPr>
        <p:spPr>
          <a:xfrm>
            <a:off x="5105400" y="1905000"/>
            <a:ext cx="2133600" cy="2286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Tree>
    <p:extLst>
      <p:ext uri="{BB962C8B-B14F-4D97-AF65-F5344CB8AC3E}">
        <p14:creationId xmlns:p14="http://schemas.microsoft.com/office/powerpoint/2010/main" val="2592300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7"/>
                                        </p:tgtEl>
                                        <p:attrNameLst>
                                          <p:attrName>style.visibility</p:attrName>
                                        </p:attrNameLst>
                                      </p:cBhvr>
                                      <p:to>
                                        <p:strVal val="visible"/>
                                      </p:to>
                                    </p:set>
                                    <p:animEffect transition="in" filter="fade">
                                      <p:cBhvr>
                                        <p:cTn id="7" dur="1000"/>
                                        <p:tgtEl>
                                          <p:spTgt spid="16387"/>
                                        </p:tgtEl>
                                      </p:cBhvr>
                                    </p:animEffect>
                                    <p:anim calcmode="lin" valueType="num">
                                      <p:cBhvr>
                                        <p:cTn id="8" dur="1000" fill="hold"/>
                                        <p:tgtEl>
                                          <p:spTgt spid="16387"/>
                                        </p:tgtEl>
                                        <p:attrNameLst>
                                          <p:attrName>ppt_x</p:attrName>
                                        </p:attrNameLst>
                                      </p:cBhvr>
                                      <p:tavLst>
                                        <p:tav tm="0">
                                          <p:val>
                                            <p:strVal val="#ppt_x"/>
                                          </p:val>
                                        </p:tav>
                                        <p:tav tm="100000">
                                          <p:val>
                                            <p:strVal val="#ppt_x"/>
                                          </p:val>
                                        </p:tav>
                                      </p:tavLst>
                                    </p:anim>
                                    <p:anim calcmode="lin" valueType="num">
                                      <p:cBhvr>
                                        <p:cTn id="9" dur="1000" fill="hold"/>
                                        <p:tgtEl>
                                          <p:spTgt spid="1638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1"/>
          <p:cNvSpPr>
            <a:spLocks noGrp="1"/>
          </p:cNvSpPr>
          <p:nvPr>
            <p:ph type="title"/>
          </p:nvPr>
        </p:nvSpPr>
        <p:spPr>
          <a:xfrm>
            <a:off x="609600" y="304800"/>
            <a:ext cx="8458200" cy="685800"/>
          </a:xfrm>
        </p:spPr>
        <p:txBody>
          <a:bodyPr>
            <a:normAutofit fontScale="90000"/>
          </a:bodyPr>
          <a:lstStyle/>
          <a:p>
            <a:r>
              <a:rPr lang="ru-RU" altLang="en-US" sz="2800" dirty="0" smtClean="0">
                <a:cs typeface="Arial" pitchFamily="34" charset="0"/>
              </a:rPr>
              <a:t/>
            </a:r>
            <a:br>
              <a:rPr lang="ru-RU" altLang="en-US" sz="2800" dirty="0" smtClean="0">
                <a:cs typeface="Arial" pitchFamily="34" charset="0"/>
              </a:rPr>
            </a:br>
            <a:r>
              <a:rPr lang="ru-RU" altLang="en-US" b="0" dirty="0" smtClean="0"/>
              <a:t>Этих журналов в </a:t>
            </a:r>
            <a:r>
              <a:rPr lang="en-GB" altLang="en-US" b="0" dirty="0" smtClean="0"/>
              <a:t>Scopus </a:t>
            </a:r>
            <a:r>
              <a:rPr lang="ru-RU" altLang="en-US" b="0" dirty="0" smtClean="0"/>
              <a:t>нет</a:t>
            </a:r>
            <a:endParaRPr lang="ru-RU" b="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066800"/>
            <a:ext cx="7612905"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9842256"/>
      </p:ext>
    </p:extLst>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GB" dirty="0" err="1" smtClean="0"/>
              <a:t>Mendeley</a:t>
            </a:r>
            <a:endParaRPr lang="en-US" dirty="0"/>
          </a:p>
        </p:txBody>
      </p:sp>
    </p:spTree>
    <p:extLst>
      <p:ext uri="{BB962C8B-B14F-4D97-AF65-F5344CB8AC3E}">
        <p14:creationId xmlns:p14="http://schemas.microsoft.com/office/powerpoint/2010/main" val="30704981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AutoShape 6" descr="data:image/jpeg;base64,/9j/4AAQSkZJRgABAQAAAQABAAD/2wCEAAkGBhMSERUUERQWFBUWFyAZFxgYFyAZHhsaHxohIiEgIh4aHSckHiUkHBweITIiLycpLi4tHCIxNTEsNikrLCkBCQoKDgwOGg8PGTUlHyQ1NTUpLC0qNS8pNDUpNDQ1LCwpNTYsLTU0NTUyNTMyMiwpMjUpNTI1LC8sKjEvNCopLP/AABEIAHgAjAMBIgACEQEDEQH/xAAbAAACAwEBAQAAAAAAAAAAAAAABQMEBgIBB//EAD8QAAIBAwIEBAUBBAcIAwAAAAECAwAEERIhBQYTMSJBUWEUIzJxgaEHM0KzFlJicoKDkhUkU3ORo7LBJTRD/8QAGAEBAAMBAAAAAAAAAAAAAAAAAAECBAP/xAAsEQACAgECBAUCBwAAAAAAAAAAAQIRAyExEkFRgRNxgqHwYZEEFCMyQsHR/9oADAMBAAIRAxEAPwD7jRUN3ciNGchiFGSFUscewG5+1RWPFoph8p1bI1Y7HSexwd8HyOMGgLdFFFAFFFUeMzskWVODrjGfYyqD/wBQSKFox4mkXqKKKFQooooAooooAooooAooooAooooApPfcLCnUE6iZy0fmpPd4/MNvkgEZ7jB+qrz4l0bNhZ6upkZ0HDaPPT7/AK4zWZ5QvbhoOnd3UsOlm3wpcKMDDu4ZkAYHBIG38XkK3rRp8D9HxeJb1XM1jTqiq0Vzsw8Cv83V9gD1Dj2O3nSPmX9oMttGSIED6gvilBxnz0AB/LzC+2aaDliKL5sKtMG3kRnLdQf1sk4ZseuQfvvUcyx3GI4lTp4MaDQMLgjqvpIxldkAI+vORipexyxSjGac1a5on5H5oN9bGR1COrlGCnYkAHIzuNm/Q1f5g/c/5kX85K4m4ZbQxrlFRUAVCuzD0VSviJJ8h3PrVK5jlEDGQnSZItCtgso6qfUw7k+m+PU+TkdeKMs9wVK9EN+LXhiglkABMcbOAexKqT/6qCfijK1sMD57EN7YhZ9vyuKOZB/udx/yZP8AwNJRwVIprBkMhJds6pXcf/Wk8nYgb1DbstihBwuW+vshvzJxZ7eHVEgklZgsaHYEnc7+yhj+KuWl8JIUlTs6Bx9iMiknGBNLexiAR/IjLnqasapMqPp8wof/AFV1yoHSGW3kADQOy+HONDDWuM74AbT/AIaXqS8UfBT57vrT+L7kHD+Y7graySrF07lgoCatSllZh3yCPDg9qcLxI/FmBgMGESIfM4YqwP2yn+qsnwfhqxxcMmXVrLBGyzMMPE+cKxIXcDcY9Kb86StCIrmMEtGWQgeYlXSP+50zUJurO+TFCWXgit7XdN1/g24LxIzo7kAL1HVCPNVbTn8kH8Yqny5zEblpgyhQp1R4/jiJYK/5KN+lR3sTWvDhHH+8EaxJ7yNhAf8AUdR/NL7Szntri1Mgi6ZT4X5ev01ITq90Iz/b96WzmsUJRm16e2vuN76/uDcGGAReGJZCZNW5ZmGPCdvp/WoxzETw43YQBhCZNOcjIB2yO4yO9QX/AAlJ76RZNePhkHhdk7ySZ+kjP5zVNWZuBtqHi+FZcAY3Ckdh9qWyVCDUdOcb7/Ow1h4lcRzxxXCxFZdQR4ywwyrqwyt6jOCD5dqd1mX4hHdXVr0D1FiZ3dgDpUdMqBkjGSW7d9jWmqyM+eNcNqnWq7v+gpRJZp1ikigrJ8xD5q4GHwe6kjDDG/103pRzRepBAZ3bT0iHHuc40/4gSv5z5VJwjFydLcW8Z4e9ohktZjGScBHGtCSfQbjG52yTvsWIpPbcRksiGmhdJnGWAw0UijAGplyYipOS7ALlmy2CCLdjxz/aNwHtwTFABpLqQBI25dh3OkYCqO51ZKgA1rbOwWPJyWdvrdvqbHbt2A8gMAZOBTcmcJQk4yVNFHgpScC46iysRsVOVT1VR6+rHc+wwKl5g/c/5kX85Ks2vDYo2do41QyHLlQBqPqcdz79+3pVbmD9z/mRfzkqHsWxfvj5kvGeIdC3lmxnpxs+PUgE4/J2rIcucW4m7Ws0miaCfJcKgXpDPhOc5Pr57ZHvWs5gsDPazxL9UkbKv3IOP1rGcs31+Pg7VbeSFYsi4eRBpKg7aW9xtt5n81WW5v8Aw0YvBKkrvW+lPbv050TftD5wubaVI7XTlYjLLlQ3h1BR37b5q7zXxa7Fqt3aSxrGIg7Kyai2rGMemxpNc8r3V5d30mprdCvRXVFq6keMbZYYBKg596sWdnctwKSB4ZBKgMaoRuwDgjA8xg4/w1XXU18GGMcVU2muL1dfL2GvBOK3SWL3d3LG4MIljCpp05TOD69wKpfs75suLl5YrsrrCJKmFC+Bhny77Mp/NR8esbg8HtraOJzI6QxyADdAFBbPpuAD+ar2fLl1Z8St5CzXCNH0ndYtARQMKCAx2GFOfalu0VUMM8eS6UnfD6ennr5mg5c43LNeX0UhBSF1EYAxgHOcnz7Vm77nu5t/jLeUhrhZFW2wgGpXOxx2OFwfucVY4fdT2l/et8JPKk0i6WRRjAzvuff9Ks8f4E0nGLSYRFkC/MfGwK6tOT7bU1oRhijlfHFcLimtt4pN/fVPqe83cw3NqlnH1UR5jiadkyqkBc4XtjLH8D71d4U/EZLaVXeJZQ/yZsBkePP1aVz3Hb7iueejL8lfhvirZieuoTU49Cu4wdzvUH7M+GTQxTCRJI4mlJhST6lT3Hlnb8gnzqf5UcnwflVOo3f011+aPSityjxPiNxPIJJ4jHbztFIBHgtpyMqcbb1vKyfIvD5IpL4yIyB7t2TUMalJOCPUVrKtHYyfjZReVqKSSrZfQKX8e4HHdwNDLnS2NxsQQcgj7UwoqxljJwalF6oS8rcqxWMRjiLNqbUzNjJOMeQAAAp1RRUJUTkySyScpO2wpbzB+5/zIv5yUyqK5tlkXSwyMg/lWBH6gVIhLhkmyWiiihQKKKKAKKKKAKKKKAKKKKAKKKKA4mLaToALYOATgZxtkgHAz7Gsi3Oc8dpcXM8MKrDJ0wEmdskTdNyS0S4A+od8+eK2NJrnlWJ7eS3LPoklMpIIzqMok227ahj7UAku/wBog+HmniWJlju1tlZpCEIYJ4ywQkAF+wB7VpuGX5lt0lOglk1fLYsh/usVBI98Cl13ydG6yKJJEMlytzqUrlZF04xqUjHgGxB86b21qVjCM7SHGC7Y1H3OkAfpQGe5U57jvQCukAW0c8mH1aGctlDsPp09/ftUFnz91OH3N2YdD24LdNn7qUEkbEgbB42U9jjcb4q/FyTCsBhV5AptFtM5GemurfOn6iHO/wClRryBaqlwkQaJLiJYpFU7YXVhhqyQ2G0+mANtqArcN55aSJZGjQr8YLV3jkLphsAOpKKSOoyxkEDfO/bPF/z+Y7OK5EGvqu5VA2/Qj1s0ucf8JNWPVgM01uuUIZIbqIs+m6cyOQRlHKoMocbYMasO+9R3vI9rMIVmUukMRiSMnwgHSCdsEnC479idqAX83c+GzkjVVicPH1BrlKF/GqhY8IwZjqGMkD3qxxTm2SG5dOkhhjeBJHMhDgzvoUhNBBAYjPiBxmpp+SIXiETPKQLb4bVqGdGVIP0/VlRv29qkveUI5bgzNLLhmiZ4gVCM0JyhPh1bNg4zgkCgJ+ZeMtbRIY1DySSpCgYlV1SNjLEAnAGTsN8Y96rx8fmWS0inhVJLgyhwsmoL01JBBx4gwAO+CM771f43wZbmMIzMhV1kR1xqV0YMpGoEHcdiCCCaXT8nBlt8XNwJLcuVl1KzsZM6i2tCPM4AAA2AwABQHHFebWiF9piDG1RGUasay6kgHbw77Z3qvDz2HguJki2hijk0lsElwdSHbwlGUqe+4NM7vlWKT4nUz/7yqLJgjbQMDG22fPvUP9C4ALsAuBeMGkAI2ON9O22Tlj33JoAn41cG7MMEKPHGIzKzSFWxIWHgGkg6FXUckZzgVz/Sz/5H4Tp+DSR1c/8A7BQ/Txj/AIR1Zz5YxU17yuslwJ1mmizo6iRsFWTpsWTUdOobsQQCNQ2ORVf+gdt1/iPH1+v1+pq3zjGnHbTo8GMZx553oBhwHi5uEkYrp0TyxYznPTkK57DvjOKZ0o4Py98M8jJNKySO8nTbTpVnfUSCFDd89ye9N6A5dwASTgAZJPkKy/KfN7XcE7uqo8fjVRneF06kTHfuUO/uDWi4jYrPFJE+dEiFGwcHSwwcEdtj3qhY8p2sLu8ESw9SMRusYCKVBYglVwNQ1Eau+DQCbk/nSS7aBJURJGgd5lXPhZegU05J8LRzht8/fY13y7zPcSzxpOItE6ztFoVgy9GUJhtTENqDA5GnBB2ppw3lK3gmWaJSHWBbcHUTmNcYyPM+EDV3wBRwnlOC3kMidQthguuRmCB31sFBOFDNgn7CgIed+Kz2tnJPb9PMQ1MJFZgw9BpdcHJ77/aqPNfMVxZxQeKLW5cO/QlkXwxs20cblxnGMliB3rQ8W4VHcwvDKCUkGlgCQcfcdq9vOFxysjOCTHqK7kfUpU/fYmgM5x3nCaGwgnjjRp51VljLZX92ZX3BGcIrAe5WpeZecGgitZoVWSKZw0mc5EHTLsy4PcIC2PPBFXm5NtGSBJIhKlvH04kk+YoGFGSGyCwCgBjuN/U1Nb8swJHBGFJS3yIwWJwGRkwc9xpYjB9vSgFc3Ms7cP8AiIUV36pXwo0gWMXBQyBFYNJiMatIIJ8qkg5kk+FtZcwyGaZIy0ZJQqzkalycg4AOk50nIOcVZh5Ot0tEtI+pHHG2qMq5DIwcuCGPoxOxyMbdq9PKEHwyW4MipG/UVhIQ+vWXLau5JdiT96Aq88c1PZRI0SLJIzElWJHyo0LyEYPcIuB/aZa947xS5WS1+GeDp3DhPmRuxHypJNQKyKMFY8Yx55z5VcuuVLaYxm4Tr9KMxr1vmDB05YhgQWOkeLv39amg5fiRLdBqItSDFliSMRtGMn+LwORv7UB5HxNjePAQNKwRyA75y7yKR3xjCD/qaR8p81XFxLGs4i0z23xMfTDAoOoF0MWY6zhlOoBdwdu1aZeHoJmmwdbIsZOdtKszDb7ud6XcE5SgtXLxaydHTQO5YRx6tWhAey6j79gOwFAIuW+e5biWOKRER2klDAZ3jUMY3XJ89LKe+6ntV+05uZuJPalVEQBWN8+JpkVHdSM4xokGNu6PV215Oto5YpkQiSFXRDqP0uxYg+u7Nj0ya8h5KtFkWVYgJVlabqj94XbVnU/dl8ZGknGMbbCgJuB8WaZ7pWCgQ3BiXGd1EaNk5PfLn9KbUrsuXo4p5JkaQGVtTp1CULEKNWnsDhQKaUBHcOQjEYyASNRwM48z5D3rMcicYuJhKt04MqaC8Zi6bRsykkbEq6EjKOCcjOTkVqZYgwKsAQRgg9iD3FLuC8t29oGECFdWkElmc4UYVcuSQqgkBewyaAU8F4hdTXUjmWMQLPLB0SuG+WAFZW7sSwJIO2Dt23YJxV/9otb7dMWyy9t9RlZe/pgDapYeWbdbg3KpiUknOpsBmADMFzpDFQAWAycVcHD4+sZtPzCgjLf2AxYD07kmgMzZ8cuJOKTwanEMTIAFg1KdUAc6pc+E6jsMeg86j5v5sltLlQNPQ6DNISN1dmCRt/d1kKf7+fKtAvLsAuDchWErYLESOAxC6RlA2hsLtuK74hwKCfX1ow+uIxNnO8ZOSvf13z3oBTxfj8sfCxcrp6rRRkEjYNIUXOM74L5xnyppwNJ1RluJElZXYB0GklP4dQGwbB3xt2qa54TFJAYHQNEU0FD204xj12x371zwng8VshSFSAWLMSxZmZu7MzElifUmgEnIXFp7mHqzs5LKpAMHSUZz9DZPUHv9vWtLK+FJ9ATVLhHAYbUEQBlBx4TI7gAdgodiFHsMVfIoDO8nXN1JGstxNHIJoY5VVU0NGXBJXbumMAE75BzVbgvGZ5b+5jZn6UUpRVEHgwIkbeXP1Zc7Y9KccG5Zt7UsYE0lgFOWZsKudKrqJ0qMnCjAGa6g5egSdp0Vlkc6mxI+liVC5KatBOABnT5CgMvzhzlPaXMqjR0RbbEjdbhuoY8n+q3SKY/rMvrTznG+misJp4HCSRRNLugcNpQnTgkYycb1c4ny7b3AkE8SuJVVJAc+JUYso2O2GJOatXtgk0TxSLqjdSjL6qRgjb2oBZxK7mt+HTSlxJLHBJIHKBQWCFhlQe3YVJy1cSvDqmaRm1H95D0Gxt/Dk7e9MbqzSSNonXUjqUZfVSMEfkVFw3hccCaI9enOfHI8hz95GY/jOKAx37PObbm7lZZyCDAJd4umQTK6+Dc61wv1eR+9byl3D+X4ICphjCFI+muCdk1asbn+sc0xoAooooAooooAooooAooooAooooAooooAooooAooooAooooD/2Q=="/>
          <p:cNvSpPr>
            <a:spLocks noChangeAspect="1" noChangeArrowheads="1"/>
          </p:cNvSpPr>
          <p:nvPr/>
        </p:nvSpPr>
        <p:spPr bwMode="auto">
          <a:xfrm>
            <a:off x="155575" y="388937"/>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a:solidFill>
                <a:srgbClr val="000000"/>
              </a:solidFill>
            </a:endParaRPr>
          </a:p>
        </p:txBody>
      </p:sp>
      <p:cxnSp>
        <p:nvCxnSpPr>
          <p:cNvPr id="46086" name="Straight Connector 52"/>
          <p:cNvCxnSpPr>
            <a:cxnSpLocks noChangeShapeType="1"/>
          </p:cNvCxnSpPr>
          <p:nvPr/>
        </p:nvCxnSpPr>
        <p:spPr bwMode="auto">
          <a:xfrm flipV="1">
            <a:off x="1843454" y="2404244"/>
            <a:ext cx="0" cy="3024187"/>
          </a:xfrm>
          <a:prstGeom prst="line">
            <a:avLst/>
          </a:prstGeom>
          <a:noFill/>
          <a:ln w="19050" algn="ctr">
            <a:solidFill>
              <a:schemeClr val="bg1">
                <a:lumMod val="75000"/>
              </a:schemeClr>
            </a:solidFill>
            <a:prstDash val="dash"/>
            <a:round/>
            <a:headEnd/>
            <a:tailEnd/>
          </a:ln>
          <a:extLst/>
        </p:spPr>
      </p:cxnSp>
      <p:cxnSp>
        <p:nvCxnSpPr>
          <p:cNvPr id="46088" name="Straight Connector 57"/>
          <p:cNvCxnSpPr>
            <a:cxnSpLocks noChangeShapeType="1"/>
          </p:cNvCxnSpPr>
          <p:nvPr/>
        </p:nvCxnSpPr>
        <p:spPr bwMode="auto">
          <a:xfrm flipV="1">
            <a:off x="3130327" y="2390749"/>
            <a:ext cx="0" cy="3024187"/>
          </a:xfrm>
          <a:prstGeom prst="line">
            <a:avLst/>
          </a:prstGeom>
          <a:noFill/>
          <a:ln w="19050" algn="ctr">
            <a:solidFill>
              <a:schemeClr val="bg1">
                <a:lumMod val="75000"/>
              </a:schemeClr>
            </a:solidFill>
            <a:prstDash val="dash"/>
            <a:round/>
            <a:headEnd/>
            <a:tailEnd/>
          </a:ln>
          <a:extLst/>
        </p:spPr>
      </p:cxnSp>
      <p:cxnSp>
        <p:nvCxnSpPr>
          <p:cNvPr id="46089" name="Straight Connector 59"/>
          <p:cNvCxnSpPr>
            <a:cxnSpLocks noChangeShapeType="1"/>
          </p:cNvCxnSpPr>
          <p:nvPr/>
        </p:nvCxnSpPr>
        <p:spPr bwMode="auto">
          <a:xfrm flipH="1" flipV="1">
            <a:off x="5075015" y="2163738"/>
            <a:ext cx="0" cy="2951162"/>
          </a:xfrm>
          <a:prstGeom prst="line">
            <a:avLst/>
          </a:prstGeom>
          <a:noFill/>
          <a:ln w="19050" algn="ctr">
            <a:solidFill>
              <a:schemeClr val="bg1">
                <a:lumMod val="75000"/>
              </a:schemeClr>
            </a:solidFill>
            <a:prstDash val="dash"/>
            <a:round/>
            <a:headEnd/>
            <a:tailEnd/>
          </a:ln>
          <a:extLst/>
        </p:spPr>
      </p:cxnSp>
      <p:cxnSp>
        <p:nvCxnSpPr>
          <p:cNvPr id="46090" name="Straight Connector 61"/>
          <p:cNvCxnSpPr>
            <a:cxnSpLocks noChangeShapeType="1"/>
          </p:cNvCxnSpPr>
          <p:nvPr/>
        </p:nvCxnSpPr>
        <p:spPr bwMode="auto">
          <a:xfrm flipV="1">
            <a:off x="7019702" y="2163738"/>
            <a:ext cx="0" cy="2951162"/>
          </a:xfrm>
          <a:prstGeom prst="line">
            <a:avLst/>
          </a:prstGeom>
          <a:noFill/>
          <a:ln w="19050" algn="ctr">
            <a:solidFill>
              <a:schemeClr val="bg1">
                <a:lumMod val="75000"/>
              </a:schemeClr>
            </a:solidFill>
            <a:prstDash val="dash"/>
            <a:round/>
            <a:headEnd/>
            <a:tailEnd/>
          </a:ln>
          <a:extLst/>
        </p:spPr>
      </p:cxnSp>
      <p:sp>
        <p:nvSpPr>
          <p:cNvPr id="4" name="Freeform 3">
            <a:hlinkClick r:id="rId4" action="ppaction://hlinksldjump"/>
          </p:cNvPr>
          <p:cNvSpPr/>
          <p:nvPr/>
        </p:nvSpPr>
        <p:spPr>
          <a:xfrm>
            <a:off x="293162" y="1442093"/>
            <a:ext cx="1541866" cy="936749"/>
          </a:xfrm>
          <a:custGeom>
            <a:avLst/>
            <a:gdLst>
              <a:gd name="connsiteX0" fmla="*/ 0 w 1400701"/>
              <a:gd name="connsiteY0" fmla="*/ 0 h 560280"/>
              <a:gd name="connsiteX1" fmla="*/ 1120561 w 1400701"/>
              <a:gd name="connsiteY1" fmla="*/ 0 h 560280"/>
              <a:gd name="connsiteX2" fmla="*/ 1400701 w 1400701"/>
              <a:gd name="connsiteY2" fmla="*/ 280140 h 560280"/>
              <a:gd name="connsiteX3" fmla="*/ 1120561 w 1400701"/>
              <a:gd name="connsiteY3" fmla="*/ 560280 h 560280"/>
              <a:gd name="connsiteX4" fmla="*/ 0 w 1400701"/>
              <a:gd name="connsiteY4" fmla="*/ 560280 h 560280"/>
              <a:gd name="connsiteX5" fmla="*/ 280140 w 1400701"/>
              <a:gd name="connsiteY5" fmla="*/ 280140 h 560280"/>
              <a:gd name="connsiteX6" fmla="*/ 0 w 1400701"/>
              <a:gd name="connsiteY6" fmla="*/ 0 h 56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701" h="560280">
                <a:moveTo>
                  <a:pt x="0" y="0"/>
                </a:moveTo>
                <a:lnTo>
                  <a:pt x="1120561" y="0"/>
                </a:lnTo>
                <a:lnTo>
                  <a:pt x="1400701" y="280140"/>
                </a:lnTo>
                <a:lnTo>
                  <a:pt x="1120561" y="560280"/>
                </a:lnTo>
                <a:lnTo>
                  <a:pt x="0" y="560280"/>
                </a:lnTo>
                <a:lnTo>
                  <a:pt x="280140" y="280140"/>
                </a:lnTo>
                <a:lnTo>
                  <a:pt x="0" y="0"/>
                </a:lnTo>
                <a:close/>
              </a:path>
            </a:pathLst>
          </a:custGeom>
          <a:solidFill>
            <a:srgbClr val="FFCC66"/>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180000" tIns="21336" rIns="108000" bIns="21336" spcCol="1270" anchor="ctr"/>
          <a:lstStyle/>
          <a:p>
            <a:pPr algn="ctr" defTabSz="711200" fontAlgn="base">
              <a:lnSpc>
                <a:spcPct val="90000"/>
              </a:lnSpc>
              <a:spcBef>
                <a:spcPct val="0"/>
              </a:spcBef>
              <a:spcAft>
                <a:spcPct val="35000"/>
              </a:spcAft>
              <a:defRPr/>
            </a:pPr>
            <a:r>
              <a:rPr lang="ru-RU" sz="1200" b="1" dirty="0" smtClean="0">
                <a:solidFill>
                  <a:prstClr val="black"/>
                </a:solidFill>
                <a:cs typeface="Arial" pitchFamily="34" charset="0"/>
              </a:rPr>
              <a:t>Искать и анализировать</a:t>
            </a:r>
          </a:p>
          <a:p>
            <a:pPr algn="ctr" defTabSz="711200" fontAlgn="base">
              <a:lnSpc>
                <a:spcPct val="90000"/>
              </a:lnSpc>
              <a:spcBef>
                <a:spcPct val="0"/>
              </a:spcBef>
              <a:spcAft>
                <a:spcPct val="35000"/>
              </a:spcAft>
              <a:defRPr/>
            </a:pPr>
            <a:r>
              <a:rPr lang="ru-RU" sz="1200" b="1" dirty="0" smtClean="0">
                <a:solidFill>
                  <a:prstClr val="black"/>
                </a:solidFill>
                <a:cs typeface="Arial" pitchFamily="34" charset="0"/>
              </a:rPr>
              <a:t>научную информацию</a:t>
            </a:r>
            <a:endParaRPr lang="en-US" sz="1200" b="1" dirty="0">
              <a:solidFill>
                <a:prstClr val="black"/>
              </a:solidFill>
              <a:cs typeface="Arial" pitchFamily="34" charset="0"/>
            </a:endParaRPr>
          </a:p>
        </p:txBody>
      </p:sp>
      <p:sp>
        <p:nvSpPr>
          <p:cNvPr id="7" name="Freeform 6">
            <a:hlinkClick r:id="rId4" action="ppaction://hlinksldjump"/>
          </p:cNvPr>
          <p:cNvSpPr/>
          <p:nvPr/>
        </p:nvSpPr>
        <p:spPr>
          <a:xfrm>
            <a:off x="1752600" y="1442092"/>
            <a:ext cx="1447800" cy="936749"/>
          </a:xfrm>
          <a:custGeom>
            <a:avLst/>
            <a:gdLst>
              <a:gd name="connsiteX0" fmla="*/ 0 w 1400701"/>
              <a:gd name="connsiteY0" fmla="*/ 0 h 560280"/>
              <a:gd name="connsiteX1" fmla="*/ 1120561 w 1400701"/>
              <a:gd name="connsiteY1" fmla="*/ 0 h 560280"/>
              <a:gd name="connsiteX2" fmla="*/ 1400701 w 1400701"/>
              <a:gd name="connsiteY2" fmla="*/ 280140 h 560280"/>
              <a:gd name="connsiteX3" fmla="*/ 1120561 w 1400701"/>
              <a:gd name="connsiteY3" fmla="*/ 560280 h 560280"/>
              <a:gd name="connsiteX4" fmla="*/ 0 w 1400701"/>
              <a:gd name="connsiteY4" fmla="*/ 560280 h 560280"/>
              <a:gd name="connsiteX5" fmla="*/ 280140 w 1400701"/>
              <a:gd name="connsiteY5" fmla="*/ 280140 h 560280"/>
              <a:gd name="connsiteX6" fmla="*/ 0 w 1400701"/>
              <a:gd name="connsiteY6" fmla="*/ 0 h 56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701" h="560280">
                <a:moveTo>
                  <a:pt x="0" y="0"/>
                </a:moveTo>
                <a:lnTo>
                  <a:pt x="1120561" y="0"/>
                </a:lnTo>
                <a:lnTo>
                  <a:pt x="1400701" y="280140"/>
                </a:lnTo>
                <a:lnTo>
                  <a:pt x="1120561" y="560280"/>
                </a:lnTo>
                <a:lnTo>
                  <a:pt x="0" y="560280"/>
                </a:lnTo>
                <a:lnTo>
                  <a:pt x="280140" y="280140"/>
                </a:lnTo>
                <a:lnTo>
                  <a:pt x="0" y="0"/>
                </a:lnTo>
                <a:close/>
              </a:path>
            </a:pathLst>
          </a:custGeom>
          <a:solidFill>
            <a:srgbClr val="FFCC66"/>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180000" tIns="21336" rIns="108000" bIns="21336" spcCol="1270" anchor="ctr"/>
          <a:lstStyle/>
          <a:p>
            <a:pPr algn="ctr" defTabSz="711200" fontAlgn="base">
              <a:lnSpc>
                <a:spcPct val="90000"/>
              </a:lnSpc>
              <a:spcBef>
                <a:spcPct val="0"/>
              </a:spcBef>
              <a:spcAft>
                <a:spcPct val="35000"/>
              </a:spcAft>
              <a:defRPr/>
            </a:pPr>
            <a:r>
              <a:rPr lang="ru-RU" sz="1200" b="1" dirty="0" smtClean="0">
                <a:solidFill>
                  <a:prstClr val="black"/>
                </a:solidFill>
                <a:cs typeface="Arial" pitchFamily="34" charset="0"/>
              </a:rPr>
              <a:t>Читать и обрабатывать полнотекс-товые статьи</a:t>
            </a:r>
            <a:endParaRPr lang="en-US" sz="1200" b="1" dirty="0">
              <a:solidFill>
                <a:prstClr val="black"/>
              </a:solidFill>
              <a:cs typeface="Arial" pitchFamily="34" charset="0"/>
            </a:endParaRPr>
          </a:p>
        </p:txBody>
      </p:sp>
      <p:sp>
        <p:nvSpPr>
          <p:cNvPr id="8" name="Freeform 7">
            <a:hlinkClick r:id="" action="ppaction://noaction"/>
          </p:cNvPr>
          <p:cNvSpPr/>
          <p:nvPr/>
        </p:nvSpPr>
        <p:spPr>
          <a:xfrm>
            <a:off x="3058890" y="1442095"/>
            <a:ext cx="1174449" cy="936746"/>
          </a:xfrm>
          <a:custGeom>
            <a:avLst/>
            <a:gdLst>
              <a:gd name="connsiteX0" fmla="*/ 0 w 1400701"/>
              <a:gd name="connsiteY0" fmla="*/ 0 h 560280"/>
              <a:gd name="connsiteX1" fmla="*/ 1120561 w 1400701"/>
              <a:gd name="connsiteY1" fmla="*/ 0 h 560280"/>
              <a:gd name="connsiteX2" fmla="*/ 1400701 w 1400701"/>
              <a:gd name="connsiteY2" fmla="*/ 280140 h 560280"/>
              <a:gd name="connsiteX3" fmla="*/ 1120561 w 1400701"/>
              <a:gd name="connsiteY3" fmla="*/ 560280 h 560280"/>
              <a:gd name="connsiteX4" fmla="*/ 0 w 1400701"/>
              <a:gd name="connsiteY4" fmla="*/ 560280 h 560280"/>
              <a:gd name="connsiteX5" fmla="*/ 280140 w 1400701"/>
              <a:gd name="connsiteY5" fmla="*/ 280140 h 560280"/>
              <a:gd name="connsiteX6" fmla="*/ 0 w 1400701"/>
              <a:gd name="connsiteY6" fmla="*/ 0 h 56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701" h="560280">
                <a:moveTo>
                  <a:pt x="0" y="0"/>
                </a:moveTo>
                <a:lnTo>
                  <a:pt x="1120561" y="0"/>
                </a:lnTo>
                <a:lnTo>
                  <a:pt x="1400701" y="280140"/>
                </a:lnTo>
                <a:lnTo>
                  <a:pt x="1120561" y="560280"/>
                </a:lnTo>
                <a:lnTo>
                  <a:pt x="0" y="560280"/>
                </a:lnTo>
                <a:lnTo>
                  <a:pt x="280140" y="280140"/>
                </a:lnTo>
                <a:lnTo>
                  <a:pt x="0" y="0"/>
                </a:lnTo>
                <a:close/>
              </a:path>
            </a:pathLst>
          </a:custGeom>
          <a:solidFill>
            <a:srgbClr val="FFCC66"/>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180000" tIns="21336" rIns="108000" bIns="21336" spcCol="1270" anchor="ctr"/>
          <a:lstStyle/>
          <a:p>
            <a:pPr algn="ctr" defTabSz="711200" fontAlgn="base">
              <a:lnSpc>
                <a:spcPct val="90000"/>
              </a:lnSpc>
              <a:spcBef>
                <a:spcPct val="0"/>
              </a:spcBef>
              <a:spcAft>
                <a:spcPct val="35000"/>
              </a:spcAft>
              <a:defRPr/>
            </a:pPr>
            <a:r>
              <a:rPr lang="ru-RU" sz="1200" b="1" dirty="0" smtClean="0">
                <a:solidFill>
                  <a:prstClr val="black"/>
                </a:solidFill>
                <a:cs typeface="Arial" pitchFamily="34" charset="0"/>
              </a:rPr>
              <a:t>Собирать и хранить статьи</a:t>
            </a:r>
            <a:endParaRPr lang="en-US" sz="1200" b="1" dirty="0">
              <a:solidFill>
                <a:prstClr val="black"/>
              </a:solidFill>
              <a:cs typeface="Arial" pitchFamily="34" charset="0"/>
            </a:endParaRPr>
          </a:p>
        </p:txBody>
      </p:sp>
      <p:sp>
        <p:nvSpPr>
          <p:cNvPr id="9" name="Freeform 8">
            <a:hlinkClick r:id="" action="ppaction://noaction"/>
          </p:cNvPr>
          <p:cNvSpPr/>
          <p:nvPr/>
        </p:nvSpPr>
        <p:spPr>
          <a:xfrm>
            <a:off x="4125124" y="1442095"/>
            <a:ext cx="1082154" cy="936746"/>
          </a:xfrm>
          <a:custGeom>
            <a:avLst/>
            <a:gdLst>
              <a:gd name="connsiteX0" fmla="*/ 0 w 1400701"/>
              <a:gd name="connsiteY0" fmla="*/ 0 h 560280"/>
              <a:gd name="connsiteX1" fmla="*/ 1120561 w 1400701"/>
              <a:gd name="connsiteY1" fmla="*/ 0 h 560280"/>
              <a:gd name="connsiteX2" fmla="*/ 1400701 w 1400701"/>
              <a:gd name="connsiteY2" fmla="*/ 280140 h 560280"/>
              <a:gd name="connsiteX3" fmla="*/ 1120561 w 1400701"/>
              <a:gd name="connsiteY3" fmla="*/ 560280 h 560280"/>
              <a:gd name="connsiteX4" fmla="*/ 0 w 1400701"/>
              <a:gd name="connsiteY4" fmla="*/ 560280 h 560280"/>
              <a:gd name="connsiteX5" fmla="*/ 280140 w 1400701"/>
              <a:gd name="connsiteY5" fmla="*/ 280140 h 560280"/>
              <a:gd name="connsiteX6" fmla="*/ 0 w 1400701"/>
              <a:gd name="connsiteY6" fmla="*/ 0 h 56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701" h="560280">
                <a:moveTo>
                  <a:pt x="0" y="0"/>
                </a:moveTo>
                <a:lnTo>
                  <a:pt x="1120561" y="0"/>
                </a:lnTo>
                <a:lnTo>
                  <a:pt x="1400701" y="280140"/>
                </a:lnTo>
                <a:lnTo>
                  <a:pt x="1120561" y="560280"/>
                </a:lnTo>
                <a:lnTo>
                  <a:pt x="0" y="560280"/>
                </a:lnTo>
                <a:lnTo>
                  <a:pt x="280140" y="280140"/>
                </a:lnTo>
                <a:lnTo>
                  <a:pt x="0" y="0"/>
                </a:lnTo>
                <a:close/>
              </a:path>
            </a:pathLst>
          </a:custGeom>
          <a:solidFill>
            <a:srgbClr val="FFCC66"/>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180000" tIns="21336" rIns="108000" bIns="21336" spcCol="1270" anchor="ctr"/>
          <a:lstStyle/>
          <a:p>
            <a:pPr algn="ctr" defTabSz="711200" fontAlgn="base">
              <a:lnSpc>
                <a:spcPct val="90000"/>
              </a:lnSpc>
              <a:spcBef>
                <a:spcPct val="0"/>
              </a:spcBef>
              <a:spcAft>
                <a:spcPct val="35000"/>
              </a:spcAft>
              <a:defRPr/>
            </a:pPr>
            <a:r>
              <a:rPr lang="ru-RU" sz="1200" b="1" dirty="0" smtClean="0">
                <a:solidFill>
                  <a:prstClr val="black"/>
                </a:solidFill>
                <a:cs typeface="Arial" pitchFamily="34" charset="0"/>
              </a:rPr>
              <a:t>Писать научную работу</a:t>
            </a:r>
            <a:endParaRPr lang="en-GB" sz="1200" b="1" dirty="0">
              <a:solidFill>
                <a:prstClr val="black"/>
              </a:solidFill>
              <a:cs typeface="Arial" pitchFamily="34" charset="0"/>
            </a:endParaRPr>
          </a:p>
        </p:txBody>
      </p:sp>
      <p:sp>
        <p:nvSpPr>
          <p:cNvPr id="11" name="Freeform 10">
            <a:hlinkClick r:id="" action="ppaction://noaction"/>
          </p:cNvPr>
          <p:cNvSpPr/>
          <p:nvPr/>
        </p:nvSpPr>
        <p:spPr>
          <a:xfrm>
            <a:off x="5099062" y="1442094"/>
            <a:ext cx="1128477" cy="948655"/>
          </a:xfrm>
          <a:custGeom>
            <a:avLst/>
            <a:gdLst>
              <a:gd name="connsiteX0" fmla="*/ 0 w 1400701"/>
              <a:gd name="connsiteY0" fmla="*/ 0 h 560280"/>
              <a:gd name="connsiteX1" fmla="*/ 1120561 w 1400701"/>
              <a:gd name="connsiteY1" fmla="*/ 0 h 560280"/>
              <a:gd name="connsiteX2" fmla="*/ 1400701 w 1400701"/>
              <a:gd name="connsiteY2" fmla="*/ 280140 h 560280"/>
              <a:gd name="connsiteX3" fmla="*/ 1120561 w 1400701"/>
              <a:gd name="connsiteY3" fmla="*/ 560280 h 560280"/>
              <a:gd name="connsiteX4" fmla="*/ 0 w 1400701"/>
              <a:gd name="connsiteY4" fmla="*/ 560280 h 560280"/>
              <a:gd name="connsiteX5" fmla="*/ 280140 w 1400701"/>
              <a:gd name="connsiteY5" fmla="*/ 280140 h 560280"/>
              <a:gd name="connsiteX6" fmla="*/ 0 w 1400701"/>
              <a:gd name="connsiteY6" fmla="*/ 0 h 56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701" h="560280">
                <a:moveTo>
                  <a:pt x="0" y="0"/>
                </a:moveTo>
                <a:lnTo>
                  <a:pt x="1120561" y="0"/>
                </a:lnTo>
                <a:lnTo>
                  <a:pt x="1400701" y="280140"/>
                </a:lnTo>
                <a:lnTo>
                  <a:pt x="1120561" y="560280"/>
                </a:lnTo>
                <a:lnTo>
                  <a:pt x="0" y="560280"/>
                </a:lnTo>
                <a:lnTo>
                  <a:pt x="280140" y="280140"/>
                </a:lnTo>
                <a:lnTo>
                  <a:pt x="0" y="0"/>
                </a:lnTo>
                <a:close/>
              </a:path>
            </a:pathLst>
          </a:custGeom>
          <a:solidFill>
            <a:srgbClr val="FFCC66"/>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180000" tIns="21336" rIns="108000" bIns="21336" spcCol="1270" anchor="ctr"/>
          <a:lstStyle/>
          <a:p>
            <a:pPr algn="ctr" defTabSz="711200" fontAlgn="base">
              <a:lnSpc>
                <a:spcPct val="90000"/>
              </a:lnSpc>
              <a:spcBef>
                <a:spcPct val="0"/>
              </a:spcBef>
              <a:spcAft>
                <a:spcPct val="35000"/>
              </a:spcAft>
              <a:defRPr/>
            </a:pPr>
            <a:r>
              <a:rPr lang="ru-RU" sz="1200" b="1" dirty="0" smtClean="0">
                <a:solidFill>
                  <a:prstClr val="black"/>
                </a:solidFill>
                <a:cs typeface="Arial" pitchFamily="34" charset="0"/>
              </a:rPr>
              <a:t>Подавать статью в науный журнал</a:t>
            </a:r>
            <a:endParaRPr lang="en-US" sz="1200" b="1" dirty="0">
              <a:solidFill>
                <a:prstClr val="black"/>
              </a:solidFill>
              <a:cs typeface="Arial" pitchFamily="34" charset="0"/>
            </a:endParaRPr>
          </a:p>
        </p:txBody>
      </p:sp>
      <p:sp>
        <p:nvSpPr>
          <p:cNvPr id="24" name="Freeform 23">
            <a:hlinkClick r:id="" action="ppaction://noaction"/>
          </p:cNvPr>
          <p:cNvSpPr/>
          <p:nvPr/>
        </p:nvSpPr>
        <p:spPr>
          <a:xfrm>
            <a:off x="6075798" y="1431850"/>
            <a:ext cx="1391802" cy="936746"/>
          </a:xfrm>
          <a:custGeom>
            <a:avLst/>
            <a:gdLst>
              <a:gd name="connsiteX0" fmla="*/ 0 w 1400701"/>
              <a:gd name="connsiteY0" fmla="*/ 0 h 560280"/>
              <a:gd name="connsiteX1" fmla="*/ 1120561 w 1400701"/>
              <a:gd name="connsiteY1" fmla="*/ 0 h 560280"/>
              <a:gd name="connsiteX2" fmla="*/ 1400701 w 1400701"/>
              <a:gd name="connsiteY2" fmla="*/ 280140 h 560280"/>
              <a:gd name="connsiteX3" fmla="*/ 1120561 w 1400701"/>
              <a:gd name="connsiteY3" fmla="*/ 560280 h 560280"/>
              <a:gd name="connsiteX4" fmla="*/ 0 w 1400701"/>
              <a:gd name="connsiteY4" fmla="*/ 560280 h 560280"/>
              <a:gd name="connsiteX5" fmla="*/ 280140 w 1400701"/>
              <a:gd name="connsiteY5" fmla="*/ 280140 h 560280"/>
              <a:gd name="connsiteX6" fmla="*/ 0 w 1400701"/>
              <a:gd name="connsiteY6" fmla="*/ 0 h 56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701" h="560280">
                <a:moveTo>
                  <a:pt x="0" y="0"/>
                </a:moveTo>
                <a:lnTo>
                  <a:pt x="1120561" y="0"/>
                </a:lnTo>
                <a:lnTo>
                  <a:pt x="1400701" y="280140"/>
                </a:lnTo>
                <a:lnTo>
                  <a:pt x="1120561" y="560280"/>
                </a:lnTo>
                <a:lnTo>
                  <a:pt x="0" y="560280"/>
                </a:lnTo>
                <a:lnTo>
                  <a:pt x="280140" y="280140"/>
                </a:lnTo>
                <a:lnTo>
                  <a:pt x="0" y="0"/>
                </a:lnTo>
                <a:close/>
              </a:path>
            </a:pathLst>
          </a:custGeom>
          <a:solidFill>
            <a:srgbClr val="FFCC66"/>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180000" tIns="21336" rIns="108000" bIns="21336" spcCol="1270" anchor="ctr"/>
          <a:lstStyle/>
          <a:p>
            <a:pPr algn="ctr" defTabSz="711200" fontAlgn="base">
              <a:lnSpc>
                <a:spcPct val="90000"/>
              </a:lnSpc>
              <a:spcBef>
                <a:spcPct val="0"/>
              </a:spcBef>
              <a:spcAft>
                <a:spcPct val="35000"/>
              </a:spcAft>
              <a:defRPr/>
            </a:pPr>
            <a:r>
              <a:rPr lang="ru-RU" sz="1200" b="1" dirty="0" smtClean="0">
                <a:solidFill>
                  <a:prstClr val="black"/>
                </a:solidFill>
                <a:cs typeface="Arial" pitchFamily="34" charset="0"/>
              </a:rPr>
              <a:t>Оценивать и публиковать</a:t>
            </a:r>
            <a:endParaRPr lang="en-US" sz="1200" b="1" dirty="0">
              <a:solidFill>
                <a:prstClr val="black"/>
              </a:solidFill>
              <a:cs typeface="Arial" pitchFamily="34" charset="0"/>
            </a:endParaRPr>
          </a:p>
        </p:txBody>
      </p:sp>
      <p:sp>
        <p:nvSpPr>
          <p:cNvPr id="32" name="Freeform 31"/>
          <p:cNvSpPr/>
          <p:nvPr/>
        </p:nvSpPr>
        <p:spPr>
          <a:xfrm>
            <a:off x="7304489" y="1443657"/>
            <a:ext cx="1524001" cy="935185"/>
          </a:xfrm>
          <a:custGeom>
            <a:avLst/>
            <a:gdLst>
              <a:gd name="connsiteX0" fmla="*/ 0 w 1400701"/>
              <a:gd name="connsiteY0" fmla="*/ 0 h 560280"/>
              <a:gd name="connsiteX1" fmla="*/ 1120561 w 1400701"/>
              <a:gd name="connsiteY1" fmla="*/ 0 h 560280"/>
              <a:gd name="connsiteX2" fmla="*/ 1400701 w 1400701"/>
              <a:gd name="connsiteY2" fmla="*/ 280140 h 560280"/>
              <a:gd name="connsiteX3" fmla="*/ 1120561 w 1400701"/>
              <a:gd name="connsiteY3" fmla="*/ 560280 h 560280"/>
              <a:gd name="connsiteX4" fmla="*/ 0 w 1400701"/>
              <a:gd name="connsiteY4" fmla="*/ 560280 h 560280"/>
              <a:gd name="connsiteX5" fmla="*/ 280140 w 1400701"/>
              <a:gd name="connsiteY5" fmla="*/ 280140 h 560280"/>
              <a:gd name="connsiteX6" fmla="*/ 0 w 1400701"/>
              <a:gd name="connsiteY6" fmla="*/ 0 h 56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701" h="560280">
                <a:moveTo>
                  <a:pt x="0" y="0"/>
                </a:moveTo>
                <a:lnTo>
                  <a:pt x="1120561" y="0"/>
                </a:lnTo>
                <a:lnTo>
                  <a:pt x="1400701" y="280140"/>
                </a:lnTo>
                <a:lnTo>
                  <a:pt x="1120561" y="560280"/>
                </a:lnTo>
                <a:lnTo>
                  <a:pt x="0" y="560280"/>
                </a:lnTo>
                <a:lnTo>
                  <a:pt x="280140" y="280140"/>
                </a:lnTo>
                <a:lnTo>
                  <a:pt x="0" y="0"/>
                </a:lnTo>
                <a:close/>
              </a:path>
            </a:pathLst>
          </a:custGeom>
          <a:solidFill>
            <a:srgbClr val="FFCC66"/>
          </a:solidFill>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txBody>
          <a:bodyPr lIns="180000" tIns="21336" rIns="108000" bIns="21336" spcCol="1270" anchor="ctr"/>
          <a:lstStyle/>
          <a:p>
            <a:pPr algn="ctr" defTabSz="711200" fontAlgn="base">
              <a:lnSpc>
                <a:spcPct val="90000"/>
              </a:lnSpc>
              <a:spcBef>
                <a:spcPct val="0"/>
              </a:spcBef>
              <a:spcAft>
                <a:spcPct val="35000"/>
              </a:spcAft>
              <a:defRPr/>
            </a:pPr>
            <a:r>
              <a:rPr lang="ru-RU" sz="1200" b="1" dirty="0" smtClean="0">
                <a:solidFill>
                  <a:prstClr val="black"/>
                </a:solidFill>
                <a:cs typeface="Arial" pitchFamily="34" charset="0"/>
              </a:rPr>
              <a:t>Управлять карьерой и сетью коллег</a:t>
            </a:r>
            <a:endParaRPr lang="en-US" sz="1200" b="1" dirty="0">
              <a:solidFill>
                <a:prstClr val="black"/>
              </a:solidFill>
              <a:cs typeface="Arial" pitchFamily="34" charset="0"/>
            </a:endParaRPr>
          </a:p>
        </p:txBody>
      </p:sp>
      <p:pic>
        <p:nvPicPr>
          <p:cNvPr id="4121" name="Picture 25" descr="http://www2.honolulu.hawaii.edu/library/images/sciencedirect_logo.GIF"/>
          <p:cNvPicPr>
            <a:picLocks noChangeAspect="1" noChangeArrowheads="1"/>
          </p:cNvPicPr>
          <p:nvPr/>
        </p:nvPicPr>
        <p:blipFill>
          <a:blip r:embed="rId5"/>
          <a:srcRect/>
          <a:stretch>
            <a:fillRect/>
          </a:stretch>
        </p:blipFill>
        <p:spPr bwMode="auto">
          <a:xfrm>
            <a:off x="2045210" y="3340849"/>
            <a:ext cx="1013679" cy="1017577"/>
          </a:xfrm>
          <a:prstGeom prst="rect">
            <a:avLst/>
          </a:prstGeom>
          <a:ln>
            <a:noFill/>
          </a:ln>
          <a:effectLst>
            <a:outerShdw blurRad="292100" dist="139700" dir="2700000" algn="tl" rotWithShape="0">
              <a:srgbClr val="333333">
                <a:alpha val="65000"/>
              </a:srgbClr>
            </a:outerShdw>
          </a:effectLst>
        </p:spPr>
      </p:pic>
      <p:pic>
        <p:nvPicPr>
          <p:cNvPr id="4127" name="Picture 31" descr="https://encrypted-tbn1.gstatic.com/images?q=tbn:ANd9GcTiVQl2kIiACNEhjZGP_h2cWKMqST-nG-1dulCvyJ5ACzWPmXMY"/>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93162" y="3867865"/>
            <a:ext cx="1541866" cy="490562"/>
          </a:xfrm>
          <a:prstGeom prst="rect">
            <a:avLst/>
          </a:prstGeom>
          <a:noFill/>
          <a:ln>
            <a:noFill/>
          </a:ln>
          <a:effectLst>
            <a:outerShdw blurRad="292100" dist="139700" dir="2700000" algn="tl" rotWithShape="0">
              <a:srgbClr val="333333">
                <a:alpha val="65000"/>
              </a:srgbClr>
            </a:outerShdw>
          </a:effectLst>
        </p:spPr>
      </p:pic>
      <p:pic>
        <p:nvPicPr>
          <p:cNvPr id="4128" name="Picture 32"/>
          <p:cNvPicPr>
            <a:picLocks noChangeAspect="1" noChangeArrowheads="1"/>
          </p:cNvPicPr>
          <p:nvPr/>
        </p:nvPicPr>
        <p:blipFill>
          <a:blip r:embed="rId7"/>
          <a:srcRect/>
          <a:stretch>
            <a:fillRect/>
          </a:stretch>
        </p:blipFill>
        <p:spPr bwMode="auto">
          <a:xfrm>
            <a:off x="537129" y="4512378"/>
            <a:ext cx="979228" cy="541362"/>
          </a:xfrm>
          <a:prstGeom prst="rect">
            <a:avLst/>
          </a:prstGeom>
          <a:noFill/>
          <a:ln>
            <a:noFill/>
          </a:ln>
          <a:effectLst>
            <a:outerShdw blurRad="292100" dist="139700" dir="2700000" algn="tl" rotWithShape="0">
              <a:srgbClr val="333333">
                <a:alpha val="65000"/>
              </a:srgbClr>
            </a:outerShdw>
          </a:effectLst>
        </p:spPr>
      </p:pic>
      <p:pic>
        <p:nvPicPr>
          <p:cNvPr id="4130" name="Picture 34" descr="http://blogs.warwick.ac.uk/images/libraryscienceteam/2009/05/05/engineering_village_logo.jpg?maxWidth=500"/>
          <p:cNvPicPr>
            <a:picLocks noChangeAspect="1" noChangeArrowheads="1"/>
          </p:cNvPicPr>
          <p:nvPr/>
        </p:nvPicPr>
        <p:blipFill>
          <a:blip r:embed="rId8"/>
          <a:srcRect/>
          <a:stretch>
            <a:fillRect/>
          </a:stretch>
        </p:blipFill>
        <p:spPr bwMode="auto">
          <a:xfrm>
            <a:off x="210097" y="3177047"/>
            <a:ext cx="1775966" cy="503238"/>
          </a:xfrm>
          <a:prstGeom prst="rect">
            <a:avLst/>
          </a:prstGeom>
          <a:ln>
            <a:noFill/>
          </a:ln>
          <a:effectLst>
            <a:outerShdw blurRad="292100" dist="139700" dir="2700000" algn="tl" rotWithShape="0">
              <a:srgbClr val="333333">
                <a:alpha val="65000"/>
              </a:srgbClr>
            </a:outerShdw>
          </a:effectLst>
        </p:spPr>
      </p:pic>
      <p:pic>
        <p:nvPicPr>
          <p:cNvPr id="209" name="Picture 23" descr="http://www.egyheartjournal.com/images/1066-EES_video3.jpg"/>
          <p:cNvPicPr>
            <a:picLocks noChangeAspect="1" noChangeArrowheads="1"/>
          </p:cNvPicPr>
          <p:nvPr/>
        </p:nvPicPr>
        <p:blipFill>
          <a:blip r:embed="rId9"/>
          <a:srcRect/>
          <a:stretch>
            <a:fillRect/>
          </a:stretch>
        </p:blipFill>
        <p:spPr bwMode="auto">
          <a:xfrm>
            <a:off x="5378260" y="2915194"/>
            <a:ext cx="1361201" cy="984516"/>
          </a:xfrm>
          <a:prstGeom prst="rect">
            <a:avLst/>
          </a:prstGeom>
          <a:ln>
            <a:noFill/>
          </a:ln>
          <a:effectLst>
            <a:outerShdw blurRad="292100" dist="139700" dir="2700000" algn="tl" rotWithShape="0">
              <a:srgbClr val="333333">
                <a:alpha val="65000"/>
              </a:srgbClr>
            </a:outerShdw>
          </a:effectLst>
        </p:spPr>
      </p:pic>
      <p:pic>
        <p:nvPicPr>
          <p:cNvPr id="29698" name="Picture 2" descr="http://www.egyheartjournal.com/images/1066-EWS.jpg"/>
          <p:cNvPicPr>
            <a:picLocks noChangeAspect="1" noChangeArrowheads="1"/>
          </p:cNvPicPr>
          <p:nvPr/>
        </p:nvPicPr>
        <p:blipFill>
          <a:blip r:embed="rId10"/>
          <a:srcRect/>
          <a:stretch>
            <a:fillRect/>
          </a:stretch>
        </p:blipFill>
        <p:spPr bwMode="auto">
          <a:xfrm>
            <a:off x="5411406" y="4060197"/>
            <a:ext cx="1328783" cy="643499"/>
          </a:xfrm>
          <a:prstGeom prst="rect">
            <a:avLst/>
          </a:prstGeom>
          <a:ln>
            <a:noFill/>
          </a:ln>
          <a:effectLst>
            <a:outerShdw blurRad="292100" dist="139700" dir="2700000" algn="tl" rotWithShape="0">
              <a:srgbClr val="333333">
                <a:alpha val="65000"/>
              </a:srgbClr>
            </a:outerShdw>
          </a:effectLst>
        </p:spPr>
      </p:pic>
      <p:pic>
        <p:nvPicPr>
          <p:cNvPr id="69" name="Picture 10" descr="http://www.superscout.com/uploadedImages/e2c5c0d9-3763-4381-a755-0f13ac5aaf10.png"/>
          <p:cNvPicPr>
            <a:picLocks noChangeAspect="1" noChangeArrowheads="1"/>
          </p:cNvPicPr>
          <p:nvPr/>
        </p:nvPicPr>
        <p:blipFill>
          <a:blip r:embed="rId11"/>
          <a:srcRect/>
          <a:stretch>
            <a:fillRect/>
          </a:stretch>
        </p:blipFill>
        <p:spPr bwMode="auto">
          <a:xfrm>
            <a:off x="3446775" y="3163461"/>
            <a:ext cx="1334945" cy="1194966"/>
          </a:xfrm>
          <a:prstGeom prst="rect">
            <a:avLst/>
          </a:prstGeom>
          <a:ln>
            <a:noFill/>
          </a:ln>
          <a:effectLst>
            <a:outerShdw blurRad="292100" dist="139700" dir="2700000" algn="tl" rotWithShape="0">
              <a:srgbClr val="333333">
                <a:alpha val="65000"/>
              </a:srgbClr>
            </a:outerShdw>
          </a:effectLst>
        </p:spPr>
      </p:pic>
      <p:pic>
        <p:nvPicPr>
          <p:cNvPr id="73" name="Picture 10" descr="http://www.superscout.com/uploadedImages/e2c5c0d9-3763-4381-a755-0f13ac5aaf10.png"/>
          <p:cNvPicPr>
            <a:picLocks noChangeAspect="1" noChangeArrowheads="1"/>
          </p:cNvPicPr>
          <p:nvPr/>
        </p:nvPicPr>
        <p:blipFill>
          <a:blip r:embed="rId11"/>
          <a:srcRect/>
          <a:stretch>
            <a:fillRect/>
          </a:stretch>
        </p:blipFill>
        <p:spPr bwMode="auto">
          <a:xfrm>
            <a:off x="7304489" y="3235536"/>
            <a:ext cx="1321439" cy="1146409"/>
          </a:xfrm>
          <a:prstGeom prst="rect">
            <a:avLst/>
          </a:prstGeom>
          <a:ln>
            <a:noFill/>
          </a:ln>
          <a:effectLst>
            <a:outerShdw blurRad="292100" dist="139700" dir="2700000" algn="tl" rotWithShape="0">
              <a:srgbClr val="333333">
                <a:alpha val="65000"/>
              </a:srgbClr>
            </a:outerShdw>
          </a:effectLst>
        </p:spPr>
      </p:pic>
      <p:sp>
        <p:nvSpPr>
          <p:cNvPr id="78" name="Slide Number Placeholder 3"/>
          <p:cNvSpPr>
            <a:spLocks noGrp="1"/>
          </p:cNvSpPr>
          <p:nvPr>
            <p:ph type="sldNum" sz="quarter" idx="4294967295"/>
          </p:nvPr>
        </p:nvSpPr>
        <p:spPr>
          <a:xfrm>
            <a:off x="8548008" y="12205"/>
            <a:ext cx="457200" cy="327933"/>
          </a:xfrm>
          <a:prstGeom prst="rect">
            <a:avLst/>
          </a:prstGeom>
        </p:spPr>
        <p:txBody>
          <a:bodyPr anchor="ctr"/>
          <a:lstStyle/>
          <a:p>
            <a:pPr algn="r" fontAlgn="base">
              <a:spcBef>
                <a:spcPct val="0"/>
              </a:spcBef>
              <a:spcAft>
                <a:spcPct val="0"/>
              </a:spcAft>
              <a:defRPr/>
            </a:pPr>
            <a:fld id="{3292F70A-ABE4-422F-A356-8F110FDB303B}" type="slidenum">
              <a:rPr lang="en-GB" sz="1400" smtClean="0">
                <a:solidFill>
                  <a:prstClr val="white"/>
                </a:solidFill>
                <a:latin typeface="Arial" pitchFamily="34" charset="0"/>
              </a:rPr>
              <a:pPr algn="r" fontAlgn="base">
                <a:spcBef>
                  <a:spcPct val="0"/>
                </a:spcBef>
                <a:spcAft>
                  <a:spcPct val="0"/>
                </a:spcAft>
                <a:defRPr/>
              </a:pPr>
              <a:t>59</a:t>
            </a:fld>
            <a:endParaRPr lang="en-GB" sz="1400" dirty="0">
              <a:solidFill>
                <a:prstClr val="white"/>
              </a:solidFill>
              <a:latin typeface="Arial" pitchFamily="34" charset="0"/>
            </a:endParaRPr>
          </a:p>
        </p:txBody>
      </p:sp>
      <p:pic>
        <p:nvPicPr>
          <p:cNvPr id="89"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3766" y="2598519"/>
            <a:ext cx="1925955" cy="584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Title 1"/>
          <p:cNvSpPr txBox="1">
            <a:spLocks/>
          </p:cNvSpPr>
          <p:nvPr/>
        </p:nvSpPr>
        <p:spPr>
          <a:xfrm>
            <a:off x="750632" y="541337"/>
            <a:ext cx="7831137" cy="431800"/>
          </a:xfrm>
          <a:prstGeom prst="rect">
            <a:avLst/>
          </a:prstGeom>
        </p:spPr>
        <p:txBody>
          <a:bodyPr vert="horz" lIns="91440" tIns="45720" rIns="91440" bIns="45720" rtlCol="0" anchor="ctr">
            <a:normAutofit fontScale="97500" lnSpcReduction="10000"/>
          </a:bodyPr>
          <a:lstStyle>
            <a:lvl1pPr algn="l" defTabSz="457200" rtl="0" eaLnBrk="1" latinLnBrk="0" hangingPunct="1">
              <a:spcBef>
                <a:spcPct val="0"/>
              </a:spcBef>
              <a:buNone/>
              <a:defRPr sz="2400" b="1" i="0" kern="1200">
                <a:solidFill>
                  <a:schemeClr val="accent1"/>
                </a:solidFill>
                <a:latin typeface="Arial Bold"/>
                <a:ea typeface="+mj-ea"/>
                <a:cs typeface="Arial Bold"/>
              </a:defRPr>
            </a:lvl1pPr>
          </a:lstStyle>
          <a:p>
            <a:r>
              <a:rPr lang="ru-RU" dirty="0" smtClean="0"/>
              <a:t>Этапы научно-исследовательской деятельности</a:t>
            </a:r>
            <a:endParaRPr lang="en-US" dirty="0"/>
          </a:p>
        </p:txBody>
      </p:sp>
      <p:pic>
        <p:nvPicPr>
          <p:cNvPr id="31" name="Picture 35"/>
          <p:cNvPicPr>
            <a:picLocks noChangeArrowheads="1"/>
          </p:cNvPicPr>
          <p:nvPr>
            <p:custDataLst>
              <p:tags r:id="rId1"/>
            </p:custDataLst>
          </p:nvPr>
        </p:nvPicPr>
        <p:blipFill>
          <a:blip r:embed="rId13" cstate="screen"/>
          <a:srcRect/>
          <a:stretch>
            <a:fillRect/>
          </a:stretch>
        </p:blipFill>
        <p:spPr bwMode="auto">
          <a:xfrm>
            <a:off x="307976" y="5220478"/>
            <a:ext cx="1444624" cy="418322"/>
          </a:xfrm>
          <a:prstGeom prst="rect">
            <a:avLst/>
          </a:prstGeom>
          <a:noFill/>
          <a:ln w="9525">
            <a:noFill/>
            <a:miter lim="800000"/>
            <a:headEnd/>
            <a:tailEnd/>
          </a:ln>
        </p:spPr>
      </p:pic>
    </p:spTree>
    <p:extLst>
      <p:ext uri="{BB962C8B-B14F-4D97-AF65-F5344CB8AC3E}">
        <p14:creationId xmlns:p14="http://schemas.microsoft.com/office/powerpoint/2010/main" val="32367860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fade">
                                      <p:cBhvr>
                                        <p:cTn id="12" dur="1000"/>
                                        <p:tgtEl>
                                          <p:spTgt spid="73"/>
                                        </p:tgtEl>
                                      </p:cBhvr>
                                    </p:animEffect>
                                    <p:anim calcmode="lin" valueType="num">
                                      <p:cBhvr>
                                        <p:cTn id="13" dur="1000" fill="hold"/>
                                        <p:tgtEl>
                                          <p:spTgt spid="73"/>
                                        </p:tgtEl>
                                        <p:attrNameLst>
                                          <p:attrName>ppt_x</p:attrName>
                                        </p:attrNameLst>
                                      </p:cBhvr>
                                      <p:tavLst>
                                        <p:tav tm="0">
                                          <p:val>
                                            <p:strVal val="#ppt_x"/>
                                          </p:val>
                                        </p:tav>
                                        <p:tav tm="100000">
                                          <p:val>
                                            <p:strVal val="#ppt_x"/>
                                          </p:val>
                                        </p:tav>
                                      </p:tavLst>
                                    </p:anim>
                                    <p:anim calcmode="lin" valueType="num">
                                      <p:cBhvr>
                                        <p:cTn id="14"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4" name="Straight Connector 93"/>
          <p:cNvCxnSpPr/>
          <p:nvPr/>
        </p:nvCxnSpPr>
        <p:spPr bwMode="auto">
          <a:xfrm>
            <a:off x="1854200" y="1798539"/>
            <a:ext cx="2197100" cy="6350"/>
          </a:xfrm>
          <a:prstGeom prst="line">
            <a:avLst/>
          </a:prstGeom>
          <a:ln w="25400" cap="flat" cmpd="sng" algn="ctr">
            <a:solidFill>
              <a:schemeClr val="accent2">
                <a:shade val="95000"/>
                <a:satMod val="105000"/>
              </a:schemeClr>
            </a:solidFill>
            <a:prstDash val="solid"/>
            <a:round/>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99" name="Rectangle 98"/>
          <p:cNvSpPr/>
          <p:nvPr/>
        </p:nvSpPr>
        <p:spPr bwMode="auto">
          <a:xfrm>
            <a:off x="596900" y="1993801"/>
            <a:ext cx="4648200" cy="4400550"/>
          </a:xfrm>
          <a:prstGeom prst="rect">
            <a:avLst/>
          </a:prstGeom>
          <a:solidFill>
            <a:schemeClr val="bg2">
              <a:lumMod val="85000"/>
            </a:schemeClr>
          </a:solidFill>
          <a:ln w="9525" cap="flat" cmpd="sng" algn="ctr">
            <a:noFill/>
            <a:prstDash val="solid"/>
            <a:round/>
            <a:headEnd type="none" w="med" len="med"/>
            <a:tailEnd type="none" w="med" len="med"/>
          </a:ln>
          <a:effectLst/>
        </p:spPr>
        <p:txBody>
          <a:bodyPr/>
          <a:lstStyle/>
          <a:p>
            <a:endParaRPr lang="en-US" sz="1800">
              <a:latin typeface="Arial" charset="0"/>
              <a:cs typeface="Arial" charset="0"/>
            </a:endParaRPr>
          </a:p>
        </p:txBody>
      </p:sp>
      <p:sp>
        <p:nvSpPr>
          <p:cNvPr id="159748" name="Title 3"/>
          <p:cNvSpPr>
            <a:spLocks noGrp="1"/>
          </p:cNvSpPr>
          <p:nvPr>
            <p:ph type="title"/>
          </p:nvPr>
        </p:nvSpPr>
        <p:spPr>
          <a:xfrm>
            <a:off x="190079" y="559148"/>
            <a:ext cx="8846417" cy="709612"/>
          </a:xfrm>
        </p:spPr>
        <p:txBody>
          <a:bodyPr>
            <a:noAutofit/>
          </a:bodyPr>
          <a:lstStyle/>
          <a:p>
            <a:r>
              <a:rPr lang="ru-RU" sz="2600" dirty="0" smtClean="0"/>
              <a:t>Чтение научной литературы способствует созданию нового знания</a:t>
            </a:r>
            <a:endParaRPr lang="en-US" sz="2600" dirty="0"/>
          </a:p>
        </p:txBody>
      </p:sp>
      <p:cxnSp>
        <p:nvCxnSpPr>
          <p:cNvPr id="159749" name="Straight Connector 12"/>
          <p:cNvCxnSpPr>
            <a:cxnSpLocks noChangeShapeType="1"/>
          </p:cNvCxnSpPr>
          <p:nvPr>
            <p:custDataLst>
              <p:tags r:id="rId1"/>
            </p:custDataLst>
          </p:nvPr>
        </p:nvCxnSpPr>
        <p:spPr bwMode="gray">
          <a:xfrm>
            <a:off x="2954338" y="1922364"/>
            <a:ext cx="0" cy="2268537"/>
          </a:xfrm>
          <a:prstGeom prst="line">
            <a:avLst/>
          </a:prstGeom>
          <a:noFill/>
          <a:ln w="38100">
            <a:solidFill>
              <a:schemeClr val="bg1"/>
            </a:solidFill>
            <a:round/>
            <a:headEnd/>
            <a:tailEnd/>
          </a:ln>
        </p:spPr>
      </p:cxnSp>
      <p:cxnSp>
        <p:nvCxnSpPr>
          <p:cNvPr id="159750" name="Straight Connector 14"/>
          <p:cNvCxnSpPr>
            <a:cxnSpLocks noChangeShapeType="1"/>
          </p:cNvCxnSpPr>
          <p:nvPr>
            <p:custDataLst>
              <p:tags r:id="rId2"/>
            </p:custDataLst>
          </p:nvPr>
        </p:nvCxnSpPr>
        <p:spPr bwMode="gray">
          <a:xfrm>
            <a:off x="2862263" y="4248051"/>
            <a:ext cx="2447925" cy="2165350"/>
          </a:xfrm>
          <a:prstGeom prst="line">
            <a:avLst/>
          </a:prstGeom>
          <a:noFill/>
          <a:ln w="38100">
            <a:solidFill>
              <a:schemeClr val="bg1"/>
            </a:solidFill>
            <a:round/>
            <a:headEnd/>
            <a:tailEnd/>
          </a:ln>
        </p:spPr>
      </p:cxnSp>
      <p:cxnSp>
        <p:nvCxnSpPr>
          <p:cNvPr id="159751" name="Straight Connector 17"/>
          <p:cNvCxnSpPr>
            <a:cxnSpLocks noChangeShapeType="1"/>
          </p:cNvCxnSpPr>
          <p:nvPr>
            <p:custDataLst>
              <p:tags r:id="rId3"/>
            </p:custDataLst>
          </p:nvPr>
        </p:nvCxnSpPr>
        <p:spPr bwMode="gray">
          <a:xfrm flipH="1">
            <a:off x="508000" y="4198839"/>
            <a:ext cx="2481263" cy="2219325"/>
          </a:xfrm>
          <a:prstGeom prst="line">
            <a:avLst/>
          </a:prstGeom>
          <a:noFill/>
          <a:ln w="38100">
            <a:solidFill>
              <a:schemeClr val="bg1"/>
            </a:solidFill>
            <a:round/>
            <a:headEnd/>
            <a:tailEnd/>
          </a:ln>
        </p:spPr>
      </p:cxnSp>
      <p:sp>
        <p:nvSpPr>
          <p:cNvPr id="159752" name="TextBox 6"/>
          <p:cNvSpPr txBox="1">
            <a:spLocks noChangeArrowheads="1"/>
          </p:cNvSpPr>
          <p:nvPr>
            <p:custDataLst>
              <p:tags r:id="rId4"/>
            </p:custDataLst>
          </p:nvPr>
        </p:nvSpPr>
        <p:spPr bwMode="gray">
          <a:xfrm rot="-5400000">
            <a:off x="-672402" y="4027310"/>
            <a:ext cx="2133789" cy="246221"/>
          </a:xfrm>
          <a:prstGeom prst="rect">
            <a:avLst/>
          </a:prstGeom>
          <a:noFill/>
          <a:ln w="9525">
            <a:noFill/>
            <a:miter lim="800000"/>
            <a:headEnd/>
            <a:tailEnd/>
          </a:ln>
        </p:spPr>
        <p:txBody>
          <a:bodyPr wrap="none" lIns="0" tIns="0" rIns="0" bIns="0">
            <a:spAutoFit/>
          </a:bodyPr>
          <a:lstStyle/>
          <a:p>
            <a:r>
              <a:rPr lang="ru-RU" sz="1600" b="1" dirty="0" smtClean="0">
                <a:solidFill>
                  <a:srgbClr val="404040"/>
                </a:solidFill>
                <a:latin typeface="Arial Rounded MT Bold" charset="0"/>
              </a:rPr>
              <a:t>Скачивания </a:t>
            </a:r>
            <a:r>
              <a:rPr lang="en-US" sz="1600" dirty="0" smtClean="0">
                <a:solidFill>
                  <a:srgbClr val="404040"/>
                </a:solidFill>
                <a:latin typeface="Arial Rounded MT Bold" charset="0"/>
              </a:rPr>
              <a:t>/ </a:t>
            </a:r>
            <a:r>
              <a:rPr lang="ru-RU" sz="1600" b="1" dirty="0">
                <a:solidFill>
                  <a:srgbClr val="404040"/>
                </a:solidFill>
                <a:latin typeface="Arial Rounded MT Bold" charset="0"/>
              </a:rPr>
              <a:t>с</a:t>
            </a:r>
            <a:r>
              <a:rPr lang="ru-RU" sz="1600" b="1" dirty="0" smtClean="0">
                <a:solidFill>
                  <a:srgbClr val="404040"/>
                </a:solidFill>
                <a:latin typeface="Arial Rounded MT Bold" charset="0"/>
              </a:rPr>
              <a:t>сылки</a:t>
            </a:r>
            <a:endParaRPr lang="en-US" sz="1600" b="1" dirty="0">
              <a:solidFill>
                <a:srgbClr val="404040"/>
              </a:solidFill>
              <a:latin typeface="Arial Rounded MT Bold" charset="0"/>
            </a:endParaRPr>
          </a:p>
        </p:txBody>
      </p:sp>
      <p:sp>
        <p:nvSpPr>
          <p:cNvPr id="159753" name="Oval 22"/>
          <p:cNvSpPr>
            <a:spLocks noChangeArrowheads="1"/>
          </p:cNvSpPr>
          <p:nvPr>
            <p:custDataLst>
              <p:tags r:id="rId5"/>
            </p:custDataLst>
          </p:nvPr>
        </p:nvSpPr>
        <p:spPr bwMode="gray">
          <a:xfrm>
            <a:off x="484188" y="1642964"/>
            <a:ext cx="1246187" cy="749300"/>
          </a:xfrm>
          <a:prstGeom prst="ellipse">
            <a:avLst/>
          </a:prstGeom>
          <a:solidFill>
            <a:schemeClr val="bg2"/>
          </a:solidFill>
          <a:ln w="9525">
            <a:noFill/>
            <a:round/>
            <a:headEnd/>
            <a:tailEnd/>
          </a:ln>
        </p:spPr>
        <p:txBody>
          <a:bodyPr lIns="0" tIns="0" rIns="0" bIns="0" anchor="ctr"/>
          <a:lstStyle/>
          <a:p>
            <a:pPr algn="ctr"/>
            <a:r>
              <a:rPr lang="ru-RU" sz="1400" b="1" dirty="0" smtClean="0">
                <a:solidFill>
                  <a:srgbClr val="404040"/>
                </a:solidFill>
                <a:latin typeface="Arial Rounded MT Bold" charset="0"/>
              </a:rPr>
              <a:t>Вход</a:t>
            </a:r>
            <a:endParaRPr lang="en-US" sz="1400" b="1" dirty="0">
              <a:solidFill>
                <a:srgbClr val="404040"/>
              </a:solidFill>
              <a:latin typeface="Arial Rounded MT Bold" charset="0"/>
            </a:endParaRPr>
          </a:p>
          <a:p>
            <a:pPr algn="ctr"/>
            <a:r>
              <a:rPr lang="ru-RU" sz="1400" b="1" dirty="0">
                <a:solidFill>
                  <a:srgbClr val="404040"/>
                </a:solidFill>
                <a:latin typeface="Arial Rounded MT Bold" charset="0"/>
              </a:rPr>
              <a:t>(</a:t>
            </a:r>
            <a:r>
              <a:rPr lang="ru-RU" sz="1400" b="1" dirty="0" smtClean="0">
                <a:solidFill>
                  <a:srgbClr val="404040"/>
                </a:solidFill>
                <a:latin typeface="Arial Rounded MT Bold" charset="0"/>
              </a:rPr>
              <a:t>Скачивания)</a:t>
            </a:r>
            <a:endParaRPr lang="en-US" sz="1400" b="1" dirty="0">
              <a:solidFill>
                <a:srgbClr val="404040"/>
              </a:solidFill>
              <a:latin typeface="Arial Rounded MT Bold" charset="0"/>
            </a:endParaRPr>
          </a:p>
        </p:txBody>
      </p:sp>
      <p:sp>
        <p:nvSpPr>
          <p:cNvPr id="159754" name="TextBox 67"/>
          <p:cNvSpPr txBox="1">
            <a:spLocks noChangeArrowheads="1"/>
          </p:cNvSpPr>
          <p:nvPr/>
        </p:nvSpPr>
        <p:spPr bwMode="auto">
          <a:xfrm>
            <a:off x="-2616200" y="63500"/>
            <a:ext cx="184150" cy="400050"/>
          </a:xfrm>
          <a:prstGeom prst="rect">
            <a:avLst/>
          </a:prstGeom>
          <a:noFill/>
          <a:ln w="9525">
            <a:noFill/>
            <a:miter lim="800000"/>
            <a:headEnd/>
            <a:tailEnd/>
          </a:ln>
        </p:spPr>
        <p:txBody>
          <a:bodyPr wrap="none">
            <a:spAutoFit/>
          </a:bodyPr>
          <a:lstStyle/>
          <a:p>
            <a:endParaRPr lang="en-US"/>
          </a:p>
        </p:txBody>
      </p:sp>
      <p:sp>
        <p:nvSpPr>
          <p:cNvPr id="93" name="Rectangle 92"/>
          <p:cNvSpPr>
            <a:spLocks/>
          </p:cNvSpPr>
          <p:nvPr>
            <p:custDataLst>
              <p:tags r:id="rId6"/>
            </p:custDataLst>
          </p:nvPr>
        </p:nvSpPr>
        <p:spPr bwMode="gray">
          <a:xfrm>
            <a:off x="2514600" y="1412776"/>
            <a:ext cx="901700" cy="373063"/>
          </a:xfrm>
          <a:prstGeom prst="rect">
            <a:avLst/>
          </a:prstGeom>
          <a:noFill/>
          <a:ln w="9525">
            <a:noFill/>
            <a:miter lim="800000"/>
            <a:headEnd/>
            <a:tailEnd/>
          </a:ln>
          <a:effectLst/>
        </p:spPr>
        <p:txBody>
          <a:bodyPr lIns="72000" tIns="72000" rIns="72000" bIns="72000" anchor="ctr"/>
          <a:lstStyle/>
          <a:p>
            <a:pPr marL="287338" indent="-287338" fontAlgn="auto">
              <a:spcBef>
                <a:spcPct val="50000"/>
              </a:spcBef>
              <a:spcAft>
                <a:spcPts val="0"/>
              </a:spcAft>
              <a:buClr>
                <a:srgbClr val="D85700"/>
              </a:buClr>
              <a:buSzPct val="75000"/>
              <a:tabLst>
                <a:tab pos="381000" algn="l"/>
                <a:tab pos="666750" algn="l"/>
              </a:tabLst>
              <a:defRPr/>
            </a:pPr>
            <a:r>
              <a:rPr lang="ru-RU" altLang="en-US" sz="1400" b="1" kern="0" dirty="0" smtClean="0">
                <a:solidFill>
                  <a:srgbClr val="404040"/>
                </a:solidFill>
                <a:latin typeface="Arial Rounded MT Bold"/>
                <a:ea typeface="+mn-ea"/>
                <a:cs typeface="Arial Rounded MT Bold"/>
              </a:rPr>
              <a:t>Процесс</a:t>
            </a:r>
            <a:endParaRPr lang="en-US" altLang="en-US" sz="1400" b="1" kern="0" dirty="0">
              <a:solidFill>
                <a:srgbClr val="404040"/>
              </a:solidFill>
              <a:latin typeface="Arial Rounded MT Bold"/>
              <a:ea typeface="+mn-ea"/>
              <a:cs typeface="Arial Rounded MT Bold"/>
            </a:endParaRPr>
          </a:p>
        </p:txBody>
      </p:sp>
      <p:grpSp>
        <p:nvGrpSpPr>
          <p:cNvPr id="2" name="Group 148"/>
          <p:cNvGrpSpPr>
            <a:grpSpLocks/>
          </p:cNvGrpSpPr>
          <p:nvPr/>
        </p:nvGrpSpPr>
        <p:grpSpPr bwMode="auto">
          <a:xfrm>
            <a:off x="5829300" y="1412776"/>
            <a:ext cx="3073400" cy="4968875"/>
            <a:chOff x="5829298" y="1051393"/>
            <a:chExt cx="3073402" cy="4968408"/>
          </a:xfrm>
        </p:grpSpPr>
        <p:sp>
          <p:nvSpPr>
            <p:cNvPr id="95" name="Rectangle 94"/>
            <p:cNvSpPr>
              <a:spLocks/>
            </p:cNvSpPr>
            <p:nvPr>
              <p:custDataLst>
                <p:tags r:id="rId20"/>
              </p:custDataLst>
            </p:nvPr>
          </p:nvSpPr>
          <p:spPr bwMode="gray">
            <a:xfrm>
              <a:off x="6516214" y="1051393"/>
              <a:ext cx="2301876" cy="371440"/>
            </a:xfrm>
            <a:prstGeom prst="rect">
              <a:avLst/>
            </a:prstGeom>
            <a:noFill/>
            <a:ln w="9525">
              <a:noFill/>
              <a:miter lim="800000"/>
              <a:headEnd/>
              <a:tailEnd/>
            </a:ln>
            <a:effectLst/>
          </p:spPr>
          <p:txBody>
            <a:bodyPr lIns="72000" tIns="72000" rIns="72000" bIns="72000" anchor="ctr"/>
            <a:lstStyle/>
            <a:p>
              <a:pPr marL="287338" indent="-287338" algn="ctr" fontAlgn="auto">
                <a:spcBef>
                  <a:spcPct val="50000"/>
                </a:spcBef>
                <a:spcAft>
                  <a:spcPts val="0"/>
                </a:spcAft>
                <a:buClr>
                  <a:srgbClr val="D85700"/>
                </a:buClr>
                <a:buSzPct val="75000"/>
                <a:tabLst>
                  <a:tab pos="381000" algn="l"/>
                  <a:tab pos="666750" algn="l"/>
                </a:tabLst>
                <a:defRPr/>
              </a:pPr>
              <a:r>
                <a:rPr lang="ru-RU" altLang="en-US" sz="1400" b="1" kern="0" dirty="0" smtClean="0">
                  <a:solidFill>
                    <a:srgbClr val="404040"/>
                  </a:solidFill>
                  <a:latin typeface="Arial Rounded MT Bold"/>
                  <a:ea typeface="+mn-ea"/>
                  <a:cs typeface="Arial Rounded MT Bold"/>
                </a:rPr>
                <a:t>Результаты</a:t>
              </a:r>
              <a:endParaRPr lang="en-US" altLang="en-US" sz="1400" b="1" kern="0" dirty="0">
                <a:solidFill>
                  <a:srgbClr val="404040"/>
                </a:solidFill>
                <a:latin typeface="Arial Rounded MT Bold"/>
                <a:ea typeface="+mn-ea"/>
                <a:cs typeface="Arial Rounded MT Bold"/>
              </a:endParaRPr>
            </a:p>
          </p:txBody>
        </p:sp>
        <p:cxnSp>
          <p:nvCxnSpPr>
            <p:cNvPr id="96" name="Straight Connector 95"/>
            <p:cNvCxnSpPr/>
            <p:nvPr/>
          </p:nvCxnSpPr>
          <p:spPr bwMode="auto">
            <a:xfrm>
              <a:off x="6413498" y="1435532"/>
              <a:ext cx="2251076" cy="1588"/>
            </a:xfrm>
            <a:prstGeom prst="line">
              <a:avLst/>
            </a:prstGeom>
            <a:ln w="25400" cap="flat" cmpd="sng" algn="ctr">
              <a:solidFill>
                <a:schemeClr val="accent2">
                  <a:shade val="95000"/>
                  <a:satMod val="105000"/>
                </a:schemeClr>
              </a:solidFill>
              <a:prstDash val="solid"/>
              <a:round/>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159779" name="Isosceles Triangle 100"/>
            <p:cNvSpPr>
              <a:spLocks noChangeArrowheads="1"/>
            </p:cNvSpPr>
            <p:nvPr>
              <p:custDataLst>
                <p:tags r:id="rId21"/>
              </p:custDataLst>
            </p:nvPr>
          </p:nvSpPr>
          <p:spPr bwMode="gray">
            <a:xfrm rot="5400000">
              <a:off x="3792743" y="3649870"/>
              <a:ext cx="4406486" cy="333375"/>
            </a:xfrm>
            <a:prstGeom prst="triangle">
              <a:avLst>
                <a:gd name="adj" fmla="val 49264"/>
              </a:avLst>
            </a:prstGeom>
            <a:solidFill>
              <a:srgbClr val="FFD400"/>
            </a:solidFill>
            <a:ln w="9525" algn="ctr">
              <a:noFill/>
              <a:round/>
              <a:headEnd/>
              <a:tailEnd/>
            </a:ln>
          </p:spPr>
          <p:txBody>
            <a:bodyPr wrap="none" anchor="ctr"/>
            <a:lstStyle/>
            <a:p>
              <a:pPr algn="ctr" eaLnBrk="0" hangingPunct="0"/>
              <a:endParaRPr lang="en-US" sz="2400">
                <a:solidFill>
                  <a:srgbClr val="404040"/>
                </a:solidFill>
                <a:latin typeface="Arial Rounded MT Bold" charset="0"/>
              </a:endParaRPr>
            </a:p>
          </p:txBody>
        </p:sp>
        <p:sp>
          <p:nvSpPr>
            <p:cNvPr id="159780" name="Text Placeholder 2"/>
            <p:cNvSpPr txBox="1">
              <a:spLocks/>
            </p:cNvSpPr>
            <p:nvPr/>
          </p:nvSpPr>
          <p:spPr bwMode="auto">
            <a:xfrm>
              <a:off x="6432747" y="1123394"/>
              <a:ext cx="2469953" cy="4375723"/>
            </a:xfrm>
            <a:prstGeom prst="rect">
              <a:avLst/>
            </a:prstGeom>
            <a:noFill/>
            <a:ln w="9525">
              <a:noFill/>
              <a:miter lim="800000"/>
              <a:headEnd/>
              <a:tailEnd/>
            </a:ln>
          </p:spPr>
          <p:txBody>
            <a:bodyPr anchor="ctr"/>
            <a:lstStyle/>
            <a:p>
              <a:pPr marL="180975" indent="-180975" eaLnBrk="0" hangingPunct="0">
                <a:spcBef>
                  <a:spcPct val="50000"/>
                </a:spcBef>
                <a:buClr>
                  <a:schemeClr val="accent1"/>
                </a:buClr>
                <a:buFont typeface="Wingdings" charset="2"/>
                <a:buChar char="§"/>
              </a:pPr>
              <a:r>
                <a:rPr lang="ru-RU" sz="2400" dirty="0" smtClean="0">
                  <a:solidFill>
                    <a:srgbClr val="404040"/>
                  </a:solidFill>
                  <a:latin typeface="Arial Rounded MT Bold" charset="0"/>
                </a:rPr>
                <a:t>Качество науки</a:t>
              </a:r>
              <a:endParaRPr lang="en-US" sz="2400" dirty="0">
                <a:solidFill>
                  <a:srgbClr val="404040"/>
                </a:solidFill>
                <a:latin typeface="Arial Rounded MT Bold" charset="0"/>
              </a:endParaRPr>
            </a:p>
            <a:p>
              <a:pPr marL="180975" indent="-180975" eaLnBrk="0" hangingPunct="0">
                <a:spcBef>
                  <a:spcPct val="50000"/>
                </a:spcBef>
                <a:buClr>
                  <a:schemeClr val="accent1"/>
                </a:buClr>
                <a:buFont typeface="Wingdings" charset="2"/>
                <a:buChar char="§"/>
              </a:pPr>
              <a:r>
                <a:rPr lang="ru-RU" sz="2400" dirty="0" err="1" smtClean="0">
                  <a:solidFill>
                    <a:srgbClr val="404040"/>
                  </a:solidFill>
                  <a:latin typeface="Arial Rounded MT Bold" charset="0"/>
                </a:rPr>
                <a:t>Финансиро-вание</a:t>
              </a:r>
              <a:endParaRPr lang="en-US" sz="2400" dirty="0">
                <a:solidFill>
                  <a:srgbClr val="404040"/>
                </a:solidFill>
                <a:latin typeface="Arial Rounded MT Bold" charset="0"/>
              </a:endParaRPr>
            </a:p>
            <a:p>
              <a:pPr marL="180975" indent="-180975" eaLnBrk="0" hangingPunct="0">
                <a:spcBef>
                  <a:spcPct val="50000"/>
                </a:spcBef>
                <a:buClr>
                  <a:schemeClr val="accent1"/>
                </a:buClr>
                <a:buFont typeface="Wingdings" charset="2"/>
                <a:buChar char="§"/>
              </a:pPr>
              <a:r>
                <a:rPr lang="ru-RU" sz="2400" dirty="0" smtClean="0">
                  <a:solidFill>
                    <a:srgbClr val="404040"/>
                  </a:solidFill>
                  <a:latin typeface="Arial Rounded MT Bold" charset="0"/>
                </a:rPr>
                <a:t>Качество образования</a:t>
              </a:r>
              <a:endParaRPr lang="en-US" sz="2400" dirty="0">
                <a:solidFill>
                  <a:srgbClr val="404040"/>
                </a:solidFill>
                <a:latin typeface="Arial Rounded MT Bold" charset="0"/>
              </a:endParaRPr>
            </a:p>
            <a:p>
              <a:pPr marL="180975" indent="-180975" eaLnBrk="0" hangingPunct="0">
                <a:spcBef>
                  <a:spcPct val="50000"/>
                </a:spcBef>
                <a:buClr>
                  <a:schemeClr val="accent1"/>
                </a:buClr>
                <a:buFont typeface="Wingdings" charset="2"/>
                <a:buChar char="§"/>
              </a:pPr>
              <a:r>
                <a:rPr lang="ru-RU" sz="2400" dirty="0" smtClean="0">
                  <a:solidFill>
                    <a:srgbClr val="404040"/>
                  </a:solidFill>
                  <a:latin typeface="Arial Rounded MT Bold" charset="0"/>
                </a:rPr>
                <a:t>Инновации</a:t>
              </a:r>
              <a:endParaRPr lang="en-US" sz="2400" dirty="0">
                <a:solidFill>
                  <a:srgbClr val="404040"/>
                </a:solidFill>
                <a:latin typeface="Arial Rounded MT Bold" charset="0"/>
              </a:endParaRPr>
            </a:p>
          </p:txBody>
        </p:sp>
      </p:grpSp>
      <p:grpSp>
        <p:nvGrpSpPr>
          <p:cNvPr id="3" name="Group 128"/>
          <p:cNvGrpSpPr>
            <a:grpSpLocks/>
          </p:cNvGrpSpPr>
          <p:nvPr/>
        </p:nvGrpSpPr>
        <p:grpSpPr bwMode="auto">
          <a:xfrm>
            <a:off x="2152650" y="3079651"/>
            <a:ext cx="1573213" cy="2078038"/>
            <a:chOff x="1409700" y="4453458"/>
            <a:chExt cx="1636774" cy="2163242"/>
          </a:xfrm>
        </p:grpSpPr>
        <p:pic>
          <p:nvPicPr>
            <p:cNvPr id="159775" name="Picture 126"/>
            <p:cNvPicPr>
              <a:picLocks noChangeAspect="1"/>
            </p:cNvPicPr>
            <p:nvPr/>
          </p:nvPicPr>
          <p:blipFill>
            <a:blip r:embed="rId24"/>
            <a:srcRect/>
            <a:stretch>
              <a:fillRect/>
            </a:stretch>
          </p:blipFill>
          <p:spPr bwMode="auto">
            <a:xfrm>
              <a:off x="1409700" y="4453458"/>
              <a:ext cx="1636774" cy="1090092"/>
            </a:xfrm>
            <a:prstGeom prst="rect">
              <a:avLst/>
            </a:prstGeom>
            <a:noFill/>
            <a:ln w="9525">
              <a:noFill/>
              <a:miter lim="800000"/>
              <a:headEnd/>
              <a:tailEnd/>
            </a:ln>
          </p:spPr>
        </p:pic>
        <p:pic>
          <p:nvPicPr>
            <p:cNvPr id="159776" name="Picture 127"/>
            <p:cNvPicPr>
              <a:picLocks noChangeAspect="1"/>
            </p:cNvPicPr>
            <p:nvPr/>
          </p:nvPicPr>
          <p:blipFill>
            <a:blip r:embed="rId25"/>
            <a:srcRect/>
            <a:stretch>
              <a:fillRect/>
            </a:stretch>
          </p:blipFill>
          <p:spPr bwMode="auto">
            <a:xfrm>
              <a:off x="1422400" y="5465558"/>
              <a:ext cx="1612900" cy="1151142"/>
            </a:xfrm>
            <a:prstGeom prst="rect">
              <a:avLst/>
            </a:prstGeom>
            <a:noFill/>
            <a:ln w="9525">
              <a:noFill/>
              <a:miter lim="800000"/>
              <a:headEnd/>
              <a:tailEnd/>
            </a:ln>
          </p:spPr>
        </p:pic>
      </p:grpSp>
      <p:pic>
        <p:nvPicPr>
          <p:cNvPr id="159759" name="Diagram 5"/>
          <p:cNvPicPr>
            <a:picLocks noChangeArrowheads="1"/>
          </p:cNvPicPr>
          <p:nvPr/>
        </p:nvPicPr>
        <p:blipFill>
          <a:blip r:embed="rId26"/>
          <a:srcRect l="34753" r="35789" b="82425"/>
          <a:stretch>
            <a:fillRect/>
          </a:stretch>
        </p:blipFill>
        <p:spPr bwMode="gray">
          <a:xfrm>
            <a:off x="2349500" y="2276872"/>
            <a:ext cx="1130300" cy="592137"/>
          </a:xfrm>
          <a:prstGeom prst="rect">
            <a:avLst/>
          </a:prstGeom>
          <a:noFill/>
          <a:ln w="9525">
            <a:noFill/>
            <a:miter lim="800000"/>
            <a:headEnd/>
            <a:tailEnd/>
          </a:ln>
        </p:spPr>
      </p:pic>
      <p:pic>
        <p:nvPicPr>
          <p:cNvPr id="159760" name="Diagram 5"/>
          <p:cNvPicPr>
            <a:picLocks noChangeArrowheads="1"/>
          </p:cNvPicPr>
          <p:nvPr>
            <p:custDataLst>
              <p:tags r:id="rId7"/>
            </p:custDataLst>
          </p:nvPr>
        </p:nvPicPr>
        <p:blipFill>
          <a:blip r:embed="rId26"/>
          <a:srcRect t="18660" r="73154" b="44389"/>
          <a:stretch>
            <a:fillRect/>
          </a:stretch>
        </p:blipFill>
        <p:spPr bwMode="gray">
          <a:xfrm>
            <a:off x="989013" y="2965351"/>
            <a:ext cx="1030287" cy="1244600"/>
          </a:xfrm>
          <a:prstGeom prst="rect">
            <a:avLst/>
          </a:prstGeom>
          <a:noFill/>
          <a:ln w="9525">
            <a:noFill/>
            <a:miter lim="800000"/>
            <a:headEnd/>
            <a:tailEnd/>
          </a:ln>
        </p:spPr>
      </p:pic>
      <p:sp>
        <p:nvSpPr>
          <p:cNvPr id="141" name="Rectangle 140"/>
          <p:cNvSpPr>
            <a:spLocks/>
          </p:cNvSpPr>
          <p:nvPr>
            <p:custDataLst>
              <p:tags r:id="rId8"/>
            </p:custDataLst>
          </p:nvPr>
        </p:nvSpPr>
        <p:spPr bwMode="gray">
          <a:xfrm>
            <a:off x="1320800" y="2517676"/>
            <a:ext cx="901700" cy="373063"/>
          </a:xfrm>
          <a:prstGeom prst="rect">
            <a:avLst/>
          </a:prstGeom>
          <a:noFill/>
          <a:ln w="9525">
            <a:noFill/>
            <a:miter lim="800000"/>
            <a:headEnd/>
            <a:tailEnd/>
          </a:ln>
          <a:effectLst/>
        </p:spPr>
        <p:txBody>
          <a:bodyPr lIns="72000" tIns="72000" rIns="72000" bIns="72000" anchor="ctr"/>
          <a:lstStyle/>
          <a:p>
            <a:pPr marL="287338" indent="-287338" algn="r" fontAlgn="auto">
              <a:spcBef>
                <a:spcPct val="50000"/>
              </a:spcBef>
              <a:spcAft>
                <a:spcPts val="0"/>
              </a:spcAft>
              <a:buClr>
                <a:srgbClr val="D85700"/>
              </a:buClr>
              <a:buSzPct val="75000"/>
              <a:tabLst>
                <a:tab pos="381000" algn="l"/>
                <a:tab pos="666750" algn="l"/>
              </a:tabLst>
              <a:defRPr/>
            </a:pPr>
            <a:r>
              <a:rPr lang="ru-RU" altLang="en-US" sz="1600" b="1" kern="0" dirty="0" smtClean="0">
                <a:solidFill>
                  <a:srgbClr val="404040"/>
                </a:solidFill>
                <a:latin typeface="Arial Rounded MT Bold"/>
                <a:ea typeface="+mn-ea"/>
                <a:cs typeface="Arial Rounded MT Bold"/>
              </a:rPr>
              <a:t>Чтение</a:t>
            </a:r>
            <a:endParaRPr lang="en-US" altLang="en-US" sz="1600" b="1" kern="0" dirty="0">
              <a:solidFill>
                <a:srgbClr val="404040"/>
              </a:solidFill>
              <a:latin typeface="Arial Rounded MT Bold"/>
              <a:ea typeface="+mn-ea"/>
              <a:cs typeface="Arial Rounded MT Bold"/>
            </a:endParaRPr>
          </a:p>
        </p:txBody>
      </p:sp>
      <p:sp>
        <p:nvSpPr>
          <p:cNvPr id="142" name="Rectangle 141"/>
          <p:cNvSpPr>
            <a:spLocks/>
          </p:cNvSpPr>
          <p:nvPr>
            <p:custDataLst>
              <p:tags r:id="rId9"/>
            </p:custDataLst>
          </p:nvPr>
        </p:nvSpPr>
        <p:spPr bwMode="gray">
          <a:xfrm>
            <a:off x="596900" y="4221088"/>
            <a:ext cx="1555750" cy="434975"/>
          </a:xfrm>
          <a:prstGeom prst="rect">
            <a:avLst/>
          </a:prstGeom>
          <a:noFill/>
          <a:ln w="9525">
            <a:noFill/>
            <a:miter lim="800000"/>
            <a:headEnd/>
            <a:tailEnd/>
          </a:ln>
          <a:effectLst/>
        </p:spPr>
        <p:txBody>
          <a:bodyPr lIns="72000" tIns="72000" rIns="72000" bIns="72000" anchor="ctr"/>
          <a:lstStyle/>
          <a:p>
            <a:pPr marL="287338" indent="-287338" algn="ctr" fontAlgn="auto">
              <a:spcBef>
                <a:spcPct val="50000"/>
              </a:spcBef>
              <a:spcAft>
                <a:spcPts val="0"/>
              </a:spcAft>
              <a:buClr>
                <a:srgbClr val="D85700"/>
              </a:buClr>
              <a:buSzPct val="75000"/>
              <a:tabLst>
                <a:tab pos="381000" algn="l"/>
                <a:tab pos="666750" algn="l"/>
              </a:tabLst>
              <a:defRPr/>
            </a:pPr>
            <a:r>
              <a:rPr lang="ru-RU" altLang="en-US" sz="1600" b="1" kern="0" dirty="0" smtClean="0">
                <a:solidFill>
                  <a:srgbClr val="404040"/>
                </a:solidFill>
                <a:latin typeface="Arial Rounded MT Bold"/>
                <a:cs typeface="Arial Rounded MT Bold"/>
              </a:rPr>
              <a:t>Ц</a:t>
            </a:r>
            <a:r>
              <a:rPr lang="ru-RU" altLang="en-US" sz="1600" b="1" kern="0" dirty="0" smtClean="0">
                <a:solidFill>
                  <a:srgbClr val="404040"/>
                </a:solidFill>
                <a:latin typeface="Arial Rounded MT Bold"/>
                <a:ea typeface="+mn-ea"/>
                <a:cs typeface="Arial Rounded MT Bold"/>
              </a:rPr>
              <a:t>итирование</a:t>
            </a:r>
            <a:endParaRPr lang="en-US" altLang="en-US" sz="1600" b="1" kern="0" dirty="0">
              <a:solidFill>
                <a:srgbClr val="404040"/>
              </a:solidFill>
              <a:latin typeface="Arial Rounded MT Bold"/>
              <a:ea typeface="+mn-ea"/>
              <a:cs typeface="Arial Rounded MT Bold"/>
            </a:endParaRPr>
          </a:p>
        </p:txBody>
      </p:sp>
      <p:grpSp>
        <p:nvGrpSpPr>
          <p:cNvPr id="4" name="Group 146"/>
          <p:cNvGrpSpPr>
            <a:grpSpLocks/>
          </p:cNvGrpSpPr>
          <p:nvPr/>
        </p:nvGrpSpPr>
        <p:grpSpPr bwMode="auto">
          <a:xfrm>
            <a:off x="849313" y="4743351"/>
            <a:ext cx="4157595" cy="2082816"/>
            <a:chOff x="849478" y="4381500"/>
            <a:chExt cx="4156747" cy="2082954"/>
          </a:xfrm>
        </p:grpSpPr>
        <p:sp>
          <p:nvSpPr>
            <p:cNvPr id="159771" name="Oval 23"/>
            <p:cNvSpPr>
              <a:spLocks noChangeArrowheads="1"/>
            </p:cNvSpPr>
            <p:nvPr>
              <p:custDataLst>
                <p:tags r:id="rId16"/>
              </p:custDataLst>
            </p:nvPr>
          </p:nvSpPr>
          <p:spPr bwMode="gray">
            <a:xfrm>
              <a:off x="2294837" y="5598087"/>
              <a:ext cx="1246973" cy="748939"/>
            </a:xfrm>
            <a:prstGeom prst="ellipse">
              <a:avLst/>
            </a:prstGeom>
            <a:solidFill>
              <a:schemeClr val="bg2"/>
            </a:solidFill>
            <a:ln w="9525">
              <a:noFill/>
              <a:round/>
              <a:headEnd/>
              <a:tailEnd/>
            </a:ln>
          </p:spPr>
          <p:txBody>
            <a:bodyPr anchor="ctr"/>
            <a:lstStyle/>
            <a:p>
              <a:pPr algn="ctr"/>
              <a:r>
                <a:rPr lang="ru-RU" sz="1400" b="1" dirty="0" smtClean="0">
                  <a:solidFill>
                    <a:srgbClr val="404040"/>
                  </a:solidFill>
                  <a:latin typeface="Arial Rounded MT Bold" charset="0"/>
                </a:rPr>
                <a:t>Выход</a:t>
              </a:r>
              <a:endParaRPr lang="en-US" sz="1400" b="1" dirty="0">
                <a:solidFill>
                  <a:srgbClr val="404040"/>
                </a:solidFill>
                <a:latin typeface="Arial Rounded MT Bold" charset="0"/>
              </a:endParaRPr>
            </a:p>
          </p:txBody>
        </p:sp>
        <p:sp>
          <p:nvSpPr>
            <p:cNvPr id="159772" name="TextBox 6"/>
            <p:cNvSpPr txBox="1">
              <a:spLocks noChangeArrowheads="1"/>
            </p:cNvSpPr>
            <p:nvPr>
              <p:custDataLst>
                <p:tags r:id="rId17"/>
              </p:custDataLst>
            </p:nvPr>
          </p:nvSpPr>
          <p:spPr bwMode="gray">
            <a:xfrm>
              <a:off x="887924" y="6218217"/>
              <a:ext cx="4118301" cy="246237"/>
            </a:xfrm>
            <a:prstGeom prst="rect">
              <a:avLst/>
            </a:prstGeom>
            <a:noFill/>
            <a:ln w="9525">
              <a:noFill/>
              <a:miter lim="800000"/>
              <a:headEnd/>
              <a:tailEnd/>
            </a:ln>
          </p:spPr>
          <p:txBody>
            <a:bodyPr wrap="none" lIns="0" tIns="0" rIns="0" bIns="0">
              <a:spAutoFit/>
            </a:bodyPr>
            <a:lstStyle/>
            <a:p>
              <a:r>
                <a:rPr lang="ru-RU" sz="1600" b="1" dirty="0" smtClean="0">
                  <a:solidFill>
                    <a:srgbClr val="404040"/>
                  </a:solidFill>
                  <a:latin typeface="Arial Rounded MT Bold" charset="0"/>
                </a:rPr>
                <a:t>Статьи</a:t>
              </a:r>
              <a:r>
                <a:rPr lang="en-US" sz="1600" b="1" dirty="0" smtClean="0">
                  <a:solidFill>
                    <a:srgbClr val="404040"/>
                  </a:solidFill>
                  <a:latin typeface="Arial Rounded MT Bold" charset="0"/>
                </a:rPr>
                <a:t>/ </a:t>
              </a:r>
              <a:r>
                <a:rPr lang="ru-RU" sz="1600" b="1" dirty="0" smtClean="0">
                  <a:solidFill>
                    <a:srgbClr val="404040"/>
                  </a:solidFill>
                  <a:latin typeface="Arial Rounded MT Bold" charset="0"/>
                </a:rPr>
                <a:t>Диссертации</a:t>
              </a:r>
              <a:r>
                <a:rPr lang="en-US" sz="1600" b="1" dirty="0" smtClean="0">
                  <a:solidFill>
                    <a:srgbClr val="404040"/>
                  </a:solidFill>
                  <a:latin typeface="Arial Rounded MT Bold" charset="0"/>
                </a:rPr>
                <a:t> </a:t>
              </a:r>
              <a:r>
                <a:rPr lang="en-US" sz="1600" b="1" dirty="0">
                  <a:solidFill>
                    <a:srgbClr val="404040"/>
                  </a:solidFill>
                  <a:latin typeface="Arial Rounded MT Bold" charset="0"/>
                </a:rPr>
                <a:t>/ </a:t>
              </a:r>
              <a:r>
                <a:rPr lang="ru-RU" sz="1600" b="1" dirty="0" smtClean="0">
                  <a:solidFill>
                    <a:srgbClr val="404040"/>
                  </a:solidFill>
                  <a:latin typeface="Arial Rounded MT Bold" charset="0"/>
                </a:rPr>
                <a:t>Патенты</a:t>
              </a:r>
              <a:r>
                <a:rPr lang="en-US" sz="1600" b="1" dirty="0" smtClean="0">
                  <a:solidFill>
                    <a:srgbClr val="404040"/>
                  </a:solidFill>
                  <a:latin typeface="Arial Rounded MT Bold" charset="0"/>
                </a:rPr>
                <a:t> </a:t>
              </a:r>
              <a:r>
                <a:rPr lang="en-US" sz="1600" b="1" dirty="0">
                  <a:solidFill>
                    <a:srgbClr val="404040"/>
                  </a:solidFill>
                  <a:latin typeface="Arial Rounded MT Bold" charset="0"/>
                </a:rPr>
                <a:t>/ </a:t>
              </a:r>
              <a:r>
                <a:rPr lang="ru-RU" sz="1600" b="1" dirty="0" smtClean="0">
                  <a:solidFill>
                    <a:srgbClr val="404040"/>
                  </a:solidFill>
                  <a:latin typeface="Arial Rounded MT Bold" charset="0"/>
                </a:rPr>
                <a:t>Отчеты</a:t>
              </a:r>
              <a:endParaRPr lang="en-US" sz="1600" b="1" dirty="0">
                <a:solidFill>
                  <a:srgbClr val="404040"/>
                </a:solidFill>
                <a:latin typeface="Arial Rounded MT Bold" charset="0"/>
              </a:endParaRPr>
            </a:p>
          </p:txBody>
        </p:sp>
        <p:pic>
          <p:nvPicPr>
            <p:cNvPr id="159773" name="Diagram 5"/>
            <p:cNvPicPr>
              <a:picLocks noChangeArrowheads="1"/>
            </p:cNvPicPr>
            <p:nvPr>
              <p:custDataLst>
                <p:tags r:id="rId18"/>
              </p:custDataLst>
            </p:nvPr>
          </p:nvPicPr>
          <p:blipFill>
            <a:blip r:embed="rId27"/>
            <a:srcRect l="60577" t="65790"/>
            <a:stretch>
              <a:fillRect/>
            </a:stretch>
          </p:blipFill>
          <p:spPr bwMode="gray">
            <a:xfrm flipH="1">
              <a:off x="849478" y="4381500"/>
              <a:ext cx="1512722" cy="1152314"/>
            </a:xfrm>
            <a:prstGeom prst="rect">
              <a:avLst/>
            </a:prstGeom>
            <a:noFill/>
            <a:ln w="9525">
              <a:noFill/>
              <a:miter lim="800000"/>
              <a:headEnd/>
              <a:tailEnd/>
            </a:ln>
          </p:spPr>
        </p:pic>
        <p:sp>
          <p:nvSpPr>
            <p:cNvPr id="143" name="Rectangle 142"/>
            <p:cNvSpPr>
              <a:spLocks/>
            </p:cNvSpPr>
            <p:nvPr>
              <p:custDataLst>
                <p:tags r:id="rId19"/>
              </p:custDataLst>
            </p:nvPr>
          </p:nvSpPr>
          <p:spPr bwMode="gray">
            <a:xfrm>
              <a:off x="2164754" y="5071388"/>
              <a:ext cx="1458056" cy="373088"/>
            </a:xfrm>
            <a:prstGeom prst="rect">
              <a:avLst/>
            </a:prstGeom>
            <a:noFill/>
            <a:ln w="9525">
              <a:noFill/>
              <a:miter lim="800000"/>
              <a:headEnd/>
              <a:tailEnd/>
            </a:ln>
            <a:effectLst/>
          </p:spPr>
          <p:txBody>
            <a:bodyPr lIns="72000" tIns="72000" rIns="72000" bIns="72000" anchor="ctr"/>
            <a:lstStyle/>
            <a:p>
              <a:pPr marL="287338" indent="-287338" algn="r" fontAlgn="auto">
                <a:spcBef>
                  <a:spcPct val="50000"/>
                </a:spcBef>
                <a:spcAft>
                  <a:spcPts val="0"/>
                </a:spcAft>
                <a:buClr>
                  <a:srgbClr val="D85700"/>
                </a:buClr>
                <a:buSzPct val="75000"/>
                <a:tabLst>
                  <a:tab pos="381000" algn="l"/>
                  <a:tab pos="666750" algn="l"/>
                </a:tabLst>
                <a:defRPr/>
              </a:pPr>
              <a:r>
                <a:rPr lang="ru-RU" altLang="en-US" sz="1600" b="1" kern="0" dirty="0" smtClean="0">
                  <a:solidFill>
                    <a:srgbClr val="404040"/>
                  </a:solidFill>
                  <a:latin typeface="Arial Rounded MT Bold"/>
                  <a:ea typeface="+mn-ea"/>
                  <a:cs typeface="Arial Rounded MT Bold"/>
                </a:rPr>
                <a:t>Публикация</a:t>
              </a:r>
              <a:endParaRPr lang="en-US" altLang="en-US" sz="1600" b="1" kern="0" dirty="0">
                <a:solidFill>
                  <a:srgbClr val="404040"/>
                </a:solidFill>
                <a:latin typeface="Arial Rounded MT Bold"/>
                <a:ea typeface="+mn-ea"/>
                <a:cs typeface="Arial Rounded MT Bold"/>
              </a:endParaRPr>
            </a:p>
          </p:txBody>
        </p:sp>
      </p:grpSp>
      <p:grpSp>
        <p:nvGrpSpPr>
          <p:cNvPr id="5" name="Group 147"/>
          <p:cNvGrpSpPr>
            <a:grpSpLocks/>
          </p:cNvGrpSpPr>
          <p:nvPr/>
        </p:nvGrpSpPr>
        <p:grpSpPr bwMode="auto">
          <a:xfrm>
            <a:off x="3551806" y="1681064"/>
            <a:ext cx="2172322" cy="4700264"/>
            <a:chOff x="3479799" y="1319885"/>
            <a:chExt cx="2173037" cy="4700192"/>
          </a:xfrm>
        </p:grpSpPr>
        <p:sp>
          <p:nvSpPr>
            <p:cNvPr id="159765" name="Oval 24"/>
            <p:cNvSpPr>
              <a:spLocks noChangeArrowheads="1"/>
            </p:cNvSpPr>
            <p:nvPr>
              <p:custDataLst>
                <p:tags r:id="rId10"/>
              </p:custDataLst>
            </p:nvPr>
          </p:nvSpPr>
          <p:spPr bwMode="gray">
            <a:xfrm>
              <a:off x="4247439" y="1319885"/>
              <a:ext cx="1405397" cy="748939"/>
            </a:xfrm>
            <a:prstGeom prst="ellipse">
              <a:avLst/>
            </a:prstGeom>
            <a:solidFill>
              <a:schemeClr val="bg2"/>
            </a:solidFill>
            <a:ln w="9525">
              <a:noFill/>
              <a:round/>
              <a:headEnd/>
              <a:tailEnd/>
            </a:ln>
          </p:spPr>
          <p:txBody>
            <a:bodyPr lIns="0" tIns="0" rIns="0" bIns="0" anchor="ctr"/>
            <a:lstStyle/>
            <a:p>
              <a:pPr algn="ctr"/>
              <a:r>
                <a:rPr lang="ru-RU" sz="1400" b="1" dirty="0" smtClean="0">
                  <a:solidFill>
                    <a:srgbClr val="404040"/>
                  </a:solidFill>
                  <a:latin typeface="Arial Rounded MT Bold" charset="0"/>
                </a:rPr>
                <a:t>Прямые </a:t>
              </a:r>
              <a:r>
                <a:rPr lang="ru-RU" sz="1400" b="1" dirty="0" err="1" smtClean="0">
                  <a:solidFill>
                    <a:srgbClr val="404040"/>
                  </a:solidFill>
                  <a:latin typeface="Arial Rounded MT Bold" charset="0"/>
                </a:rPr>
                <a:t>резуль</a:t>
              </a:r>
              <a:r>
                <a:rPr lang="ru-RU" sz="1400" b="1" dirty="0" smtClean="0">
                  <a:solidFill>
                    <a:srgbClr val="404040"/>
                  </a:solidFill>
                  <a:latin typeface="Arial Rounded MT Bold" charset="0"/>
                </a:rPr>
                <a:t>-таты</a:t>
              </a:r>
              <a:endParaRPr lang="en-US" sz="1400" b="1" dirty="0">
                <a:solidFill>
                  <a:srgbClr val="404040"/>
                </a:solidFill>
                <a:latin typeface="Arial Rounded MT Bold" charset="0"/>
              </a:endParaRPr>
            </a:p>
          </p:txBody>
        </p:sp>
        <p:sp>
          <p:nvSpPr>
            <p:cNvPr id="159766" name="TextBox 6"/>
            <p:cNvSpPr txBox="1">
              <a:spLocks noChangeArrowheads="1"/>
            </p:cNvSpPr>
            <p:nvPr>
              <p:custDataLst>
                <p:tags r:id="rId11"/>
              </p:custDataLst>
            </p:nvPr>
          </p:nvSpPr>
          <p:spPr bwMode="gray">
            <a:xfrm rot="16200000">
              <a:off x="3442171" y="3927507"/>
              <a:ext cx="3938839" cy="246302"/>
            </a:xfrm>
            <a:prstGeom prst="rect">
              <a:avLst/>
            </a:prstGeom>
            <a:noFill/>
            <a:ln w="9525">
              <a:noFill/>
              <a:miter lim="800000"/>
              <a:headEnd/>
              <a:tailEnd/>
            </a:ln>
          </p:spPr>
          <p:txBody>
            <a:bodyPr wrap="none" lIns="0" tIns="0" rIns="0" bIns="0">
              <a:spAutoFit/>
            </a:bodyPr>
            <a:lstStyle/>
            <a:p>
              <a:r>
                <a:rPr lang="ru-RU" sz="1600" b="1" dirty="0" smtClean="0">
                  <a:solidFill>
                    <a:srgbClr val="404040"/>
                  </a:solidFill>
                  <a:latin typeface="Arial Rounded MT Bold" charset="0"/>
                </a:rPr>
                <a:t>Скачивания</a:t>
              </a:r>
              <a:r>
                <a:rPr lang="en-US" sz="1600" b="1" dirty="0" smtClean="0">
                  <a:solidFill>
                    <a:srgbClr val="404040"/>
                  </a:solidFill>
                  <a:latin typeface="Arial Rounded MT Bold" charset="0"/>
                </a:rPr>
                <a:t> </a:t>
              </a:r>
              <a:r>
                <a:rPr lang="en-US" sz="1600" b="1" dirty="0">
                  <a:solidFill>
                    <a:srgbClr val="404040"/>
                  </a:solidFill>
                  <a:latin typeface="Arial Rounded MT Bold" charset="0"/>
                </a:rPr>
                <a:t>/ </a:t>
              </a:r>
              <a:r>
                <a:rPr lang="ru-RU" sz="1600" b="1" dirty="0" smtClean="0">
                  <a:solidFill>
                    <a:srgbClr val="404040"/>
                  </a:solidFill>
                  <a:latin typeface="Arial Rounded MT Bold" charset="0"/>
                </a:rPr>
                <a:t>количество цитирований</a:t>
              </a:r>
              <a:endParaRPr lang="en-US" sz="1600" b="1" dirty="0">
                <a:solidFill>
                  <a:srgbClr val="404040"/>
                </a:solidFill>
                <a:latin typeface="Arial Rounded MT Bold" charset="0"/>
              </a:endParaRPr>
            </a:p>
          </p:txBody>
        </p:sp>
        <p:pic>
          <p:nvPicPr>
            <p:cNvPr id="159767" name="Diagram 5"/>
            <p:cNvPicPr>
              <a:picLocks noChangeArrowheads="1"/>
            </p:cNvPicPr>
            <p:nvPr>
              <p:custDataLst>
                <p:tags r:id="rId12"/>
              </p:custDataLst>
            </p:nvPr>
          </p:nvPicPr>
          <p:blipFill>
            <a:blip r:embed="rId27"/>
            <a:srcRect l="60577" t="65790"/>
            <a:stretch>
              <a:fillRect/>
            </a:stretch>
          </p:blipFill>
          <p:spPr bwMode="gray">
            <a:xfrm rot="16546902" flipH="1">
              <a:off x="3300577" y="4495800"/>
              <a:ext cx="1512722" cy="1152314"/>
            </a:xfrm>
            <a:prstGeom prst="rect">
              <a:avLst/>
            </a:prstGeom>
            <a:noFill/>
            <a:ln w="9525">
              <a:noFill/>
              <a:miter lim="800000"/>
              <a:headEnd/>
              <a:tailEnd/>
            </a:ln>
          </p:spPr>
        </p:pic>
        <p:pic>
          <p:nvPicPr>
            <p:cNvPr id="159768" name="Diagram 5"/>
            <p:cNvPicPr>
              <a:picLocks noChangeArrowheads="1"/>
            </p:cNvPicPr>
            <p:nvPr>
              <p:custDataLst>
                <p:tags r:id="rId13"/>
              </p:custDataLst>
            </p:nvPr>
          </p:nvPicPr>
          <p:blipFill>
            <a:blip r:embed="rId27"/>
            <a:srcRect l="73154" t="18660" b="44389"/>
            <a:stretch>
              <a:fillRect/>
            </a:stretch>
          </p:blipFill>
          <p:spPr bwMode="gray">
            <a:xfrm rot="8219607" flipH="1">
              <a:off x="3732378" y="2451100"/>
              <a:ext cx="1030122" cy="1244600"/>
            </a:xfrm>
            <a:prstGeom prst="rect">
              <a:avLst/>
            </a:prstGeom>
            <a:noFill/>
            <a:ln w="9525">
              <a:noFill/>
              <a:miter lim="800000"/>
              <a:headEnd/>
              <a:tailEnd/>
            </a:ln>
          </p:spPr>
        </p:pic>
        <p:sp>
          <p:nvSpPr>
            <p:cNvPr id="144" name="Rectangle 143"/>
            <p:cNvSpPr>
              <a:spLocks/>
            </p:cNvSpPr>
            <p:nvPr>
              <p:custDataLst>
                <p:tags r:id="rId14"/>
              </p:custDataLst>
            </p:nvPr>
          </p:nvSpPr>
          <p:spPr bwMode="gray">
            <a:xfrm>
              <a:off x="3886334" y="3909059"/>
              <a:ext cx="1143376" cy="371469"/>
            </a:xfrm>
            <a:prstGeom prst="rect">
              <a:avLst/>
            </a:prstGeom>
            <a:noFill/>
            <a:ln w="9525">
              <a:noFill/>
              <a:miter lim="800000"/>
              <a:headEnd/>
              <a:tailEnd/>
            </a:ln>
            <a:effectLst/>
          </p:spPr>
          <p:txBody>
            <a:bodyPr lIns="72000" tIns="72000" rIns="72000" bIns="72000" anchor="ctr"/>
            <a:lstStyle/>
            <a:p>
              <a:pPr marL="287338" indent="-287338" fontAlgn="auto">
                <a:spcBef>
                  <a:spcPct val="50000"/>
                </a:spcBef>
                <a:spcAft>
                  <a:spcPts val="0"/>
                </a:spcAft>
                <a:buClr>
                  <a:srgbClr val="D85700"/>
                </a:buClr>
                <a:buSzPct val="75000"/>
                <a:tabLst>
                  <a:tab pos="381000" algn="l"/>
                  <a:tab pos="666750" algn="l"/>
                </a:tabLst>
                <a:defRPr/>
              </a:pPr>
              <a:r>
                <a:rPr lang="ru-RU" altLang="en-US" sz="1600" b="1" kern="0" dirty="0" smtClean="0">
                  <a:solidFill>
                    <a:srgbClr val="404040"/>
                  </a:solidFill>
                  <a:latin typeface="Arial Rounded MT Bold"/>
                  <a:ea typeface="+mn-ea"/>
                  <a:cs typeface="Arial Rounded MT Bold"/>
                </a:rPr>
                <a:t>Чтение</a:t>
              </a:r>
              <a:endParaRPr lang="en-US" altLang="en-US" sz="1600" b="1" kern="0" dirty="0">
                <a:solidFill>
                  <a:srgbClr val="404040"/>
                </a:solidFill>
                <a:latin typeface="Arial Rounded MT Bold"/>
                <a:ea typeface="+mn-ea"/>
                <a:cs typeface="Arial Rounded MT Bold"/>
              </a:endParaRPr>
            </a:p>
          </p:txBody>
        </p:sp>
        <p:sp>
          <p:nvSpPr>
            <p:cNvPr id="145" name="Rectangle 144"/>
            <p:cNvSpPr>
              <a:spLocks/>
            </p:cNvSpPr>
            <p:nvPr>
              <p:custDataLst>
                <p:tags r:id="rId15"/>
              </p:custDataLst>
            </p:nvPr>
          </p:nvSpPr>
          <p:spPr bwMode="gray">
            <a:xfrm>
              <a:off x="3479799" y="2120270"/>
              <a:ext cx="1568898" cy="409272"/>
            </a:xfrm>
            <a:prstGeom prst="rect">
              <a:avLst/>
            </a:prstGeom>
            <a:noFill/>
            <a:ln w="9525">
              <a:noFill/>
              <a:miter lim="800000"/>
              <a:headEnd/>
              <a:tailEnd/>
            </a:ln>
            <a:effectLst/>
          </p:spPr>
          <p:txBody>
            <a:bodyPr lIns="72000" tIns="72000" rIns="72000" bIns="72000" anchor="ctr"/>
            <a:lstStyle/>
            <a:p>
              <a:pPr marL="287338" indent="-287338" fontAlgn="auto">
                <a:spcBef>
                  <a:spcPct val="50000"/>
                </a:spcBef>
                <a:spcAft>
                  <a:spcPts val="0"/>
                </a:spcAft>
                <a:buClr>
                  <a:srgbClr val="D85700"/>
                </a:buClr>
                <a:buSzPct val="75000"/>
                <a:tabLst>
                  <a:tab pos="381000" algn="l"/>
                  <a:tab pos="666750" algn="l"/>
                </a:tabLst>
                <a:defRPr/>
              </a:pPr>
              <a:r>
                <a:rPr lang="ru-RU" altLang="en-US" sz="1600" b="1" kern="0" dirty="0" smtClean="0">
                  <a:solidFill>
                    <a:srgbClr val="404040"/>
                  </a:solidFill>
                  <a:latin typeface="Arial Rounded MT Bold"/>
                  <a:cs typeface="Arial Rounded MT Bold"/>
                </a:rPr>
                <a:t>Цитирование</a:t>
              </a:r>
              <a:endParaRPr lang="en-US" altLang="en-US" sz="1600" b="1" kern="0" dirty="0">
                <a:solidFill>
                  <a:srgbClr val="404040"/>
                </a:solidFill>
                <a:latin typeface="Arial Rounded MT Bold"/>
                <a:ea typeface="+mn-ea"/>
                <a:cs typeface="Arial Rounded MT Bold"/>
              </a:endParaRPr>
            </a:p>
          </p:txBody>
        </p:sp>
      </p:grpSp>
    </p:spTree>
    <p:extLst>
      <p:ext uri="{BB962C8B-B14F-4D97-AF65-F5344CB8AC3E}">
        <p14:creationId xmlns:p14="http://schemas.microsoft.com/office/powerpoint/2010/main" val="10432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Z:\Documents\(2) Mendeley\Teaching material\Presentation\Screenshots\pics\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400"/>
            <a:ext cx="5105400" cy="603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4043" y="3352800"/>
            <a:ext cx="5405126" cy="3245432"/>
          </a:xfrm>
          <a:prstGeom prst="rect">
            <a:avLst/>
          </a:prstGeom>
          <a:noFill/>
          <a:ln>
            <a:noFill/>
          </a:ln>
          <a:effectLst>
            <a:outerShdw dist="35921" dir="2700000" algn="ctr" rotWithShape="0">
              <a:schemeClr val="bg2"/>
            </a:outerShdw>
            <a:reflection blurRad="6350" stA="50000" endA="300" endPos="55000" dir="5400000" sy="-100000" algn="bl" rotWithShape="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data:image/jpeg;base64,/9j/4AAQSkZJRgABAQAAAQABAAD/2wCEAAkGBxQTEhUUExQVFBUUFR0UFRcWFhUYHhgYHRYYHRwUGBcbHyggGxomGxgVITEhKCkrLi4uGB8zODMsNygtLiwBCgoKDg0OGxAQGywmICQsLC8sLywsLCw0LDQsNCwsLywsLCwsLCwsLCwsLCwsLCwsLCwsLCwsLCwsLCwsLCwsLP/AABEIAGcB6wMBEQACEQEDEQH/xAAcAAEAAgIDAQAAAAAAAAAAAAAABgcDBQECBAj/xABKEAACAQMBBAUIBggDBgcBAAABAgMABBESBQYhMQcTQVFhFCIyUnGBkaEjQnKSsbIVJDNic4LB0VOiwyY0Q2OzwiU1dKPT4fAW/8QAGgEBAAIDAQAAAAAAAAAAAAAAAAMEAQIFBv/EADYRAAIBAgQDBgUDBAIDAAAAAAABAgMRBBIhMQVBURMyYXGRwSKBobHRFOHwIyRCUjNiFXLx/9oADAMBAAIRAxEAPwC8aAUAoBQCgFAKAUAoBQCgFAKAUAoBQCgFAKAUAoBQCgFAKAUAoBQCgFAKAUAoBQCgFAKAUAoBQCgFAKAUAoBQCgFAKAUAoBQCgFAKAUAoBQCgFAKAUAoBQCgFAdJpVRSzEKqjLEkAADmSTyFAVnvB0qcSllGrgcOul1aT4pGMMw8SV94qN1Ohajh/9iKTb87SY58rK+CRQAf5kJ+daZ2SKjDobHZfSZexEdaI7lO0FRE/udfN92n3isqbNXh4vYs/djeaC+jLQsQy8JI24Oh7mHd3EZB76lUkytOnKD1N1WTQUAoDW7e25DZxdbO+lc4UDizt6qKOLH/9yrDaRtCDk7Iq7a/SfdyEi3RLdOwsOskPieOhT4Yb21G6j5FqOHS3NOm++0gc+VsfAxW+PgIwfnWudm3Yw6Ek2F0qyKQt5ErL2ywAgr4tEScjxU5/dNbKp1I5Yf8A1LQsbyOaNZInV0cZVlOQRUpWaadmZ6GBQCgFAKAUAoBQCgFAKAUAoBQCgFAKAUAoBQCgFAKAUAoBQCgFAKAUAoBQCgFAKAUAoBQCgFAKAUAoBQCgFAKAUAoCoelXeNpZjZocRRYM2PryEZEZ/dUFSR2k/u1DUlyL+GpWjnfPYgtRlnKKXGUUuMp6dlbRktpknhOJEPLOA6/Wib90/I4PZROzuaygpLKy+93NuxXkCzRHgeDKfSRhzRh2EfPgRwNWYyTV0cypTcJWZtKyaHk2rtKO3ieaZgkaDJP4ADtYnAA7SRWG7G0YuTsihN5Ntve3DTyZUejFGTnq07u7UebHv4cgKryldnThSUI2RrcVi5vlFLjKKXGUlXRvvEbW5WJj+r3DaSDySU8FkHcGOFPtB7K3hKzsQV6WaN+aLuqc5woBQCgFAKAUBimuUQqGZVLtoQMQNTYJ0rnmcAnA7jQzYy0MCgFAY5J1UqrMqlzpQEgFiASQo7TgE8OwGgsZKAxS3KKcM6qTxwWA/GgOPKk9dfvChmwN2nrp94UFjvFKGAZSGUjIIIII7wRzoYOs1yiFQ7qpdtCBiBqbBOlc8zgE4HcaGbMy0MCgOskgUZYgAcyTgfGgMXlsfPrEx9pf70M2ZkWVSuoEFcZzkYx35oYOguk9dfvCgsceVx+un3hQzYyRyq3okH2EGhg70AoDFLcIpAZlUnlkgZ+NBY48qT11+8KGbA3Seuv3hQWO8MqsAysGU8ipBB9hFDB1a5QHBdQe4sM/CgsBdJnGtcnkNQoLGWgOGOOJ4AUBhW8jPKRD7GX+9DNmdvKk9dfvCgscLdIW0h1LEZChhnA5nFBY58pTlrXI5+cKGLHaOVW9Fgcc8EGgO9AdJJlX0mAzyyQKA4S4QnAZSe4EZ+FAZKAUAoBQCgPmuecyPJIeckjyH2s5P9cVUbO6o2SR1xWBYYoLDFBYYoLGw2Btqazl62AjjgSI2dMgHY2ORHYw4jxHCsxk07o0qUo1FaRYKdLEWnzrWcP3AxFc+DFgce73VL2y6FP9DK/eX1IPvRvJNfOGlwkaHMcSkkKeWtj9Z8ZGccAeHaTHKeYt0qEaast+ppsVqSWGKCwxQWGKCxiuQdDY4EDIPcRxB+IFLmUlc+kdl3HWQxSevGr/ABUH+tW1scOStJo9VZNRQCgFAKAUBWnTVeMiWmg6WExlUjsZAMH3Fqiqu1i5hIZmybbsbZW7to514a184eq44MvuOfdit4u6uV6tNwk4s2tbEYoCpdvby9bty1VT9HbTCEdxkfzHb4kL/Ke+oXK80X4UGqLb5q5bVTFA1O8uy4p7eYSxo/0TAFlBI804IJ4gg8aw1dG8JNSVipOiTdy1u2uBcQrIEWMrnIxkvnkR3D4VBSSZexTlTSs+pPNpdGGz3jYR24jfSdDK78Gxw4EkHjjnUrpxKscRNPVko2JadTbwxEAGOJEIHeqgH8K2SsiKTvJsg3TYCba305z5SNOM5z1b4xjjnOMYqOrsizg1eT8jN0b78+UgW9w36wo81jw60D/UA5jt59+EJ30YxGGcPijt9iwKlKh0liVgVYBgeYIBB9oNAVVtnYVuN4LZBDGEeMSMgRdJYLNxK4x9RT7qhaWdIvQb/Tt3/mhaggXTo0roxjTgYx3Y5YqYo3KQ6YtlQxXkZjjRNcIZgqqoLB2GrA7cY+FV6qSZ0cLeUSzF6Pdm4x5HF7wSfjnNTZEU+2qdTXX/AEW2LcYVe2fsaJ24H2MT8sVq6a5GyxE+epFLja20tjzKkzm5t2PmlySGHaFc5ZHHqkke3nWjlKD1LEadOsrx0ZaewtsRXcKzQnKt2HmpHNGHYRUyd1dFOcHCWVnO2NmRTxussaSAoR56hsZHZnlRoxGTT0KY6Jt3ra6lmW4hWQLErKDkYJYgngRUFJJ7nQxTlTSsyxLzox2a6kLbiNscGV3yD2HBJB94qV04lNYiouZvt17BoLO3hcANHCiOBy1BBqwe3jmtoqysaVJKU211I/0qbKhfZ88hiQyLoZX0rqB6xB6WM+jkeytKiWUkw7faJGp6FtmQ+SySmNDJ15AcqpIARMAHGRxJPvrFJKxJirqVvAsqpSocMoIweIPAg0BSXTXsyKKeJo40QvC2rSqjJVuBIA58ar1rI6ODTkn5lgQ9HWzCqk2iZKgnzpB2faqXJHoVHXqdRsHciGzvTNbpoja3aMgsWw5kQ8M8cEKfhRQSd0J1nOFn1Me/e4kN5EzxxolyoLI4UDWeehz2g955H35TgmjNKs4uz2NF0MbXQJJZsoSRGLjgFLDOGVu3UrfI+Fa0pciXFUmrT5Fn1KUyuek+MXk1ts+JVaZn613IB6qMAgknsznOO3SB2ioqmrUS1QWWLqPb7ku3e3ZtrNFWGJFIGDJpXWx7WZsZ4/CpFFLYgnUlN3ZuKyaCgFAKAUB82zW5jeSM845HjP8AK5H9M++qT0Z6FfEk+qR1rBmwoLCgscMQBk8hxNLjKTXdDo9e5RZrlnhibikacHdexmY+gp7hxx2ipoU76spV8Wqbyw1fUmq9HGzcY8nz4mWbP3teak7KPQp/rK3X6Iiu9HRoY1MtkzuF4tA51Ej/AJT88/utnPeOVaSpc0WqONUnlqev5K/RsjIqC50MpzQxYUFhQWMVznQ2OJIwB3k8APiRQzFan0fsu36uGKP1I1T4KB/Srq2PPSd5NnqrJqKAUAoBQCgK33/slutp2Nq2dLRylsdmUchvaDGD7qgqazSOjhXkoTqdLfz6mp6LtpPaXctjPw1sQB2CVe7wZRw9i99a0pWllZNjaSnTVWP8X7FvVZOQaDffbnklpJIv7Rvo4RzzI3AcO3HFsfu1pUlljcsYaj2tRR5c/IqTePYnkEtgW/aaVmlOc5kE2puPbjIHuqvJZbHUoz7ZTttsvQvqrZwzy7U/Yy/w2/Kaw9jaHeRVvQZwe6+xF+MlV8O9zqcSjZR837FrzXKIpZmVVAySSAAO8mrNzlKLbsjujggEcQRkHwoYIJ0snCWR7r1D8AahrcvMv4FXc/8A1Zqukfcchje2YIYHXKiZByDnro8cmzxIHtHHOcVIf5IkwmJT/p1Pk/Zm56O99xdqIZiBcKOB4ASqPrD97vHvHaBtTqZtHuRYvCOk80dvsTmpSiV7txP9oLI/8g/hcVDL/kR0KS/tJ+f4LCqY55TfTWP1uH+B/qNVau9Tr8OjeD8y5KsnIFAarefYy3dtJA31lyh9Vx6Lj2H4jI7a1lHMrElGo6c1IrHoa2i0d1JbNkCRC2n1ZEIB95UkH7IqCjLWx0+IUlkU1y9y4J/Rb2H8KsnJW5UPQfwnuP4KfmNVqD1Z1uJRtFebLdknVQSzKAOJJIAHvqzc5KTZzDKGUMpBVgGUjtBGQR7qBpp2ZG+kv/y25+yv/UStKndZYwivWiajoYH6i/8A6hvyJWtHukvEFaqvIn1SlEUBT3TqPpYP4Mn5lqtX3R1+GRun5otq1caF4j0R2+FWEclrU5S6QuUDKXA1FQQSBnGSOwZpcZXa5mrJgqnpJ2O9pcx7StuHnjrAOQfkGP7rjzT4+JqvVTi8yOpg5qrF0Z/L+eBN/wD+rh8g8uz9Ho1acjOvl1X2tfm1LnWXMU/00+27Ln/NTw7hbHdVe7uP95uz1j/uJ9SIdwAx8h2Vimnu92bYqcW+zh3Y/XxJbUhVFAKAUAoBQFAdKDGDac4AGJNEozntjVT81NUq2kj0WBSnQj4XRFf0m3cvz/vUeYt9kh+k27l+f96Zh2SH6TbuX5/3pmHZI3e5cPll9bwOBoZ9bjvVFLlT4HSAfbW9P4pJEGK/pUpTW/50Po0Crx5k5oBQFB9KNt5LtBxGBpnUT47mYkNjHeylv5jVOt8Mj0OAfa0VfloRL9Jt3L8/71FmLnZIfpNu5fn/AHpmHZIfpNu5fn/emYdkjcbmuZ7+1jIGDOrHGfqHX/21vTd5JEGJioUZS8PvofSNXjzIoBQCgFAKAUBXzt1m8Sj/AAbX4ZU//LUG9X5HTSy4C/WX8+xqel7ZBilivovNJIV2H1ZF4xyfAY/lWtK8bPMifhlRTi6Mvl5c0WDuttpby1jnXGWGHA+q44MvxzjwwasQlmjc5mJoujUcGRmT/wAQ2sF52+zuLdzXB5D+XHuKHvqLvz8EW0v0+Fv/AJT+37mm6c4Ri2flwkT46D/Q1pieTLHCHrJeT+5ZeyrjrIIpBxDxq/xUH+tWU7q5yKkcs3Ho2NqfsZf4bflNHsYh3l5lN9FGwbe8M4nTWI0jK4d1wW159EjPIVToRUr3O/xKrOiouDtdv2Jltroxs2hfqY2WXSSn0rsC3YCHJGDyqaVCNtDn0uJVlJZnp5L2J2owAO6pznFf9Mb4htSey6U/5GqCvsvM6fC43lNf9fwWDU5zCqekPctoWN7ZgrpPWSInAow49dHjs7SOznyzirVp2+KJ2cDi1NdlV+Xj4MkXR9vul6nVSFRcoOIHKRfXXx7x2eypKVXNo9ytjsE6DzR7r+ngebbuP09Y+ML/ACWb+9Yl/wAqNqK/sqnmvYntTnNKb6a2AuockD6D/UaqmIeqO7wmN6cvMuSrZwhQCgKX6O117ZlZeIVp34dxcqPzCqlLWo/md/HLLhFf/r9i5Z/Rb2H8KtnBW5SHRVsS3vJJlnXWEjVlAd1wSxB9EiqVCKk3c9DxKpOjFOGl2yb7a6MbNoZBDG6y6G6s9a5GvB0gh2IxnFTSoRtoc6lxKsprM9Oei9ib20elFX1VA+AxU5z27u5Heko/+G3P2V/6iVHV7jLWBV8RH+cjUdDJHkL4/wAdvyJWlDuk/FFasvL8k9qc5ooCoOnJ8S2/HH0UmPvLVTEbo7vCI3jLzRL4+jvZ7KpMLcVB4TTd326m7GBQePrp7/Rfg9G6u6aWNxcGEERSpFp1NqIZTLrGeeMFDx7/AArMKai3Y1xGKdanFS3Tftb3JRUhTPPtGySaJ4pBqSRSrDwP9aw1dWZtCbhJSW6KU3Nsy9+LCR9UMVw8rJ2M8QZQSPHAyKp01eWVnoMU8tDtktWkvUvOrp50UAoBQCgFAKAobpqIO0Rjst0B9uqQ/gRVLEd49Hwpf0Pm/YimyNgXN0f1eCSXsJA80eBc4UH31HGEpbIu1a1Ol35JfzoSSLor2iRkxxr4GVc/LIqTsJlR8Tw65v0PDtHo92jCCTbs4HbEyyf5QdXyrV0prkSU8fh57St56fsYuj+/FttK3eTzQHMb54adasnHPLDMM+ysUnaaubY2m6mHko9L+mp9J10DygoBQHz/ANL+0lm2iwU5EMawn7WSzD3Fse6qNeV5HpuGUnGhd83c1uy9xL+cBktnCn60hWP34Ygke6tVSm+RJUxuHp6OXpqbN+iraIGdER8BKP6jFb9hMhXE8P4+hH9sbsXdqMz28ka+tgMv31JUfGo5QlHdFuliKVXSEkzZdGBA2pa59Z/j1T4raj30RcQX9tP5fdH0bV88qKAUAoBQCgFAVtut9Jt+/k7Ej6v35iH/AGGq8NarOxifhwFKPV3+/wCSc7e2Ul1byQSejIuM9x5qw8QQD7qmlHMrM5lGq6VRTjyKU3T3ll2U15bSKdWGCLgnFwPNB+ywwc9ule+qVOo6d4s9JisJDFqFSO3Py/YtncPYZtLRFfjLITLMTzMjcTk+AwPdVunHLE4ONr9tVbWy0XkiM9OUObSFvVnx7ij/ANQKixPdLvBX/WkvD8Eo6P7jXs60PdCqfc83/tqWk7wRSx0cuImvH76m12scQSnuif8AKa3lsV6ffXmirOgX0rv7MX4yVVwvM7vHFpD5+xb1Wzz5it7hX1aTnSxRvBhzFYTNpRcdyuunM4tYD3XGf/beq+J7qOvwVXqy8vdFlVZOMKAqLpB3He2fy6wymg9Y6JzjP+Ig9XvXs49mcVKtJxeaJ38Bjo1V2Ffnom+fg/Ywbv7z+X7U2e7LpljjkSTHok9W5DL4EHl2ViFTPOJvXwn6fDVUtm1b1RclXDzpSXTqf1uHwt/9RqpYnvI9LwRf0pPx9i7AaunmjmgI5v1vMljau5YdaylYV7S5GA2PVXOT7McyKjqzUIlzBYWWIqpcuZpOiPddrWBppQRLcYOk81jHIHuJJJI9ndWlCGVXfMscUxSq1Mkdo/cnVwcI32T+FTs5kdynugj9tc/wk/Map4bdnoeNr4IebLlq4edMMF0rlwpyY20Pz4NpVsePBl+NYTubSi4pN89fYjfSi2Nl3P2UHxlQVHW7jLnDVfFQ+f2ZpehB/wBRkHdcN+RDWmG7pZ4yrV15L3LEqwcgwW90rlwpyY36t+fBtKtjx4MtYTubSg42vz1Kh6eD9NbD/lP+Yf2qpid0d/gi+Cfmi4bb0F+yPwq4jz8t2cT3Kpp1HGpgi8+LHkKxczGLlsZayaigKU3JP+0E38W5/M1Uqf8Ayv5npMav7CPlEuurp5sUAoBQCgPPdX0Uf7SRI88tbKv4msNpbm0YSl3Vc1G1987K3Qs9xGxA4JGwdj4BVP48K1lUiuZYpYOvUdoxfz0K03S2R+mb+e7uR9CrA6M+lwwkRPcFUFscyfGq0I9pJyZ18VV/RUI0ob9fu/XYua3gVFCIqqqjCqoAAHcAOAFXErHn5Scnd7mShgUBCukjc2O8geVFC3MallYcC4Az1bd+QOBPI+Gcw1aakr8zoYDGSozUW/hf08SLbidKKpGsF8W80AJOAWyOwSAccj1hnPb3mOnX5SL2N4W3LPR9PwWAu+lgV1eVwY8ZFB+6eNT9pDqcr9FiL2yP0Ibvl0qRLG0didcjcOtKkKnioPFm7uGPbyqGpXVrROhhOFTcs1bRdOv4PV0VboRpCl5MOsnm+kQtx0KTwYZ+u3Mtz44785o07LM9zTiWLk5ulDSK08/2LGqwckUBwygggjIPAg9vhQFO9I+7I2fNDf2ahFEo1Rj0VfmCo7EbBBHIdnOqlWGRqUTv4DEvERlQq66b/wA6E92Bv3Z3KAiZInx50cjBGU9oGeDDxFTxqxlzOZXwNak7ON11RvLbaMMhxHLG57kdW/A1ummVpU5x7yaPVWTQUAoBQHnvTJp+iCFs/wDELAY7/NBNYd+RtDLf4r28CF7t7p3lpcz3HWW8rXBJkUiRMEsW808eHEjBHdUMKcotvqdPE4yhWpxp2ay7bP8ABPKnOURPa+5EU9/DeEgdXxkTH7Rl/ZsT4cM94VRUUqSc1Iv0sfOnh5Ueu3hfcllSlAju/W7rX1t1CusZ1h8spbkDwGCMc6jqwzxsXMFiVh6udq+hr90Ng31jF1HWW80YYlM9YjLk5IBAIIzk8u08e7WnCUFYlxeIoYieezT+TN5vHazywvFAY161GRnct5oYYyoUcTgnmR2VJNNqyKuHnThNSnfRp6EF3e6Pb+ycvb3cILDSytGxVh2Ajw7xg1XhRnB3TOriOJYfERy1IP1N9PZbaIIFzZrn6wjfI8RkEfKpGqvVFSM8Cndxl6o3m6uymtrZIpH6yTLPI/rO7s7H4tW8I5VZlbFVlVquUVZaWXglYj2/O6t1tEKhkgijjcsv7RmbhgFuAA4Z4DPOtKtOU9C3gsXSwzcrNtrwRJNjJcqoW46ltKga4y+WIxxKsOHxqSObmUqrpN3hf5mzrYhFAQuLcGOLaMV5bkIgLmSLHAFkYao8chk+jy7u6oexSnmR0nxGU8M6NTV6Wf5JmfCpjmlab37gXd/P1zywR4QRqi9YwABJ9IgZOSeyq1SjKbvc7WE4jRw1PIot635G3sLXbUKKnWWU4UYDSdcrEDlkqAD8K3SqroV5zwM23aS8rGeSLbMnDXYwA/WRZZGHiA/m/EVn+q+hqngY62nLzsvsNj7iRJMLi6ke8uBxDy+ipHLRHyGOzOcdmKxGkk7y1YrcQnKHZ0kox6L3ZLqmOea7bkU7xMkHVhnUqWkLebkYyAo4n3itZXtoS0XBSvO+nQr3YHRzfWUnW293CrFdJBjYhl4HBHtA8arwoSg7pnYr8ToV45akHbzJFNZ7ZIIFxZDxEcmR48cipLVeqKangecZeqNxunsmS2twk0gllZ2klcZ85mYnPHwwPdW8IuK1K2KrRq1LwVlokvI8W++xbi8ha3jaKON9JZ2LlvNbVpCgYxkLxz38K1qRclZEuCr06E1Ukm2rkb3d3I2jY6hb3cGlzlkeNiCe/vBx3Go4Upw2ZdxGPw2It2kHddGbmW020QQJ7JfERyZHjxBHyre1Xqisp4FPuy9UbfdLZD2tuElk62VneSVxnznZic8ePLA91bwi4qzK+KrRq1M0FZaJLyInvluJdbQmWV5YIgiaFVRI3DJJJJA48e7sqKpRlN3uX8HxClhoOKi3fyRsbHZW14o1jF1ayBAFUyRvqwOAyRz4dvOtlGola6IZ1sFOTk4SV+jR3sthbQe6hmvLiF4oCzrFErAFyjKGOR2BjzJ+ZooTck5MxPEYaNKUKUXd8300fsTKpjnGC9Mmn6IIX7NbMo9uVBPurDvyNoZb/Fe3gVxsjo/vILzywT27SF3dlKyBTr1ahnmPSOPdzqvGjJSzXOzW4lQqUexcXay6cix7MyFfpQiv2hGZh4cSoPyqwr8zjTy3+HbxM9ZNRQCgIB0nb8tZgQQft5F1FiMiNSSAccixwcDsxk9lQVquXRbnV4dgFX+OfdX1KQu7l5XLyO0jtxLMSxPvNUW29WelhCMFaKsjCBWDYuPoKu16m4i+ssiye1WXT8ih+Iq7hno0ee41BqcZcrW/nqWjVk4goBQGt3j2ktvazTOcBIyfa2MKo8SxA99azlli2TYek6tSMFzZ8ugVzD21jnFYFhigsfR3RxtBZtnW5U8Y4xCw7mQaSD7gD7xXSpO8EeP4hTcMRJPm7+pJakKYoBQEB6abtV2foPpSyqFH2csT8vnUGIdoHU4RByxF+iZROKoHqDtGxUgqSpHEEHBB7wRyrNzDSasy5OijfeSdvJLltcgXVFIebAc0bvYDiD2gHNXKFVy+FnnuJ4CNNdrTWnNFnVZOKKAUAoBQCgFAKAUAoBQCgFAKAUAoBQCgFAKAUAoBQCgFAKAUAoBQCgFAKAUAoBQCgFAKAUAoBQCgFAfO3Si5O1LnPYUA8B1SVzq/fZ6/hithYW8fuyK1EX7CgsTPojuym04lHKVHjb2aCw+aCpsO7TOdxWmpYZvpZ+3ufQFdA8kKAUBXHTjcMLSFBwDz+d46UYgH38fdVbEv4TscFinWk+iKTqkemsKCwoLFs9BFw361H9UdW48CdYPxAHwq3hXujgccgvglz1Laq2cAUAoCkunC6ZryKP6scGoe13bJ+CL8KpYl/Ekem4LBKjKXV/b/AOlc1WOxYUFje7jSldoWpXn16r7mOk/ImpKT+NFXHRTw879D6WrpHixQCgFAV3s/eC4zA4uOuea8aBrYpH5sQldTIugB10qoJLEjjVdTemvPY688NT+JZbJRTzXe9k7a6a+Bt989qNFPaR+VeSRS9b1kmIvqqpUZkBA4nHvrepKzSvYr4OkpwnLJmatZa8/I2G0L6SOweW3fyqRYi0b4U9YfWwmAeHHA54rZtqF1qQ04RliFGayq+vh6nO6s3WRdaLw3avjB0xKEPHKgIoI5jg3EYpDVXvcYlZZZXDK156+vsaPYe1mluplkv9DJdvFHbYtxrRTwHFdZzxGQeytIyvJ3fPYtV6KhSi409HFNy13fzsbjfW/mjgVLZgtxPKsURwDg8WZsEEcEVq2qNpablfB04Sm3UXwpXf2+7PdsDaPlFrDN2yRBj4Njzh7myK2jK8UyKvS7OrKHRkO3b2/cN5CxuRcNdZ6+EpFmJQrHrVKAFVBCjzs5zUMJvTW9zoYjD012iy5cuz118Nd/kb/a1/NJeLZwP1OIevml0qzBS2lUQN5uSQSSQeFSSbcsqKtKnCNF1pq+tkvrdje27mtdnSukpaWML9Kypk5kUElQNPIkcqTbjC4wsIVsQotaPlr09TCu8qS39tFb3EcsbRStKsbI/nLo0EkZI5tWM6ckkzb9K4UJyqRad1a9/G5KqlKJCrfeOUXt5BIfM84WpwvmukCO8Z4cSQ4YZ9VqhU3mafyOjLDQdCnOO/8Al5NtJ/S3zRlvtszLsUXQf6fyaOTXpX0iFydOMdp7KOT7O/OxiFCDxvZNfDmasbPde5Vw+m+8sxpz+w+j5/4Sjn491bwd+dyHExcbXp5fXX1ZqrRLr9INbm9laOOFJ8GO3GrMjAxkiP0cL2cePOtFmz2v9iebpfp1NU1dtreXTfc2e0tovFf26FvoJ4pV04GBKmHDasZ9DWMZxwrZyamuhBTpRnQk0viTXo9PvYi9jvZcy2Ux1abh7iNIDpXzY7go0RxjBwjNzz6NRqpJxfX8l6eDpQrR5xUXfzje/wBfuSXeTaEomtbWF+re5Zy0mlWKRxqCxUHhqJKgEgjnwqSbd1Fcylh6cHCdWauo206t+w3a2hKZ7m1nfrGt2QrJpCl45FJXUF4agQwJAHZwpBu7i+QxFOGSFWCspX06NexHI94bgFnFyHfy9rZbUpEdUQl05XSA4IXJ1EkcONR53vfnsXHh6VlFwssiebXe3pvyN9vlt/yOS1Zn0Qs8nXcAdSrCzBRkZzqAxjmcCt6k8rRVwmH7aM0ld2VvVHv3aa4aEy3B8+UmRYxpxEh9GPUB5xxgknPEnsraF7XZFiOzU8tPZaX6vm/wanc3aEtwS8tyRKhYTWeiNeqOSFByOs5YOrODWtNt6t/InxdOFJZYx05Su9fb5W0JdUpQFAKAUAoBQCgFAKAUAoBQCgFAKApTpo2EyXK3SrmOZQrnukUYGfaoXH2TVLEws8x6Xg2IUqfZPdbeRXFVjtCgLJ6Fdhs9w10wxHEpRD3yMMHHsXOftCrOGhrmOLxnEKNNUlu9X5F01dPNCgFARbpI3fa8smRBmWMiWMd7KCCvvUsB44qKtDNGyL3DsSqFZOWz0Z87spBIIwRwIPYe4iucexWuqOKAUBe/RHu81tatJINMlwQ+CMFUA8wHx4sf5hV/Dwyxu+Z5Ti2JVWrljtH78yd1OcsUAoCqem7YbMIrtBkIOql8BnKN7Mlh7xVTEw/yO9wXEJN0Xz1XuVHVQ9CKAm3RLsRp75ZcHq7fz2bs1YIRfbk5/lqfDwvK/Q5nFq6p0HDnL+Mvyr55MUAoBQEFtd15Y47eRERbmK8eRyCoLwPNJqQv25RlOD3VAqbST53OnLFwlKUZP4XFJeDSVn6m23lsZmubSeKITCHrdal1T00UDGr2Gt5p5k0QYepBUpwk7XtbTobUXEvUahABL/g9Yo+tjGsDHo8flW13bYr5YZ7ZtOtvY1W72y5Vubi5kjSATKi9UjBssurMrkALqOccM8q1jF5m2WK9WLpxpp3tfXz5I8+wbS4glnDWwZJrt5hKJY/NRyOOk8cgAnFYimm9OZtXnTqQi1LVRStZ7o9O29iNc3cBfUsEMbtqSVo2MzFVABQhhhA3HP1sVmUc0l0NKNdUqUku82t1fReem5k3S2VJbRSwsPo1ncwHVqJic6gCTxyGLDjSEXFWMYqtGrJTW9lfzWhpNi7rS26bPdI0WaEmO50lRriYNnUR6eltDAVpGm1lfqWa2LjUdWLbyvWPg19uhttrbNnS8W8t1WQmHqJombRldWpXRiCNQJPA8xW8otSzIgpVacqLo1HbW6e/hZnbeqxmutnyRrGFmkC+YXBAIkU418uQpNOULGMLUhRxCk3oufyMl3spzfWsyqojiilVzwHF9Gnh2+iay4/EmYjWSoTg921b5XN9W5VIbtDdmWRb4jCyPOtxatkekkKKM9wOHU+DGoXBu/0OhTxUIunfZJqXzbf7+ZlvthTNscWgA67ydIsahjUunI1cuw1lwfZ5fAxDEQWM7X/HM2bvZE0pyJLcQYAwRIj6vu8sf1reN+aK1VQXdlf5Hlg2dINoyTkDq2tkiByM6lkckY58iONYyvPfwN5VYvDqHPM39EeXf7YstzAotyBMkmVJOMKyNG/H7Lk+6sVYuS0JMDXhSqPtNmv3X1R5LjdVv0hbSx4FvHGocZHpwrIsXDt4Sf5RWHT+NNbG8cWv084y7zbt87X+xsd5NmStNbXMADyWzODGzadcci6WAbHBhhSM1mcXdNciHD1YKE6c9pW16NbHO7mzJVmubmcBJLlkARW1aI410qC2MFjlicd9IRd23zGIqxcIU4bRvr1b3NEN1JVjeRI0F0l+1zEwKgtE0uShfuZC2VNadm7X53LX6uLkotvK4JPztvbz5m83k2Mbia0JRXiikdpQ2PRaJlHA8+JFbzjdoq4euqcJq9m0reqZk3UspreFoJPOWFisD6gS0PNA3cVHm+4VmCaVmYxVSFSeeO738+frueBNnXE95b3EkCW3UBw7CUSNLqXAi80DzATqy3dyFa2bkm1YldSnToypxk5XtbS1vHz5aepK6lKIoBQCgFAKAUAoBQCgFAKAUAoBQGC9s0mRo5VDo4wysMgisNJqzNoTlCSlF2aKy2v0OoWJtrgop+pIurHgHBBx7QT41WlhlyZ3KXG5JWqRv4rT6HXZPQ6oYG5uNajmkS6c+Bck8PYPeKxHDdWKvHG1anG3i/wWdYWUcMaxRIERBhVXkP8A78e2rSSSsjiTqSnJyk7tnorJoKAUAoCH72dHdtesZOMMx5ugGGPe6HgT4jB8ahqUYz1OjheJ1aCy7x6P2ZDz0MyZ/wB7TH8Jvw1VD+lfU6P/AJ2P+n1/Yk27HRhbWzLJKxuJFOV1AKinvEfHJ9pNSww8Y6vUpYni1WsnGPwr6+pOqnOUKAUAoDHPCrqUdQysNLKRkEHmCO0UauZjJxd1uVptzogjdy1tMYQf+G66wPstkEDwOfbVWWGT2Z26HGpxVqkb+Ox5Nm9DfnAz3OV7ViTBP87Hh901hYXqySpxzT4Ia+L/AJ9yzdkbKitohFAgRF7B2n1ieZPiasxioqyOHVrTqyzzd2e2tiMUAoBQCgFAKAUAoBQCgFAKAUAoBQCgFAKAUAoBQCgFAKAUAoBQCgFAKAUAoBQCgFAKAUAoBQCgFAKAUAoBQCgFAKAUAoBQCgFAKAUAoBQCgFAKAUAoBQCgFAKAUAoBQCgFAKAUAoBQCgFAKAUAoBQCgFAKAUAoBQCgFAKAUAoBQCgFAKAUAoBQCgFAKAU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67" y="397934"/>
            <a:ext cx="4267200" cy="895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25"/>
          <p:cNvSpPr txBox="1">
            <a:spLocks noChangeArrowheads="1"/>
          </p:cNvSpPr>
          <p:nvPr/>
        </p:nvSpPr>
        <p:spPr bwMode="auto">
          <a:xfrm>
            <a:off x="76200" y="4659240"/>
            <a:ext cx="38385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sz="2000" b="0" dirty="0" smtClean="0">
                <a:solidFill>
                  <a:schemeClr val="tx1">
                    <a:lumMod val="50000"/>
                  </a:schemeClr>
                </a:solidFill>
                <a:latin typeface="Georgia" pitchFamily="18" charset="0"/>
                <a:cs typeface="Arial" charset="0"/>
              </a:rPr>
              <a:t> </a:t>
            </a:r>
            <a:r>
              <a:rPr lang="en-US" sz="2000" b="0" dirty="0" smtClean="0">
                <a:solidFill>
                  <a:schemeClr val="tx1">
                    <a:lumMod val="50000"/>
                  </a:schemeClr>
                </a:solidFill>
                <a:latin typeface="Georgia" pitchFamily="18" charset="0"/>
                <a:cs typeface="Arial" charset="0"/>
              </a:rPr>
              <a:t>...</a:t>
            </a:r>
            <a:r>
              <a:rPr lang="ru-RU" sz="2000" dirty="0" smtClean="0">
                <a:solidFill>
                  <a:schemeClr val="tx1">
                    <a:lumMod val="50000"/>
                  </a:schemeClr>
                </a:solidFill>
                <a:latin typeface="Georgia" pitchFamily="18" charset="0"/>
                <a:cs typeface="Arial" charset="0"/>
              </a:rPr>
              <a:t>и </a:t>
            </a:r>
            <a:r>
              <a:rPr lang="ru-RU" sz="2000" b="1" i="1" dirty="0" smtClean="0">
                <a:solidFill>
                  <a:schemeClr val="tx1">
                    <a:lumMod val="50000"/>
                  </a:schemeClr>
                </a:solidFill>
                <a:latin typeface="Georgia" pitchFamily="18" charset="0"/>
                <a:cs typeface="Arial" charset="0"/>
              </a:rPr>
              <a:t>научная социальная сеть</a:t>
            </a:r>
            <a:r>
              <a:rPr lang="en-US" sz="2000" b="1" i="1" dirty="0" smtClean="0">
                <a:solidFill>
                  <a:schemeClr val="tx1">
                    <a:lumMod val="50000"/>
                  </a:schemeClr>
                </a:solidFill>
                <a:latin typeface="Georgia" pitchFamily="18" charset="0"/>
                <a:cs typeface="Arial" charset="0"/>
              </a:rPr>
              <a:t> </a:t>
            </a:r>
            <a:r>
              <a:rPr lang="ru-RU" sz="2000" dirty="0" smtClean="0">
                <a:solidFill>
                  <a:schemeClr val="tx1">
                    <a:lumMod val="50000"/>
                  </a:schemeClr>
                </a:solidFill>
                <a:latin typeface="Georgia" pitchFamily="18" charset="0"/>
                <a:cs typeface="Arial" charset="0"/>
              </a:rPr>
              <a:t>с 3 миллионами</a:t>
            </a:r>
            <a:r>
              <a:rPr lang="en-US" sz="2000" dirty="0" smtClean="0">
                <a:solidFill>
                  <a:schemeClr val="tx1">
                    <a:lumMod val="50000"/>
                  </a:schemeClr>
                </a:solidFill>
                <a:latin typeface="Georgia" pitchFamily="18" charset="0"/>
                <a:cs typeface="Arial" charset="0"/>
              </a:rPr>
              <a:t> </a:t>
            </a:r>
            <a:r>
              <a:rPr lang="ru-RU" sz="2000" dirty="0" smtClean="0">
                <a:solidFill>
                  <a:schemeClr val="tx1">
                    <a:lumMod val="50000"/>
                  </a:schemeClr>
                </a:solidFill>
                <a:latin typeface="Georgia" pitchFamily="18" charset="0"/>
                <a:cs typeface="Arial" charset="0"/>
              </a:rPr>
              <a:t>пользователей, позволяющая находить единомышленников и изучать тренды современных исследований</a:t>
            </a:r>
            <a:r>
              <a:rPr lang="en-US" sz="2000" b="0" dirty="0" smtClean="0">
                <a:solidFill>
                  <a:schemeClr val="tx1">
                    <a:lumMod val="50000"/>
                  </a:schemeClr>
                </a:solidFill>
                <a:latin typeface="Georgia" pitchFamily="18" charset="0"/>
                <a:cs typeface="Arial" charset="0"/>
              </a:rPr>
              <a:t>.</a:t>
            </a:r>
            <a:endParaRPr lang="en-GB" sz="2000" b="0" dirty="0">
              <a:solidFill>
                <a:schemeClr val="tx1">
                  <a:lumMod val="50000"/>
                </a:schemeClr>
              </a:solidFill>
              <a:latin typeface="Georgia" pitchFamily="18" charset="0"/>
              <a:cs typeface="Arial" charset="0"/>
            </a:endParaRPr>
          </a:p>
        </p:txBody>
      </p:sp>
      <p:sp>
        <p:nvSpPr>
          <p:cNvPr id="8" name="TextBox 25"/>
          <p:cNvSpPr txBox="1">
            <a:spLocks noChangeArrowheads="1"/>
          </p:cNvSpPr>
          <p:nvPr/>
        </p:nvSpPr>
        <p:spPr bwMode="auto">
          <a:xfrm>
            <a:off x="4800600" y="1295400"/>
            <a:ext cx="38862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r>
              <a:rPr lang="en-US" sz="2000" dirty="0" err="1" smtClean="0">
                <a:solidFill>
                  <a:schemeClr val="tx1">
                    <a:lumMod val="50000"/>
                  </a:schemeClr>
                </a:solidFill>
                <a:latin typeface="Georgia" pitchFamily="18" charset="0"/>
                <a:cs typeface="Arial" charset="0"/>
              </a:rPr>
              <a:t>Mendeley</a:t>
            </a:r>
            <a:r>
              <a:rPr lang="ru-RU" sz="2000" dirty="0" smtClean="0">
                <a:solidFill>
                  <a:schemeClr val="tx1">
                    <a:lumMod val="50000"/>
                  </a:schemeClr>
                </a:solidFill>
                <a:latin typeface="Georgia" pitchFamily="18" charset="0"/>
                <a:cs typeface="Arial" charset="0"/>
              </a:rPr>
              <a:t> - это </a:t>
            </a:r>
            <a:r>
              <a:rPr lang="en-US" sz="2000" b="1" i="1" dirty="0" smtClean="0">
                <a:solidFill>
                  <a:schemeClr val="tx1">
                    <a:lumMod val="50000"/>
                  </a:schemeClr>
                </a:solidFill>
                <a:latin typeface="Georgia" pitchFamily="18" charset="0"/>
                <a:cs typeface="Arial" charset="0"/>
              </a:rPr>
              <a:t>reference manager</a:t>
            </a:r>
            <a:r>
              <a:rPr lang="en-US" sz="2000" b="1" i="1" dirty="0">
                <a:solidFill>
                  <a:schemeClr val="tx1">
                    <a:lumMod val="50000"/>
                  </a:schemeClr>
                </a:solidFill>
                <a:latin typeface="Georgia" pitchFamily="18" charset="0"/>
                <a:cs typeface="Arial" charset="0"/>
              </a:rPr>
              <a:t> </a:t>
            </a:r>
            <a:r>
              <a:rPr lang="ru-RU" sz="2000" dirty="0" smtClean="0">
                <a:solidFill>
                  <a:schemeClr val="tx1">
                    <a:lumMod val="50000"/>
                  </a:schemeClr>
                </a:solidFill>
                <a:latin typeface="Georgia" pitchFamily="18" charset="0"/>
                <a:cs typeface="Arial" charset="0"/>
              </a:rPr>
              <a:t>позволяющий читать, комментировать, распространять, управлять хранением и цитировать на</a:t>
            </a:r>
            <a:r>
              <a:rPr lang="ru-RU" sz="2000" b="0" dirty="0" smtClean="0">
                <a:solidFill>
                  <a:schemeClr val="tx1">
                    <a:lumMod val="50000"/>
                  </a:schemeClr>
                </a:solidFill>
                <a:latin typeface="Georgia" pitchFamily="18" charset="0"/>
                <a:cs typeface="Arial" charset="0"/>
              </a:rPr>
              <a:t>учные статьи...</a:t>
            </a:r>
            <a:endParaRPr lang="en-GB" sz="2000" b="0" dirty="0">
              <a:solidFill>
                <a:schemeClr val="tx1">
                  <a:lumMod val="50000"/>
                </a:schemeClr>
              </a:solidFill>
              <a:latin typeface="Georgia" pitchFamily="18" charset="0"/>
              <a:cs typeface="Arial" charset="0"/>
            </a:endParaRPr>
          </a:p>
        </p:txBody>
      </p:sp>
    </p:spTree>
    <p:extLst>
      <p:ext uri="{BB962C8B-B14F-4D97-AF65-F5344CB8AC3E}">
        <p14:creationId xmlns:p14="http://schemas.microsoft.com/office/powerpoint/2010/main" val="4229905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4492" y="3200400"/>
            <a:ext cx="5363308"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457200" y="1600200"/>
            <a:ext cx="8229600" cy="3978499"/>
          </a:xfrm>
        </p:spPr>
        <p:txBody>
          <a:bodyPr/>
          <a:lstStyle/>
          <a:p>
            <a:pPr marL="86868" indent="0">
              <a:buNone/>
            </a:pPr>
            <a:r>
              <a:rPr lang="ru-RU" dirty="0"/>
              <a:t>Для того чтобы начать использовать Mendeley вам достаточно </a:t>
            </a:r>
            <a:r>
              <a:rPr lang="ru-RU" dirty="0" smtClean="0"/>
              <a:t>зарегистрироваться </a:t>
            </a:r>
            <a:r>
              <a:rPr lang="ru-RU" dirty="0"/>
              <a:t>на сайте </a:t>
            </a:r>
            <a:r>
              <a:rPr lang="ru-RU" u="sng" dirty="0">
                <a:hlinkClick r:id="rId3"/>
              </a:rPr>
              <a:t>www.mendeley.com</a:t>
            </a:r>
            <a:endParaRPr lang="ru-RU" dirty="0" smtClean="0"/>
          </a:p>
          <a:p>
            <a:pPr marL="86868" indent="0">
              <a:buNone/>
            </a:pPr>
            <a:r>
              <a:rPr lang="ru-RU" dirty="0" smtClean="0"/>
              <a:t>Mendeley </a:t>
            </a:r>
            <a:r>
              <a:rPr lang="ru-RU" dirty="0"/>
              <a:t>создан в 2008 году молодыми учеными и активно развивается. В настоящий момент в Mendeley </a:t>
            </a:r>
            <a:r>
              <a:rPr lang="ru-RU" dirty="0" smtClean="0"/>
              <a:t>зарегистрировано </a:t>
            </a:r>
            <a:r>
              <a:rPr lang="ru-RU" dirty="0"/>
              <a:t>более 3 млн </a:t>
            </a:r>
            <a:r>
              <a:rPr lang="ru-RU" dirty="0" smtClean="0"/>
              <a:t>пользователей (более 20 тысяч из России), </a:t>
            </a:r>
            <a:r>
              <a:rPr lang="ru-RU" dirty="0"/>
              <a:t>которые опубликовали уже более 400 млн уникальных статей.</a:t>
            </a:r>
          </a:p>
          <a:p>
            <a:pPr marL="86868" indent="0">
              <a:buNone/>
            </a:pPr>
            <a:endParaRPr lang="en-US" b="1" dirty="0"/>
          </a:p>
        </p:txBody>
      </p:sp>
      <p:sp>
        <p:nvSpPr>
          <p:cNvPr id="3" name="Title 2"/>
          <p:cNvSpPr>
            <a:spLocks noGrp="1"/>
          </p:cNvSpPr>
          <p:nvPr>
            <p:ph type="title"/>
          </p:nvPr>
        </p:nvSpPr>
        <p:spPr>
          <a:xfrm>
            <a:off x="446856" y="274638"/>
            <a:ext cx="8229600" cy="1020762"/>
          </a:xfrm>
        </p:spPr>
        <p:txBody>
          <a:bodyPr>
            <a:normAutofit fontScale="90000"/>
          </a:bodyPr>
          <a:lstStyle/>
          <a:p>
            <a:pPr lvl="0"/>
            <a:r>
              <a:rPr lang="ru-RU" dirty="0"/>
              <a:t>Mendeley - управление персональной научной библиотекой и взаимодействие с научным сообществом</a:t>
            </a:r>
            <a:endParaRPr lang="en-US" i="1" dirty="0"/>
          </a:p>
        </p:txBody>
      </p:sp>
      <p:sp>
        <p:nvSpPr>
          <p:cNvPr id="4" name="Rounded Rectangle 3"/>
          <p:cNvSpPr/>
          <p:nvPr/>
        </p:nvSpPr>
        <p:spPr>
          <a:xfrm>
            <a:off x="304800" y="3962400"/>
            <a:ext cx="3399692" cy="2057400"/>
          </a:xfrm>
          <a:prstGeom prst="roundRect">
            <a:avLst/>
          </a:prstGeom>
          <a:noFill/>
          <a:ln>
            <a:solidFill>
              <a:srgbClr val="C00000"/>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GB" sz="2400" dirty="0" err="1" smtClean="0">
                <a:solidFill>
                  <a:schemeClr val="tx1"/>
                </a:solidFill>
              </a:rPr>
              <a:t>Mendeley</a:t>
            </a:r>
            <a:r>
              <a:rPr lang="en-GB" sz="2400" dirty="0" smtClean="0">
                <a:solidFill>
                  <a:schemeClr val="tx1"/>
                </a:solidFill>
              </a:rPr>
              <a:t> </a:t>
            </a:r>
            <a:r>
              <a:rPr lang="ru-RU" sz="2400" dirty="0" smtClean="0">
                <a:solidFill>
                  <a:schemeClr val="tx1"/>
                </a:solidFill>
              </a:rPr>
              <a:t>распространяется бесплатно для индивидуального пользования!</a:t>
            </a:r>
            <a:endParaRPr lang="en-US" sz="2400" dirty="0">
              <a:solidFill>
                <a:schemeClr val="tx1"/>
              </a:solidFill>
            </a:endParaRPr>
          </a:p>
        </p:txBody>
      </p:sp>
    </p:spTree>
    <p:extLst>
      <p:ext uri="{BB962C8B-B14F-4D97-AF65-F5344CB8AC3E}">
        <p14:creationId xmlns:p14="http://schemas.microsoft.com/office/powerpoint/2010/main" val="1420896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37206" y="381000"/>
            <a:ext cx="8468544" cy="98789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457200" eaLnBrk="1" hangingPunct="1">
              <a:spcBef>
                <a:spcPts val="0"/>
              </a:spcBef>
            </a:pPr>
            <a:r>
              <a:rPr lang="ru-RU" sz="2400" b="1" dirty="0" smtClean="0">
                <a:solidFill>
                  <a:srgbClr val="980000"/>
                </a:solidFill>
                <a:latin typeface="Arial Bold"/>
                <a:cs typeface="Arial Bold"/>
              </a:rPr>
              <a:t>Архитектура </a:t>
            </a:r>
            <a:r>
              <a:rPr lang="en-GB" sz="2400" b="1" dirty="0" err="1" smtClean="0">
                <a:solidFill>
                  <a:srgbClr val="980000"/>
                </a:solidFill>
                <a:latin typeface="Arial Bold"/>
                <a:cs typeface="Arial Bold"/>
              </a:rPr>
              <a:t>Mendeley</a:t>
            </a:r>
            <a:endParaRPr lang="en-US" dirty="0">
              <a:solidFill>
                <a:schemeClr val="tx1"/>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063" y="2047533"/>
            <a:ext cx="3002560" cy="172784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6136" y="2047534"/>
            <a:ext cx="2527838" cy="178880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0366" y="4725144"/>
            <a:ext cx="2562225" cy="14859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0" descr="cloud.png"/>
          <p:cNvPicPr>
            <a:picLocks noChangeAspect="1"/>
          </p:cNvPicPr>
          <p:nvPr/>
        </p:nvPicPr>
        <p:blipFill>
          <a:blip r:embed="rId6" cstate="screen"/>
          <a:srcRect/>
          <a:stretch>
            <a:fillRect/>
          </a:stretch>
        </p:blipFill>
        <p:spPr bwMode="auto">
          <a:xfrm>
            <a:off x="3851920" y="3264860"/>
            <a:ext cx="1839119" cy="1021028"/>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18063" y="3898948"/>
            <a:ext cx="2095445" cy="369332"/>
          </a:xfrm>
          <a:prstGeom prst="rect">
            <a:avLst/>
          </a:prstGeom>
          <a:noFill/>
        </p:spPr>
        <p:txBody>
          <a:bodyPr wrap="none" rtlCol="0">
            <a:spAutoFit/>
          </a:bodyPr>
          <a:lstStyle/>
          <a:p>
            <a:r>
              <a:rPr lang="en-GB" dirty="0" smtClean="0"/>
              <a:t>Mendeley Desktop</a:t>
            </a:r>
            <a:endParaRPr lang="en-GB" dirty="0"/>
          </a:p>
        </p:txBody>
      </p:sp>
      <p:sp>
        <p:nvSpPr>
          <p:cNvPr id="9" name="TextBox 8"/>
          <p:cNvSpPr txBox="1"/>
          <p:nvPr/>
        </p:nvSpPr>
        <p:spPr>
          <a:xfrm>
            <a:off x="6604593" y="3916556"/>
            <a:ext cx="1719381" cy="369332"/>
          </a:xfrm>
          <a:prstGeom prst="rect">
            <a:avLst/>
          </a:prstGeom>
          <a:noFill/>
        </p:spPr>
        <p:txBody>
          <a:bodyPr wrap="none" rtlCol="0">
            <a:spAutoFit/>
          </a:bodyPr>
          <a:lstStyle/>
          <a:p>
            <a:r>
              <a:rPr lang="en-GB" dirty="0" smtClean="0"/>
              <a:t>Mendeley Web</a:t>
            </a:r>
            <a:endParaRPr lang="en-GB" dirty="0"/>
          </a:p>
        </p:txBody>
      </p:sp>
      <p:sp>
        <p:nvSpPr>
          <p:cNvPr id="10" name="TextBox 9"/>
          <p:cNvSpPr txBox="1"/>
          <p:nvPr/>
        </p:nvSpPr>
        <p:spPr>
          <a:xfrm>
            <a:off x="3726981" y="6313374"/>
            <a:ext cx="4020075" cy="369332"/>
          </a:xfrm>
          <a:prstGeom prst="rect">
            <a:avLst/>
          </a:prstGeom>
          <a:noFill/>
        </p:spPr>
        <p:txBody>
          <a:bodyPr wrap="none" rtlCol="0">
            <a:spAutoFit/>
          </a:bodyPr>
          <a:lstStyle/>
          <a:p>
            <a:r>
              <a:rPr lang="en-GB" dirty="0" smtClean="0"/>
              <a:t>Mobile devices (iOS </a:t>
            </a:r>
            <a:r>
              <a:rPr lang="ru-RU" dirty="0" smtClean="0"/>
              <a:t>и скоро </a:t>
            </a:r>
            <a:r>
              <a:rPr lang="en-GB" dirty="0" smtClean="0"/>
              <a:t>Android)</a:t>
            </a:r>
            <a:endParaRPr lang="en-GB" dirty="0"/>
          </a:p>
        </p:txBody>
      </p:sp>
      <p:cxnSp>
        <p:nvCxnSpPr>
          <p:cNvPr id="5" name="Straight Arrow Connector 4"/>
          <p:cNvCxnSpPr/>
          <p:nvPr/>
        </p:nvCxnSpPr>
        <p:spPr>
          <a:xfrm>
            <a:off x="3620623" y="3068960"/>
            <a:ext cx="457200" cy="19590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16" name="Straight Arrow Connector 15"/>
          <p:cNvCxnSpPr/>
          <p:nvPr/>
        </p:nvCxnSpPr>
        <p:spPr>
          <a:xfrm flipH="1">
            <a:off x="5292080" y="2911453"/>
            <a:ext cx="648072" cy="517547"/>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cxnSp>
        <p:nvCxnSpPr>
          <p:cNvPr id="20" name="Straight Arrow Connector 19"/>
          <p:cNvCxnSpPr>
            <a:endCxn id="7" idx="2"/>
          </p:cNvCxnSpPr>
          <p:nvPr/>
        </p:nvCxnSpPr>
        <p:spPr>
          <a:xfrm flipH="1" flipV="1">
            <a:off x="4771480" y="4285888"/>
            <a:ext cx="160561" cy="655280"/>
          </a:xfrm>
          <a:prstGeom prst="straightConnector1">
            <a:avLst/>
          </a:prstGeom>
          <a:ln>
            <a:tailEnd type="arrow"/>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3485236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01"/>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par>
                          <p:cTn id="33" fill="hold">
                            <p:stCondLst>
                              <p:cond delay="0"/>
                            </p:stCondLst>
                            <p:childTnLst>
                              <p:par>
                                <p:cTn id="34" presetID="8" presetClass="emph" presetSubtype="0" fill="hold" nodeType="afterEffect">
                                  <p:stCondLst>
                                    <p:cond delay="250"/>
                                  </p:stCondLst>
                                  <p:childTnLst>
                                    <p:animRot by="21600000">
                                      <p:cBhvr>
                                        <p:cTn id="35"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grpSp>
        <p:nvGrpSpPr>
          <p:cNvPr id="45" name="Shape 45"/>
          <p:cNvGrpSpPr/>
          <p:nvPr/>
        </p:nvGrpSpPr>
        <p:grpSpPr>
          <a:xfrm>
            <a:off x="381000" y="385599"/>
            <a:ext cx="2647950" cy="2840201"/>
            <a:chOff x="381000" y="152400"/>
            <a:chExt cx="2647950" cy="2266949"/>
          </a:xfrm>
        </p:grpSpPr>
        <p:pic>
          <p:nvPicPr>
            <p:cNvPr id="46" name="Shape 46"/>
            <p:cNvPicPr preferRelativeResize="0"/>
            <p:nvPr/>
          </p:nvPicPr>
          <p:blipFill>
            <a:blip r:embed="rId3">
              <a:alphaModFix/>
            </a:blip>
            <a:stretch>
              <a:fillRect/>
            </a:stretch>
          </p:blipFill>
          <p:spPr>
            <a:xfrm>
              <a:off x="381000" y="152400"/>
              <a:ext cx="2647950" cy="1219200"/>
            </a:xfrm>
            <a:prstGeom prst="rect">
              <a:avLst/>
            </a:prstGeom>
            <a:noFill/>
            <a:ln>
              <a:noFill/>
            </a:ln>
          </p:spPr>
        </p:pic>
        <p:sp>
          <p:nvSpPr>
            <p:cNvPr id="47" name="Shape 47"/>
            <p:cNvSpPr txBox="1"/>
            <p:nvPr/>
          </p:nvSpPr>
          <p:spPr>
            <a:xfrm>
              <a:off x="461275" y="1314450"/>
              <a:ext cx="2436600" cy="1104899"/>
            </a:xfrm>
            <a:prstGeom prst="rect">
              <a:avLst/>
            </a:prstGeom>
            <a:noFill/>
            <a:ln>
              <a:noFill/>
            </a:ln>
          </p:spPr>
          <p:txBody>
            <a:bodyPr lIns="91425" tIns="91425" rIns="91425" bIns="91425" anchor="t" anchorCtr="0">
              <a:noAutofit/>
            </a:bodyPr>
            <a:lstStyle/>
            <a:p>
              <a:pPr lvl="0" rtl="0">
                <a:lnSpc>
                  <a:spcPct val="115000"/>
                </a:lnSpc>
                <a:spcBef>
                  <a:spcPts val="0"/>
                </a:spcBef>
                <a:buClr>
                  <a:schemeClr val="dk1"/>
                </a:buClr>
                <a:buSzPct val="78571"/>
                <a:buFont typeface="Arial"/>
                <a:buNone/>
              </a:pPr>
              <a:r>
                <a:rPr lang="en" b="1">
                  <a:solidFill>
                    <a:srgbClr val="980000"/>
                  </a:solidFill>
                </a:rPr>
                <a:t>1.Цитирование статей</a:t>
              </a:r>
            </a:p>
            <a:p>
              <a:pPr lvl="0" rtl="0">
                <a:lnSpc>
                  <a:spcPct val="150000"/>
                </a:lnSpc>
                <a:spcBef>
                  <a:spcPts val="0"/>
                </a:spcBef>
                <a:buNone/>
              </a:pPr>
              <a:r>
                <a:rPr lang="en" sz="1100">
                  <a:solidFill>
                    <a:srgbClr val="333333"/>
                  </a:solidFill>
                </a:rPr>
                <a:t>Создавайте библиографические списки в Word, OpenOffice, LaTeX</a:t>
              </a:r>
            </a:p>
          </p:txBody>
        </p:sp>
      </p:grpSp>
      <p:grpSp>
        <p:nvGrpSpPr>
          <p:cNvPr id="48" name="Shape 48"/>
          <p:cNvGrpSpPr/>
          <p:nvPr/>
        </p:nvGrpSpPr>
        <p:grpSpPr>
          <a:xfrm>
            <a:off x="3114213" y="457200"/>
            <a:ext cx="2619375" cy="2768599"/>
            <a:chOff x="3114212" y="209550"/>
            <a:chExt cx="2619375" cy="2209799"/>
          </a:xfrm>
        </p:grpSpPr>
        <p:pic>
          <p:nvPicPr>
            <p:cNvPr id="49" name="Shape 49"/>
            <p:cNvPicPr preferRelativeResize="0"/>
            <p:nvPr/>
          </p:nvPicPr>
          <p:blipFill>
            <a:blip r:embed="rId4">
              <a:alphaModFix/>
            </a:blip>
            <a:stretch>
              <a:fillRect/>
            </a:stretch>
          </p:blipFill>
          <p:spPr>
            <a:xfrm>
              <a:off x="3114212" y="209550"/>
              <a:ext cx="2619375" cy="1104900"/>
            </a:xfrm>
            <a:prstGeom prst="rect">
              <a:avLst/>
            </a:prstGeom>
            <a:noFill/>
            <a:ln>
              <a:noFill/>
            </a:ln>
          </p:spPr>
        </p:pic>
        <p:sp>
          <p:nvSpPr>
            <p:cNvPr id="50" name="Shape 50"/>
            <p:cNvSpPr txBox="1"/>
            <p:nvPr/>
          </p:nvSpPr>
          <p:spPr>
            <a:xfrm>
              <a:off x="3205625" y="1314450"/>
              <a:ext cx="2523299" cy="1104899"/>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b="1">
                  <a:solidFill>
                    <a:srgbClr val="980000"/>
                  </a:solidFill>
                </a:rPr>
                <a:t>2.Активное чтение</a:t>
              </a:r>
            </a:p>
            <a:p>
              <a:pPr lvl="0" rtl="0">
                <a:lnSpc>
                  <a:spcPct val="150000"/>
                </a:lnSpc>
                <a:spcBef>
                  <a:spcPts val="0"/>
                </a:spcBef>
                <a:buNone/>
              </a:pPr>
              <a:r>
                <a:rPr lang="en" sz="1100">
                  <a:solidFill>
                    <a:srgbClr val="333333"/>
                  </a:solidFill>
                </a:rPr>
                <a:t>Читайте PDF, выделяйте важные моменты, добавляйте комментарии</a:t>
              </a:r>
            </a:p>
          </p:txBody>
        </p:sp>
      </p:grpSp>
      <p:grpSp>
        <p:nvGrpSpPr>
          <p:cNvPr id="51" name="Shape 51"/>
          <p:cNvGrpSpPr/>
          <p:nvPr/>
        </p:nvGrpSpPr>
        <p:grpSpPr>
          <a:xfrm>
            <a:off x="5872776" y="457200"/>
            <a:ext cx="2719799" cy="2768599"/>
            <a:chOff x="5872775" y="209550"/>
            <a:chExt cx="2719799" cy="2209799"/>
          </a:xfrm>
        </p:grpSpPr>
        <p:pic>
          <p:nvPicPr>
            <p:cNvPr id="52" name="Shape 52"/>
            <p:cNvPicPr preferRelativeResize="0"/>
            <p:nvPr/>
          </p:nvPicPr>
          <p:blipFill>
            <a:blip r:embed="rId5">
              <a:alphaModFix/>
            </a:blip>
            <a:stretch>
              <a:fillRect/>
            </a:stretch>
          </p:blipFill>
          <p:spPr>
            <a:xfrm>
              <a:off x="5890275" y="209550"/>
              <a:ext cx="2581275" cy="1104900"/>
            </a:xfrm>
            <a:prstGeom prst="rect">
              <a:avLst/>
            </a:prstGeom>
            <a:noFill/>
            <a:ln>
              <a:noFill/>
            </a:ln>
          </p:spPr>
        </p:pic>
        <p:sp>
          <p:nvSpPr>
            <p:cNvPr id="53" name="Shape 53"/>
            <p:cNvSpPr txBox="1"/>
            <p:nvPr/>
          </p:nvSpPr>
          <p:spPr>
            <a:xfrm>
              <a:off x="5872775" y="1314450"/>
              <a:ext cx="2719799" cy="1104899"/>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b="1">
                  <a:solidFill>
                    <a:srgbClr val="980000"/>
                  </a:solidFill>
                </a:rPr>
                <a:t>3.Организация библиотеки</a:t>
              </a:r>
            </a:p>
            <a:p>
              <a:pPr lvl="0" rtl="0">
                <a:lnSpc>
                  <a:spcPct val="150000"/>
                </a:lnSpc>
                <a:spcBef>
                  <a:spcPts val="0"/>
                </a:spcBef>
                <a:buNone/>
              </a:pPr>
              <a:r>
                <a:rPr lang="en" sz="1100">
                  <a:solidFill>
                    <a:srgbClr val="333333"/>
                  </a:solidFill>
                </a:rPr>
                <a:t>Импортируйте ссылки из архива PDF, онлайн-библиотек, EndNote</a:t>
              </a:r>
              <a:r>
                <a:rPr lang="en" sz="1100" baseline="30000">
                  <a:solidFill>
                    <a:srgbClr val="333333"/>
                  </a:solidFill>
                </a:rPr>
                <a:t>™</a:t>
              </a:r>
              <a:r>
                <a:rPr lang="en" sz="1100">
                  <a:solidFill>
                    <a:srgbClr val="333333"/>
                  </a:solidFill>
                </a:rPr>
                <a:t>, Zotero, Papers</a:t>
              </a:r>
            </a:p>
          </p:txBody>
        </p:sp>
      </p:grpSp>
      <p:grpSp>
        <p:nvGrpSpPr>
          <p:cNvPr id="54" name="Shape 54"/>
          <p:cNvGrpSpPr/>
          <p:nvPr/>
        </p:nvGrpSpPr>
        <p:grpSpPr>
          <a:xfrm>
            <a:off x="419087" y="3712467"/>
            <a:ext cx="2571750" cy="2810399"/>
            <a:chOff x="419087" y="2648987"/>
            <a:chExt cx="2571750" cy="2243162"/>
          </a:xfrm>
        </p:grpSpPr>
        <p:pic>
          <p:nvPicPr>
            <p:cNvPr id="55" name="Shape 55"/>
            <p:cNvPicPr preferRelativeResize="0"/>
            <p:nvPr/>
          </p:nvPicPr>
          <p:blipFill>
            <a:blip r:embed="rId6">
              <a:alphaModFix/>
            </a:blip>
            <a:stretch>
              <a:fillRect/>
            </a:stretch>
          </p:blipFill>
          <p:spPr>
            <a:xfrm>
              <a:off x="419087" y="2648987"/>
              <a:ext cx="2571750" cy="1123950"/>
            </a:xfrm>
            <a:prstGeom prst="rect">
              <a:avLst/>
            </a:prstGeom>
            <a:noFill/>
            <a:ln>
              <a:noFill/>
            </a:ln>
          </p:spPr>
        </p:pic>
        <p:sp>
          <p:nvSpPr>
            <p:cNvPr id="56" name="Shape 56"/>
            <p:cNvSpPr txBox="1"/>
            <p:nvPr/>
          </p:nvSpPr>
          <p:spPr>
            <a:xfrm>
              <a:off x="419175" y="3787250"/>
              <a:ext cx="2571600" cy="1104899"/>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b="1">
                  <a:solidFill>
                    <a:srgbClr val="980000"/>
                  </a:solidFill>
                </a:rPr>
                <a:t>4.Работа с коллегами</a:t>
              </a:r>
            </a:p>
            <a:p>
              <a:pPr lvl="0" rtl="0">
                <a:lnSpc>
                  <a:spcPct val="150000"/>
                </a:lnSpc>
                <a:spcBef>
                  <a:spcPts val="0"/>
                </a:spcBef>
                <a:buNone/>
              </a:pPr>
              <a:r>
                <a:rPr lang="en" sz="1100">
                  <a:solidFill>
                    <a:srgbClr val="333333"/>
                  </a:solidFill>
                </a:rPr>
                <a:t>Объединяйтесь в группы, делитесь своими статьями, ссылками и заметками</a:t>
              </a:r>
            </a:p>
          </p:txBody>
        </p:sp>
      </p:grpSp>
      <p:grpSp>
        <p:nvGrpSpPr>
          <p:cNvPr id="57" name="Shape 57"/>
          <p:cNvGrpSpPr/>
          <p:nvPr/>
        </p:nvGrpSpPr>
        <p:grpSpPr>
          <a:xfrm>
            <a:off x="3061801" y="3694582"/>
            <a:ext cx="2719799" cy="2828283"/>
            <a:chOff x="3061800" y="2634712"/>
            <a:chExt cx="2719799" cy="2257437"/>
          </a:xfrm>
        </p:grpSpPr>
        <p:pic>
          <p:nvPicPr>
            <p:cNvPr id="58" name="Shape 58"/>
            <p:cNvPicPr preferRelativeResize="0"/>
            <p:nvPr/>
          </p:nvPicPr>
          <p:blipFill>
            <a:blip r:embed="rId7">
              <a:alphaModFix/>
            </a:blip>
            <a:stretch>
              <a:fillRect/>
            </a:stretch>
          </p:blipFill>
          <p:spPr>
            <a:xfrm>
              <a:off x="3118962" y="2634712"/>
              <a:ext cx="2609850" cy="1152525"/>
            </a:xfrm>
            <a:prstGeom prst="rect">
              <a:avLst/>
            </a:prstGeom>
            <a:noFill/>
            <a:ln>
              <a:noFill/>
            </a:ln>
          </p:spPr>
        </p:pic>
        <p:sp>
          <p:nvSpPr>
            <p:cNvPr id="59" name="Shape 59"/>
            <p:cNvSpPr txBox="1"/>
            <p:nvPr/>
          </p:nvSpPr>
          <p:spPr>
            <a:xfrm>
              <a:off x="3061800" y="3787250"/>
              <a:ext cx="2719799" cy="1104899"/>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b="1">
                  <a:solidFill>
                    <a:srgbClr val="980000"/>
                  </a:solidFill>
                </a:rPr>
                <a:t>5.Удобство использования</a:t>
              </a:r>
            </a:p>
            <a:p>
              <a:pPr lvl="0" rtl="0">
                <a:lnSpc>
                  <a:spcPct val="150000"/>
                </a:lnSpc>
                <a:spcBef>
                  <a:spcPts val="0"/>
                </a:spcBef>
                <a:buNone/>
              </a:pPr>
              <a:r>
                <a:rPr lang="en" sz="1100">
                  <a:solidFill>
                    <a:srgbClr val="333333"/>
                  </a:solidFill>
                </a:rPr>
                <a:t>Синхронизируйте библиотеку на компьютере с облачным сервером и мобильной версией</a:t>
              </a:r>
            </a:p>
          </p:txBody>
        </p:sp>
      </p:grpSp>
      <p:grpSp>
        <p:nvGrpSpPr>
          <p:cNvPr id="60" name="Shape 60"/>
          <p:cNvGrpSpPr/>
          <p:nvPr/>
        </p:nvGrpSpPr>
        <p:grpSpPr>
          <a:xfrm>
            <a:off x="5856937" y="3724401"/>
            <a:ext cx="3116712" cy="2798465"/>
            <a:chOff x="5856937" y="2658512"/>
            <a:chExt cx="3116712" cy="2233637"/>
          </a:xfrm>
        </p:grpSpPr>
        <p:pic>
          <p:nvPicPr>
            <p:cNvPr id="61" name="Shape 61"/>
            <p:cNvPicPr preferRelativeResize="0"/>
            <p:nvPr/>
          </p:nvPicPr>
          <p:blipFill>
            <a:blip r:embed="rId8">
              <a:alphaModFix/>
            </a:blip>
            <a:stretch>
              <a:fillRect/>
            </a:stretch>
          </p:blipFill>
          <p:spPr>
            <a:xfrm>
              <a:off x="5856937" y="2658512"/>
              <a:ext cx="2647950" cy="1104900"/>
            </a:xfrm>
            <a:prstGeom prst="rect">
              <a:avLst/>
            </a:prstGeom>
            <a:noFill/>
            <a:ln>
              <a:noFill/>
            </a:ln>
          </p:spPr>
        </p:pic>
        <p:sp>
          <p:nvSpPr>
            <p:cNvPr id="62" name="Shape 62"/>
            <p:cNvSpPr txBox="1"/>
            <p:nvPr/>
          </p:nvSpPr>
          <p:spPr>
            <a:xfrm>
              <a:off x="5856950" y="3787250"/>
              <a:ext cx="3116700" cy="1104899"/>
            </a:xfrm>
            <a:prstGeom prst="rect">
              <a:avLst/>
            </a:prstGeom>
            <a:noFill/>
            <a:ln>
              <a:noFill/>
            </a:ln>
          </p:spPr>
          <p:txBody>
            <a:bodyPr lIns="91425" tIns="91425" rIns="91425" bIns="91425" anchor="t" anchorCtr="0">
              <a:noAutofit/>
            </a:bodyPr>
            <a:lstStyle/>
            <a:p>
              <a:pPr lvl="0" rtl="0">
                <a:lnSpc>
                  <a:spcPct val="115000"/>
                </a:lnSpc>
                <a:spcBef>
                  <a:spcPts val="0"/>
                </a:spcBef>
                <a:buNone/>
              </a:pPr>
              <a:r>
                <a:rPr lang="en" b="1">
                  <a:solidFill>
                    <a:srgbClr val="980000"/>
                  </a:solidFill>
                </a:rPr>
                <a:t>6.Поиск статей и новых коллег</a:t>
              </a:r>
            </a:p>
            <a:p>
              <a:pPr lvl="0" rtl="0">
                <a:lnSpc>
                  <a:spcPct val="150000"/>
                </a:lnSpc>
                <a:spcBef>
                  <a:spcPts val="0"/>
                </a:spcBef>
                <a:buNone/>
              </a:pPr>
              <a:r>
                <a:rPr lang="en" sz="1100">
                  <a:solidFill>
                    <a:srgbClr val="333333"/>
                  </a:solidFill>
                </a:rPr>
                <a:t>Открывайте новые статьи, новых коллег и единомышленников. Помогите им найти Ваши статьи </a:t>
              </a:r>
            </a:p>
          </p:txBody>
        </p:sp>
      </p:grpSp>
    </p:spTree>
    <p:extLst>
      <p:ext uri="{BB962C8B-B14F-4D97-AF65-F5344CB8AC3E}">
        <p14:creationId xmlns:p14="http://schemas.microsoft.com/office/powerpoint/2010/main" val="34879390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graphicFrame>
        <p:nvGraphicFramePr>
          <p:cNvPr id="99" name="Shape 99"/>
          <p:cNvGraphicFramePr/>
          <p:nvPr>
            <p:extLst>
              <p:ext uri="{D42A27DB-BD31-4B8C-83A1-F6EECF244321}">
                <p14:modId xmlns:p14="http://schemas.microsoft.com/office/powerpoint/2010/main" val="1936698975"/>
              </p:ext>
            </p:extLst>
          </p:nvPr>
        </p:nvGraphicFramePr>
        <p:xfrm>
          <a:off x="304800" y="990599"/>
          <a:ext cx="8778200" cy="5689352"/>
        </p:xfrm>
        <a:graphic>
          <a:graphicData uri="http://schemas.openxmlformats.org/drawingml/2006/table">
            <a:tbl>
              <a:tblPr>
                <a:tableStyleId>{2D5ABB26-0587-4C30-8999-92F81FD0307C}</a:tableStyleId>
              </a:tblPr>
              <a:tblGrid>
                <a:gridCol w="6514740"/>
                <a:gridCol w="2263460"/>
              </a:tblGrid>
              <a:tr h="1586399">
                <a:tc>
                  <a:txBody>
                    <a:bodyPr/>
                    <a:lstStyle/>
                    <a:p>
                      <a:pPr lvl="0" rtl="0">
                        <a:lnSpc>
                          <a:spcPct val="115000"/>
                        </a:lnSpc>
                        <a:spcBef>
                          <a:spcPts val="0"/>
                        </a:spcBef>
                        <a:spcAft>
                          <a:spcPts val="500"/>
                        </a:spcAft>
                        <a:buClr>
                          <a:schemeClr val="dk1"/>
                        </a:buClr>
                        <a:buSzPct val="78571"/>
                        <a:buFont typeface="Arial"/>
                        <a:buNone/>
                      </a:pPr>
                      <a:r>
                        <a:rPr lang="en" sz="2000" dirty="0"/>
                        <a:t>Бесплатная версия полностью совместима с </a:t>
                      </a:r>
                      <a:r>
                        <a:rPr lang="en" sz="1500" dirty="0" smtClean="0"/>
                        <a:t>Windows </a:t>
                      </a:r>
                      <a:r>
                        <a:rPr lang="en" sz="1500" dirty="0"/>
                        <a:t>Word 2003, 2007, 2010</a:t>
                      </a:r>
                    </a:p>
                    <a:p>
                      <a:pPr marL="457200" lvl="0" indent="-298450" rtl="0">
                        <a:spcBef>
                          <a:spcPts val="0"/>
                        </a:spcBef>
                        <a:buClr>
                          <a:srgbClr val="000000"/>
                        </a:buClr>
                        <a:buSzPct val="100000"/>
                        <a:buFont typeface="Arial"/>
                        <a:buChar char="●"/>
                      </a:pPr>
                      <a:r>
                        <a:rPr lang="en" sz="1500" dirty="0"/>
                        <a:t>Mac Word 2008, 2011</a:t>
                      </a:r>
                    </a:p>
                    <a:p>
                      <a:pPr marL="457200" lvl="0" indent="-298450" rtl="0">
                        <a:spcBef>
                          <a:spcPts val="0"/>
                        </a:spcBef>
                        <a:buClr>
                          <a:srgbClr val="000000"/>
                        </a:buClr>
                        <a:buSzPct val="100000"/>
                        <a:buFont typeface="Arial"/>
                        <a:buChar char="●"/>
                      </a:pPr>
                      <a:r>
                        <a:rPr lang="en" sz="1500" dirty="0"/>
                        <a:t>OpenOffice 3.2</a:t>
                      </a:r>
                    </a:p>
                    <a:p>
                      <a:pPr marL="457200" lvl="0" indent="-298450" rtl="0">
                        <a:spcBef>
                          <a:spcPts val="0"/>
                        </a:spcBef>
                        <a:buClr>
                          <a:srgbClr val="000000"/>
                        </a:buClr>
                        <a:buSzPct val="100000"/>
                        <a:buFont typeface="Arial"/>
                        <a:buChar char="●"/>
                      </a:pPr>
                      <a:r>
                        <a:rPr lang="en" sz="1500" dirty="0"/>
                        <a:t>BibTeX</a:t>
                      </a:r>
                    </a:p>
                  </a:txBody>
                  <a:tcPr marL="91425" marR="91425" marT="121900" marB="121900" anchor="ctr"/>
                </a:tc>
                <a:tc>
                  <a:txBody>
                    <a:bodyPr/>
                    <a:lstStyle/>
                    <a:p>
                      <a:pPr>
                        <a:spcBef>
                          <a:spcPts val="0"/>
                        </a:spcBef>
                        <a:buNone/>
                      </a:pPr>
                      <a:endParaRPr sz="2400"/>
                    </a:p>
                  </a:txBody>
                  <a:tcPr marL="91425" marR="91425" marT="121900" marB="121900"/>
                </a:tc>
              </a:tr>
              <a:tr h="1351405">
                <a:tc>
                  <a:txBody>
                    <a:bodyPr/>
                    <a:lstStyle/>
                    <a:p>
                      <a:pPr lvl="0" rtl="0">
                        <a:spcBef>
                          <a:spcPts val="0"/>
                        </a:spcBef>
                        <a:buNone/>
                      </a:pPr>
                      <a:r>
                        <a:rPr lang="en" sz="2000" dirty="0"/>
                        <a:t>После инсталляции Mendeley Вы можете в 3 клика </a:t>
                      </a:r>
                    </a:p>
                    <a:p>
                      <a:pPr lvl="0" rtl="0">
                        <a:spcBef>
                          <a:spcPts val="0"/>
                        </a:spcBef>
                        <a:buNone/>
                      </a:pPr>
                      <a:r>
                        <a:rPr lang="en" sz="2000" dirty="0"/>
                        <a:t>установить Word Plugin и вставлять ссылки, </a:t>
                      </a:r>
                    </a:p>
                    <a:p>
                      <a:pPr lvl="0" rtl="0">
                        <a:spcBef>
                          <a:spcPts val="0"/>
                        </a:spcBef>
                        <a:buNone/>
                      </a:pPr>
                      <a:r>
                        <a:rPr lang="en" sz="2000" dirty="0"/>
                        <a:t>не покидая текстовый процессор. </a:t>
                      </a:r>
                      <a:endParaRPr lang="en" sz="2000" dirty="0">
                        <a:solidFill>
                          <a:schemeClr val="dk1"/>
                        </a:solidFill>
                      </a:endParaRPr>
                    </a:p>
                  </a:txBody>
                  <a:tcPr marL="91425" marR="91425" marT="121900" marB="121900" anchor="ctr"/>
                </a:tc>
                <a:tc>
                  <a:txBody>
                    <a:bodyPr/>
                    <a:lstStyle/>
                    <a:p>
                      <a:pPr>
                        <a:spcBef>
                          <a:spcPts val="0"/>
                        </a:spcBef>
                        <a:buNone/>
                      </a:pPr>
                      <a:endParaRPr sz="2400" dirty="0"/>
                    </a:p>
                  </a:txBody>
                  <a:tcPr marL="91425" marR="91425" marT="121900" marB="121900"/>
                </a:tc>
              </a:tr>
              <a:tr h="1083569">
                <a:tc>
                  <a:txBody>
                    <a:bodyPr/>
                    <a:lstStyle/>
                    <a:p>
                      <a:pPr lvl="0" rtl="0">
                        <a:spcBef>
                          <a:spcPts val="0"/>
                        </a:spcBef>
                        <a:buNone/>
                      </a:pPr>
                      <a:r>
                        <a:rPr lang="en" sz="2000" dirty="0"/>
                        <a:t>Выберите один из тысячи доступных стилей оформления библиографии или создайте </a:t>
                      </a:r>
                      <a:r>
                        <a:rPr lang="en" sz="2000"/>
                        <a:t>свой </a:t>
                      </a:r>
                      <a:r>
                        <a:rPr lang="en" sz="2000" smtClean="0"/>
                        <a:t>стиль</a:t>
                      </a:r>
                      <a:endParaRPr lang="en" sz="2000" dirty="0">
                        <a:solidFill>
                          <a:schemeClr val="dk1"/>
                        </a:solidFill>
                      </a:endParaRPr>
                    </a:p>
                  </a:txBody>
                  <a:tcPr marL="91425" marR="91425" marT="121900" marB="121900" anchor="ctr"/>
                </a:tc>
                <a:tc>
                  <a:txBody>
                    <a:bodyPr/>
                    <a:lstStyle/>
                    <a:p>
                      <a:pPr>
                        <a:spcBef>
                          <a:spcPts val="0"/>
                        </a:spcBef>
                        <a:buNone/>
                      </a:pPr>
                      <a:endParaRPr sz="2400"/>
                    </a:p>
                  </a:txBody>
                  <a:tcPr marL="91425" marR="91425" marT="121900" marB="121900"/>
                </a:tc>
              </a:tr>
              <a:tr h="1647868">
                <a:tc>
                  <a:txBody>
                    <a:bodyPr/>
                    <a:lstStyle/>
                    <a:p>
                      <a:pPr rtl="0">
                        <a:spcBef>
                          <a:spcPts val="0"/>
                        </a:spcBef>
                        <a:buNone/>
                      </a:pPr>
                      <a:r>
                        <a:rPr lang="en" sz="2000" dirty="0"/>
                        <a:t>Вы можете выбрать стиль и формат отображения ссылок (скобки, отступы и т.д.). Пишите статью, вставляйте ссылки, а подготовку списка литературы в нужном формате доверьте программе.</a:t>
                      </a:r>
                    </a:p>
                  </a:txBody>
                  <a:tcPr marL="91425" marR="91425" marT="121900" marB="121900" anchor="ctr"/>
                </a:tc>
                <a:tc>
                  <a:txBody>
                    <a:bodyPr/>
                    <a:lstStyle/>
                    <a:p>
                      <a:pPr rtl="0">
                        <a:spcBef>
                          <a:spcPts val="0"/>
                        </a:spcBef>
                        <a:buNone/>
                      </a:pPr>
                      <a:endParaRPr sz="2400" dirty="0"/>
                    </a:p>
                  </a:txBody>
                  <a:tcPr marL="91425" marR="91425" marT="121900" marB="121900"/>
                </a:tc>
              </a:tr>
            </a:tbl>
          </a:graphicData>
        </a:graphic>
      </p:graphicFrame>
      <p:sp>
        <p:nvSpPr>
          <p:cNvPr id="100" name="Shape 100"/>
          <p:cNvSpPr txBox="1">
            <a:spLocks noGrp="1"/>
          </p:cNvSpPr>
          <p:nvPr>
            <p:ph type="title"/>
          </p:nvPr>
        </p:nvSpPr>
        <p:spPr>
          <a:xfrm>
            <a:off x="76200" y="282056"/>
            <a:ext cx="8229600" cy="624000"/>
          </a:xfrm>
          <a:prstGeom prst="rect">
            <a:avLst/>
          </a:prstGeom>
        </p:spPr>
        <p:txBody>
          <a:bodyPr lIns="91425" tIns="91425" rIns="91425" bIns="91425" anchor="ctr" anchorCtr="0">
            <a:noAutofit/>
          </a:bodyPr>
          <a:lstStyle/>
          <a:p>
            <a:pPr lvl="0" rtl="0">
              <a:spcBef>
                <a:spcPts val="0"/>
              </a:spcBef>
              <a:buNone/>
            </a:pPr>
            <a:r>
              <a:rPr lang="en" sz="2400">
                <a:solidFill>
                  <a:srgbClr val="980000"/>
                </a:solidFill>
              </a:rPr>
              <a:t>1. Mendeley - бесплатный менеджер ссылок</a:t>
            </a:r>
          </a:p>
        </p:txBody>
      </p:sp>
      <p:pic>
        <p:nvPicPr>
          <p:cNvPr id="101" name="Shape 101"/>
          <p:cNvPicPr preferRelativeResize="0"/>
          <p:nvPr/>
        </p:nvPicPr>
        <p:blipFill>
          <a:blip r:embed="rId3">
            <a:alphaModFix/>
          </a:blip>
          <a:stretch>
            <a:fillRect/>
          </a:stretch>
        </p:blipFill>
        <p:spPr>
          <a:xfrm>
            <a:off x="7151749" y="890134"/>
            <a:ext cx="1579225" cy="1312365"/>
          </a:xfrm>
          <a:prstGeom prst="rect">
            <a:avLst/>
          </a:prstGeom>
          <a:noFill/>
          <a:ln>
            <a:noFill/>
          </a:ln>
        </p:spPr>
      </p:pic>
      <p:pic>
        <p:nvPicPr>
          <p:cNvPr id="102" name="Shape 102"/>
          <p:cNvPicPr preferRelativeResize="0"/>
          <p:nvPr/>
        </p:nvPicPr>
        <p:blipFill>
          <a:blip r:embed="rId4">
            <a:alphaModFix/>
          </a:blip>
          <a:stretch>
            <a:fillRect/>
          </a:stretch>
        </p:blipFill>
        <p:spPr>
          <a:xfrm>
            <a:off x="6897667" y="2523547"/>
            <a:ext cx="2086663" cy="1202600"/>
          </a:xfrm>
          <a:prstGeom prst="rect">
            <a:avLst/>
          </a:prstGeom>
          <a:noFill/>
          <a:ln>
            <a:noFill/>
          </a:ln>
        </p:spPr>
      </p:pic>
      <p:pic>
        <p:nvPicPr>
          <p:cNvPr id="103" name="Shape 103"/>
          <p:cNvPicPr preferRelativeResize="0"/>
          <p:nvPr/>
        </p:nvPicPr>
        <p:blipFill>
          <a:blip r:embed="rId5">
            <a:alphaModFix/>
          </a:blip>
          <a:stretch>
            <a:fillRect/>
          </a:stretch>
        </p:blipFill>
        <p:spPr>
          <a:xfrm>
            <a:off x="6921250" y="3804201"/>
            <a:ext cx="2070025" cy="1142681"/>
          </a:xfrm>
          <a:prstGeom prst="rect">
            <a:avLst/>
          </a:prstGeom>
          <a:noFill/>
          <a:ln>
            <a:noFill/>
          </a:ln>
        </p:spPr>
      </p:pic>
      <p:pic>
        <p:nvPicPr>
          <p:cNvPr id="104" name="Shape 104"/>
          <p:cNvPicPr preferRelativeResize="0"/>
          <p:nvPr/>
        </p:nvPicPr>
        <p:blipFill>
          <a:blip r:embed="rId6">
            <a:alphaModFix/>
          </a:blip>
          <a:stretch>
            <a:fillRect/>
          </a:stretch>
        </p:blipFill>
        <p:spPr>
          <a:xfrm>
            <a:off x="6921250" y="5200867"/>
            <a:ext cx="2070025" cy="1202591"/>
          </a:xfrm>
          <a:prstGeom prst="rect">
            <a:avLst/>
          </a:prstGeom>
          <a:noFill/>
          <a:ln>
            <a:noFill/>
          </a:ln>
        </p:spPr>
      </p:pic>
    </p:spTree>
    <p:extLst>
      <p:ext uri="{BB962C8B-B14F-4D97-AF65-F5344CB8AC3E}">
        <p14:creationId xmlns:p14="http://schemas.microsoft.com/office/powerpoint/2010/main" val="5103087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609600"/>
            <a:ext cx="7992888" cy="523220"/>
          </a:xfrm>
          <a:prstGeom prst="rect">
            <a:avLst/>
          </a:prstGeom>
        </p:spPr>
        <p:txBody>
          <a:bodyPr wrap="square">
            <a:spAutoFit/>
          </a:bodyPr>
          <a:lstStyle/>
          <a:p>
            <a:r>
              <a:rPr lang="ru-RU" sz="2800" dirty="0" smtClean="0">
                <a:solidFill>
                  <a:srgbClr val="C00000"/>
                </a:solidFill>
                <a:latin typeface="Georgia" pitchFamily="18" charset="0"/>
              </a:rPr>
              <a:t>Вставка цитаты  и выбор стиля в один клик</a:t>
            </a:r>
            <a:endParaRPr lang="en-GB" sz="2800" dirty="0">
              <a:solidFill>
                <a:srgbClr val="C00000"/>
              </a:solidFill>
              <a:latin typeface="Georgia"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658427"/>
            <a:ext cx="5422458" cy="3523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22"/>
          <p:cNvSpPr>
            <a:spLocks noChangeArrowheads="1"/>
          </p:cNvSpPr>
          <p:nvPr/>
        </p:nvSpPr>
        <p:spPr bwMode="auto">
          <a:xfrm>
            <a:off x="6610363" y="2239274"/>
            <a:ext cx="1994085" cy="831280"/>
          </a:xfrm>
          <a:prstGeom prst="wedgeRectCallout">
            <a:avLst>
              <a:gd name="adj1" fmla="val -211240"/>
              <a:gd name="adj2" fmla="val -34653"/>
            </a:avLst>
          </a:prstGeom>
          <a:solidFill>
            <a:srgbClr val="595959">
              <a:alpha val="90195"/>
            </a:srgbClr>
          </a:solidFill>
          <a:ln w="9525">
            <a:noFill/>
            <a:miter lim="800000"/>
            <a:headEnd/>
            <a:tailEnd/>
          </a:ln>
        </p:spPr>
        <p:txBody>
          <a:bodyPr lIns="36000" rIns="36000" anchor="ctr">
            <a:prstTxWarp prst="textNoShape">
              <a:avLst/>
            </a:prstTxWarp>
          </a:bodyPr>
          <a:lstStyle/>
          <a:p>
            <a:r>
              <a:rPr lang="ru-RU" sz="1600" dirty="0" smtClean="0">
                <a:solidFill>
                  <a:schemeClr val="bg1"/>
                </a:solidFill>
                <a:latin typeface="Georgia" pitchFamily="-110" charset="0"/>
              </a:rPr>
              <a:t>Вставьте цитату из библиотеки </a:t>
            </a:r>
            <a:r>
              <a:rPr lang="en-GB" sz="1600" dirty="0" err="1" smtClean="0">
                <a:solidFill>
                  <a:schemeClr val="bg1"/>
                </a:solidFill>
                <a:latin typeface="Georgia" pitchFamily="-110" charset="0"/>
              </a:rPr>
              <a:t>Mendeley</a:t>
            </a:r>
            <a:endParaRPr lang="en-US" sz="1600" dirty="0">
              <a:solidFill>
                <a:schemeClr val="bg1"/>
              </a:solidFill>
              <a:latin typeface="Georgia" pitchFamily="-110"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0282" y="3305084"/>
            <a:ext cx="5067917" cy="3559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22"/>
          <p:cNvSpPr>
            <a:spLocks noChangeArrowheads="1"/>
          </p:cNvSpPr>
          <p:nvPr/>
        </p:nvSpPr>
        <p:spPr bwMode="auto">
          <a:xfrm>
            <a:off x="1227179" y="5791200"/>
            <a:ext cx="1994085" cy="831280"/>
          </a:xfrm>
          <a:prstGeom prst="wedgeRectCallout">
            <a:avLst>
              <a:gd name="adj1" fmla="val 158343"/>
              <a:gd name="adj2" fmla="val -248083"/>
            </a:avLst>
          </a:prstGeom>
          <a:solidFill>
            <a:srgbClr val="595959">
              <a:alpha val="90195"/>
            </a:srgbClr>
          </a:solidFill>
          <a:ln w="9525">
            <a:noFill/>
            <a:miter lim="800000"/>
            <a:headEnd/>
            <a:tailEnd/>
          </a:ln>
        </p:spPr>
        <p:txBody>
          <a:bodyPr lIns="36000" rIns="36000" anchor="ctr">
            <a:prstTxWarp prst="textNoShape">
              <a:avLst/>
            </a:prstTxWarp>
          </a:bodyPr>
          <a:lstStyle/>
          <a:p>
            <a:r>
              <a:rPr lang="ru-RU" sz="1600" dirty="0" smtClean="0">
                <a:solidFill>
                  <a:schemeClr val="bg1"/>
                </a:solidFill>
                <a:latin typeface="Georgia" pitchFamily="-110" charset="0"/>
              </a:rPr>
              <a:t>Выберите стиль</a:t>
            </a:r>
            <a:endParaRPr lang="en-US" sz="1600" dirty="0">
              <a:solidFill>
                <a:schemeClr val="bg1"/>
              </a:solidFill>
              <a:latin typeface="Georgia" pitchFamily="-110" charset="0"/>
            </a:endParaRPr>
          </a:p>
        </p:txBody>
      </p:sp>
    </p:spTree>
    <p:extLst>
      <p:ext uri="{BB962C8B-B14F-4D97-AF65-F5344CB8AC3E}">
        <p14:creationId xmlns:p14="http://schemas.microsoft.com/office/powerpoint/2010/main" val="2476642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graphicFrame>
        <p:nvGraphicFramePr>
          <p:cNvPr id="110" name="Shape 110"/>
          <p:cNvGraphicFramePr/>
          <p:nvPr>
            <p:extLst>
              <p:ext uri="{D42A27DB-BD31-4B8C-83A1-F6EECF244321}">
                <p14:modId xmlns:p14="http://schemas.microsoft.com/office/powerpoint/2010/main" val="2701547520"/>
              </p:ext>
            </p:extLst>
          </p:nvPr>
        </p:nvGraphicFramePr>
        <p:xfrm>
          <a:off x="304800" y="829770"/>
          <a:ext cx="8778200" cy="6071413"/>
        </p:xfrm>
        <a:graphic>
          <a:graphicData uri="http://schemas.openxmlformats.org/drawingml/2006/table">
            <a:tbl>
              <a:tblPr>
                <a:tableStyleId>{2D5ABB26-0587-4C30-8999-92F81FD0307C}</a:tableStyleId>
              </a:tblPr>
              <a:tblGrid>
                <a:gridCol w="6514740"/>
                <a:gridCol w="2263460"/>
              </a:tblGrid>
              <a:tr h="1516296">
                <a:tc>
                  <a:txBody>
                    <a:bodyPr/>
                    <a:lstStyle/>
                    <a:p>
                      <a:pPr lvl="0" rtl="0">
                        <a:lnSpc>
                          <a:spcPct val="115000"/>
                        </a:lnSpc>
                        <a:spcBef>
                          <a:spcPts val="0"/>
                        </a:spcBef>
                        <a:spcAft>
                          <a:spcPts val="500"/>
                        </a:spcAft>
                        <a:buNone/>
                      </a:pPr>
                      <a:r>
                        <a:rPr lang="en" sz="2000" dirty="0"/>
                        <a:t>В интерфейсе Mendeley Вы можете открыть несколько файлов PDF и читать их в отдельных окнах.</a:t>
                      </a:r>
                      <a:endParaRPr lang="en" sz="2000" dirty="0">
                        <a:solidFill>
                          <a:srgbClr val="333333"/>
                        </a:solidFill>
                      </a:endParaRPr>
                    </a:p>
                  </a:txBody>
                  <a:tcPr marL="91425" marR="91425" marT="121900" marB="121900" anchor="ctr"/>
                </a:tc>
                <a:tc>
                  <a:txBody>
                    <a:bodyPr/>
                    <a:lstStyle/>
                    <a:p>
                      <a:pPr lvl="0" rtl="0">
                        <a:spcBef>
                          <a:spcPts val="0"/>
                        </a:spcBef>
                        <a:buNone/>
                      </a:pPr>
                      <a:endParaRPr sz="2400"/>
                    </a:p>
                  </a:txBody>
                  <a:tcPr marL="91425" marR="91425" marT="121900" marB="121900"/>
                </a:tc>
              </a:tr>
              <a:tr h="1718287">
                <a:tc>
                  <a:txBody>
                    <a:bodyPr/>
                    <a:lstStyle/>
                    <a:p>
                      <a:pPr lvl="0" rtl="0">
                        <a:spcBef>
                          <a:spcPts val="0"/>
                        </a:spcBef>
                        <a:buNone/>
                      </a:pPr>
                      <a:r>
                        <a:rPr lang="en" sz="2000" dirty="0"/>
                        <a:t>Выделяйте важные места, добавляйте аннотации и заметки прямо в PDF файлах. </a:t>
                      </a:r>
                    </a:p>
                    <a:p>
                      <a:pPr lvl="0" rtl="0">
                        <a:spcBef>
                          <a:spcPts val="0"/>
                        </a:spcBef>
                        <a:buNone/>
                      </a:pPr>
                      <a:endParaRPr sz="2000" dirty="0"/>
                    </a:p>
                    <a:p>
                      <a:pPr lvl="0" rtl="0">
                        <a:spcBef>
                          <a:spcPts val="0"/>
                        </a:spcBef>
                        <a:buNone/>
                      </a:pPr>
                      <a:r>
                        <a:rPr lang="en" sz="2000" dirty="0"/>
                        <a:t>Функция доступна для </a:t>
                      </a:r>
                      <a:r>
                        <a:rPr lang="en" sz="2000" u="sng" dirty="0">
                          <a:hlinkClick r:id="rId3"/>
                        </a:rPr>
                        <a:t>Windows</a:t>
                      </a:r>
                      <a:r>
                        <a:rPr lang="en" sz="2000" dirty="0"/>
                        <a:t>, </a:t>
                      </a:r>
                      <a:r>
                        <a:rPr lang="en" sz="2000" u="sng" dirty="0">
                          <a:hlinkClick r:id="rId4"/>
                        </a:rPr>
                        <a:t>Mac</a:t>
                      </a:r>
                      <a:r>
                        <a:rPr lang="en" sz="2000" dirty="0"/>
                        <a:t> и </a:t>
                      </a:r>
                      <a:r>
                        <a:rPr lang="en" sz="2000" u="sng" dirty="0">
                          <a:hlinkClick r:id="rId5"/>
                        </a:rPr>
                        <a:t>Linux</a:t>
                      </a:r>
                      <a:r>
                        <a:rPr lang="en" sz="2000" dirty="0"/>
                        <a:t>.</a:t>
                      </a:r>
                      <a:endParaRPr lang="en" sz="2000" dirty="0">
                        <a:solidFill>
                          <a:schemeClr val="dk1"/>
                        </a:solidFill>
                      </a:endParaRPr>
                    </a:p>
                  </a:txBody>
                  <a:tcPr marL="91425" marR="91425" marT="121900" marB="121900" anchor="ctr"/>
                </a:tc>
                <a:tc>
                  <a:txBody>
                    <a:bodyPr/>
                    <a:lstStyle/>
                    <a:p>
                      <a:pPr lvl="0" rtl="0">
                        <a:spcBef>
                          <a:spcPts val="0"/>
                        </a:spcBef>
                        <a:buNone/>
                      </a:pPr>
                      <a:endParaRPr sz="2400"/>
                    </a:p>
                  </a:txBody>
                  <a:tcPr marL="91425" marR="91425" marT="121900" marB="121900"/>
                </a:tc>
              </a:tr>
              <a:tr h="1449770">
                <a:tc>
                  <a:txBody>
                    <a:bodyPr/>
                    <a:lstStyle/>
                    <a:p>
                      <a:pPr lvl="0" rtl="0">
                        <a:spcBef>
                          <a:spcPts val="0"/>
                        </a:spcBef>
                        <a:buNone/>
                      </a:pPr>
                      <a:r>
                        <a:rPr lang="en" sz="2000" dirty="0"/>
                        <a:t>Объединитесь с коллегами в закрытую группу и делитесь своими заметками. Каждый раз, когда Вы оставляете заметку в файле, она будет видна всем участникам группы.</a:t>
                      </a:r>
                      <a:endParaRPr lang="en" sz="2000" dirty="0">
                        <a:solidFill>
                          <a:schemeClr val="dk1"/>
                        </a:solidFill>
                      </a:endParaRPr>
                    </a:p>
                  </a:txBody>
                  <a:tcPr marL="91425" marR="91425" marT="121900" marB="121900" anchor="ctr"/>
                </a:tc>
                <a:tc>
                  <a:txBody>
                    <a:bodyPr/>
                    <a:lstStyle/>
                    <a:p>
                      <a:pPr lvl="0" rtl="0">
                        <a:spcBef>
                          <a:spcPts val="0"/>
                        </a:spcBef>
                        <a:buNone/>
                      </a:pPr>
                      <a:endParaRPr sz="2400"/>
                    </a:p>
                  </a:txBody>
                  <a:tcPr marL="91425" marR="91425" marT="121900" marB="121900"/>
                </a:tc>
              </a:tr>
              <a:tr h="1373830">
                <a:tc>
                  <a:txBody>
                    <a:bodyPr/>
                    <a:lstStyle/>
                    <a:p>
                      <a:pPr lvl="0" rtl="0">
                        <a:spcBef>
                          <a:spcPts val="0"/>
                        </a:spcBef>
                        <a:buNone/>
                      </a:pPr>
                      <a:r>
                        <a:rPr lang="en" sz="2000" dirty="0"/>
                        <a:t>Все Ваши заметки могут быть сохранены в PDF файлах и распечатаны.</a:t>
                      </a:r>
                    </a:p>
                  </a:txBody>
                  <a:tcPr marL="91425" marR="91425" marT="121900" marB="121900" anchor="ctr"/>
                </a:tc>
                <a:tc>
                  <a:txBody>
                    <a:bodyPr/>
                    <a:lstStyle/>
                    <a:p>
                      <a:pPr lvl="0" rtl="0">
                        <a:spcBef>
                          <a:spcPts val="0"/>
                        </a:spcBef>
                        <a:buNone/>
                      </a:pPr>
                      <a:endParaRPr sz="2400" dirty="0"/>
                    </a:p>
                  </a:txBody>
                  <a:tcPr marL="91425" marR="91425" marT="121900" marB="121900"/>
                </a:tc>
              </a:tr>
            </a:tbl>
          </a:graphicData>
        </a:graphic>
      </p:graphicFrame>
      <p:sp>
        <p:nvSpPr>
          <p:cNvPr id="111" name="Shape 111"/>
          <p:cNvSpPr txBox="1">
            <a:spLocks noGrp="1"/>
          </p:cNvSpPr>
          <p:nvPr>
            <p:ph type="title"/>
          </p:nvPr>
        </p:nvSpPr>
        <p:spPr>
          <a:xfrm>
            <a:off x="95900" y="304800"/>
            <a:ext cx="8229600" cy="538200"/>
          </a:xfrm>
          <a:prstGeom prst="rect">
            <a:avLst/>
          </a:prstGeom>
        </p:spPr>
        <p:txBody>
          <a:bodyPr lIns="91425" tIns="91425" rIns="91425" bIns="91425" anchor="ctr" anchorCtr="0">
            <a:noAutofit/>
          </a:bodyPr>
          <a:lstStyle/>
          <a:p>
            <a:pPr lvl="0" rtl="0">
              <a:spcBef>
                <a:spcPts val="0"/>
              </a:spcBef>
              <a:buNone/>
            </a:pPr>
            <a:r>
              <a:rPr lang="en" sz="2400" dirty="0">
                <a:solidFill>
                  <a:srgbClr val="980000"/>
                </a:solidFill>
              </a:rPr>
              <a:t>2. Читайте, отмечайте, делитесь с коллегами </a:t>
            </a:r>
          </a:p>
        </p:txBody>
      </p:sp>
      <p:pic>
        <p:nvPicPr>
          <p:cNvPr id="112" name="Shape 112"/>
          <p:cNvPicPr preferRelativeResize="0"/>
          <p:nvPr/>
        </p:nvPicPr>
        <p:blipFill>
          <a:blip r:embed="rId6">
            <a:alphaModFix/>
          </a:blip>
          <a:stretch>
            <a:fillRect/>
          </a:stretch>
        </p:blipFill>
        <p:spPr>
          <a:xfrm>
            <a:off x="6839725" y="843000"/>
            <a:ext cx="2151550" cy="1294155"/>
          </a:xfrm>
          <a:prstGeom prst="rect">
            <a:avLst/>
          </a:prstGeom>
          <a:noFill/>
          <a:ln>
            <a:noFill/>
          </a:ln>
        </p:spPr>
      </p:pic>
      <p:pic>
        <p:nvPicPr>
          <p:cNvPr id="113" name="Shape 113"/>
          <p:cNvPicPr preferRelativeResize="0"/>
          <p:nvPr/>
        </p:nvPicPr>
        <p:blipFill>
          <a:blip r:embed="rId7">
            <a:alphaModFix/>
          </a:blip>
          <a:stretch>
            <a:fillRect/>
          </a:stretch>
        </p:blipFill>
        <p:spPr>
          <a:xfrm>
            <a:off x="6818150" y="2395701"/>
            <a:ext cx="2194700" cy="1622167"/>
          </a:xfrm>
          <a:prstGeom prst="rect">
            <a:avLst/>
          </a:prstGeom>
          <a:noFill/>
          <a:ln>
            <a:noFill/>
          </a:ln>
        </p:spPr>
      </p:pic>
      <p:pic>
        <p:nvPicPr>
          <p:cNvPr id="114" name="Shape 114"/>
          <p:cNvPicPr preferRelativeResize="0"/>
          <p:nvPr/>
        </p:nvPicPr>
        <p:blipFill>
          <a:blip r:embed="rId8">
            <a:alphaModFix/>
          </a:blip>
          <a:stretch>
            <a:fillRect/>
          </a:stretch>
        </p:blipFill>
        <p:spPr>
          <a:xfrm>
            <a:off x="6903584" y="4102768"/>
            <a:ext cx="2023824" cy="1138233"/>
          </a:xfrm>
          <a:prstGeom prst="rect">
            <a:avLst/>
          </a:prstGeom>
          <a:noFill/>
          <a:ln>
            <a:noFill/>
          </a:ln>
        </p:spPr>
      </p:pic>
      <p:pic>
        <p:nvPicPr>
          <p:cNvPr id="115" name="Shape 115"/>
          <p:cNvPicPr preferRelativeResize="0"/>
          <p:nvPr/>
        </p:nvPicPr>
        <p:blipFill>
          <a:blip r:embed="rId9">
            <a:alphaModFix/>
          </a:blip>
          <a:stretch>
            <a:fillRect/>
          </a:stretch>
        </p:blipFill>
        <p:spPr>
          <a:xfrm>
            <a:off x="6903575" y="5404567"/>
            <a:ext cx="2094636" cy="1138232"/>
          </a:xfrm>
          <a:prstGeom prst="rect">
            <a:avLst/>
          </a:prstGeom>
          <a:noFill/>
          <a:ln>
            <a:noFill/>
          </a:ln>
        </p:spPr>
      </p:pic>
    </p:spTree>
    <p:extLst>
      <p:ext uri="{BB962C8B-B14F-4D97-AF65-F5344CB8AC3E}">
        <p14:creationId xmlns:p14="http://schemas.microsoft.com/office/powerpoint/2010/main" val="15665802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5-15 at 3.50.4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048" y="1340768"/>
            <a:ext cx="8676788" cy="4953000"/>
          </a:xfrm>
          <a:prstGeom prst="rect">
            <a:avLst/>
          </a:prstGeom>
        </p:spPr>
      </p:pic>
      <p:sp>
        <p:nvSpPr>
          <p:cNvPr id="4" name="TextBox 3"/>
          <p:cNvSpPr txBox="1">
            <a:spLocks noChangeArrowheads="1"/>
          </p:cNvSpPr>
          <p:nvPr/>
        </p:nvSpPr>
        <p:spPr bwMode="auto">
          <a:xfrm>
            <a:off x="467436" y="367921"/>
            <a:ext cx="8534400" cy="954107"/>
          </a:xfrm>
          <a:prstGeom prst="rect">
            <a:avLst/>
          </a:prstGeom>
          <a:noFill/>
          <a:ln w="9525">
            <a:noFill/>
            <a:miter lim="800000"/>
            <a:headEnd/>
            <a:tailEnd/>
          </a:ln>
        </p:spPr>
        <p:txBody>
          <a:bodyPr>
            <a:prstTxWarp prst="textNoShape">
              <a:avLst/>
            </a:prstTxWarp>
            <a:spAutoFit/>
          </a:bodyPr>
          <a:lstStyle/>
          <a:p>
            <a:r>
              <a:rPr lang="ru-RU" sz="2800" dirty="0" smtClean="0">
                <a:solidFill>
                  <a:srgbClr val="C00000"/>
                </a:solidFill>
                <a:latin typeface="Georgia" pitchFamily="18" charset="0"/>
              </a:rPr>
              <a:t>Выделение и аннотация текста</a:t>
            </a:r>
            <a:endParaRPr lang="en-GB" sz="2800" dirty="0">
              <a:solidFill>
                <a:srgbClr val="C00000"/>
              </a:solidFill>
              <a:latin typeface="Georgia" pitchFamily="18" charset="0"/>
            </a:endParaRPr>
          </a:p>
          <a:p>
            <a:r>
              <a:rPr lang="en-US" sz="2800" dirty="0">
                <a:solidFill>
                  <a:srgbClr val="C00000"/>
                </a:solidFill>
                <a:latin typeface="Georgia" pitchFamily="-109" charset="0"/>
                <a:ea typeface="Georgia" pitchFamily="-109" charset="0"/>
                <a:cs typeface="Georgia" pitchFamily="-109" charset="0"/>
              </a:rPr>
              <a:t>	</a:t>
            </a:r>
          </a:p>
        </p:txBody>
      </p:sp>
    </p:spTree>
    <p:extLst>
      <p:ext uri="{BB962C8B-B14F-4D97-AF65-F5344CB8AC3E}">
        <p14:creationId xmlns:p14="http://schemas.microsoft.com/office/powerpoint/2010/main" val="912738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0" y="381000"/>
            <a:ext cx="8229600" cy="624000"/>
          </a:xfrm>
          <a:prstGeom prst="rect">
            <a:avLst/>
          </a:prstGeom>
        </p:spPr>
        <p:txBody>
          <a:bodyPr lIns="91425" tIns="91425" rIns="91425" bIns="91425" anchor="ctr" anchorCtr="0">
            <a:noAutofit/>
          </a:bodyPr>
          <a:lstStyle/>
          <a:p>
            <a:pPr lvl="0" rtl="0">
              <a:spcBef>
                <a:spcPts val="0"/>
              </a:spcBef>
              <a:buNone/>
            </a:pPr>
            <a:r>
              <a:rPr lang="en" sz="2400" dirty="0">
                <a:solidFill>
                  <a:srgbClr val="980000"/>
                </a:solidFill>
              </a:rPr>
              <a:t>3. Организуйте свою библиотеку - экспорт статей</a:t>
            </a:r>
          </a:p>
        </p:txBody>
      </p:sp>
      <p:graphicFrame>
        <p:nvGraphicFramePr>
          <p:cNvPr id="121" name="Shape 121"/>
          <p:cNvGraphicFramePr/>
          <p:nvPr>
            <p:extLst>
              <p:ext uri="{D42A27DB-BD31-4B8C-83A1-F6EECF244321}">
                <p14:modId xmlns:p14="http://schemas.microsoft.com/office/powerpoint/2010/main" val="1742425091"/>
              </p:ext>
            </p:extLst>
          </p:nvPr>
        </p:nvGraphicFramePr>
        <p:xfrm>
          <a:off x="228600" y="1066800"/>
          <a:ext cx="8854400" cy="5853034"/>
        </p:xfrm>
        <a:graphic>
          <a:graphicData uri="http://schemas.openxmlformats.org/drawingml/2006/table">
            <a:tbl>
              <a:tblPr>
                <a:tableStyleId>{2D5ABB26-0587-4C30-8999-92F81FD0307C}</a:tableStyleId>
              </a:tblPr>
              <a:tblGrid>
                <a:gridCol w="6571292"/>
                <a:gridCol w="2283108"/>
              </a:tblGrid>
              <a:tr h="1600200">
                <a:tc>
                  <a:txBody>
                    <a:bodyPr/>
                    <a:lstStyle/>
                    <a:p>
                      <a:pPr lvl="0" rtl="0">
                        <a:lnSpc>
                          <a:spcPct val="115000"/>
                        </a:lnSpc>
                        <a:spcBef>
                          <a:spcPts val="0"/>
                        </a:spcBef>
                        <a:spcAft>
                          <a:spcPts val="500"/>
                        </a:spcAft>
                        <a:buNone/>
                      </a:pPr>
                      <a:r>
                        <a:rPr lang="en" sz="2000" dirty="0"/>
                        <a:t>Сделали поиск в </a:t>
                      </a:r>
                      <a:r>
                        <a:rPr lang="en" sz="2000" dirty="0" smtClean="0"/>
                        <a:t>Scopus</a:t>
                      </a:r>
                      <a:r>
                        <a:rPr lang="en" sz="2000" dirty="0"/>
                        <a:t>, читаете статью на сайте журнала или новый номер журнала на платформе ScienceDirect? Установите </a:t>
                      </a:r>
                      <a:r>
                        <a:rPr lang="en" sz="2000" u="sng" dirty="0">
                          <a:hlinkClick r:id="rId3"/>
                        </a:rPr>
                        <a:t>Web importer</a:t>
                      </a:r>
                      <a:r>
                        <a:rPr lang="en" sz="2000" dirty="0"/>
                        <a:t> и добавляйте интересные Вам источники в </a:t>
                      </a:r>
                      <a:r>
                        <a:rPr lang="en-GB" sz="2000" dirty="0" err="1" smtClean="0"/>
                        <a:t>Mendeley</a:t>
                      </a:r>
                      <a:r>
                        <a:rPr lang="en-GB" sz="2000" baseline="0" dirty="0" smtClean="0"/>
                        <a:t> </a:t>
                      </a:r>
                      <a:r>
                        <a:rPr lang="ru-RU" sz="2000" baseline="0" dirty="0" smtClean="0"/>
                        <a:t>в</a:t>
                      </a:r>
                      <a:r>
                        <a:rPr lang="en" sz="2000" dirty="0" smtClean="0"/>
                        <a:t> </a:t>
                      </a:r>
                      <a:r>
                        <a:rPr lang="en" sz="2000" dirty="0"/>
                        <a:t>1 клик.</a:t>
                      </a:r>
                      <a:endParaRPr lang="en" sz="2000" dirty="0">
                        <a:solidFill>
                          <a:srgbClr val="333333"/>
                        </a:solidFill>
                      </a:endParaRPr>
                    </a:p>
                  </a:txBody>
                  <a:tcPr marL="91425" marR="91425" marT="121900" marB="121900" anchor="ctr"/>
                </a:tc>
                <a:tc>
                  <a:txBody>
                    <a:bodyPr/>
                    <a:lstStyle/>
                    <a:p>
                      <a:pPr lvl="0" rtl="0">
                        <a:spcBef>
                          <a:spcPts val="0"/>
                        </a:spcBef>
                        <a:buNone/>
                      </a:pPr>
                      <a:endParaRPr sz="2400"/>
                    </a:p>
                  </a:txBody>
                  <a:tcPr marL="91425" marR="91425" marT="121900" marB="121900"/>
                </a:tc>
              </a:tr>
              <a:tr h="1636122">
                <a:tc>
                  <a:txBody>
                    <a:bodyPr/>
                    <a:lstStyle/>
                    <a:p>
                      <a:pPr lvl="0" rtl="0">
                        <a:spcBef>
                          <a:spcPts val="0"/>
                        </a:spcBef>
                        <a:buNone/>
                      </a:pPr>
                      <a:r>
                        <a:rPr lang="en" sz="2000" dirty="0"/>
                        <a:t>У Вас уже накопилось много PDF файлов? Просто перетащите папки с файлами в окно Mendeley. Программа распознает эти статьи и добавит их в Вашу библиотеку. </a:t>
                      </a:r>
                      <a:endParaRPr lang="en" sz="2000" dirty="0">
                        <a:solidFill>
                          <a:schemeClr val="dk1"/>
                        </a:solidFill>
                      </a:endParaRPr>
                    </a:p>
                  </a:txBody>
                  <a:tcPr marL="91425" marR="91425" marT="121900" marB="121900" anchor="ctr"/>
                </a:tc>
                <a:tc>
                  <a:txBody>
                    <a:bodyPr/>
                    <a:lstStyle/>
                    <a:p>
                      <a:pPr lvl="0" rtl="0">
                        <a:spcBef>
                          <a:spcPts val="0"/>
                        </a:spcBef>
                        <a:buNone/>
                      </a:pPr>
                      <a:endParaRPr sz="2400"/>
                    </a:p>
                  </a:txBody>
                  <a:tcPr marL="91425" marR="91425" marT="121900" marB="121900"/>
                </a:tc>
              </a:tr>
              <a:tr h="1285516">
                <a:tc>
                  <a:txBody>
                    <a:bodyPr/>
                    <a:lstStyle/>
                    <a:p>
                      <a:pPr lvl="0" rtl="0">
                        <a:spcBef>
                          <a:spcPts val="0"/>
                        </a:spcBef>
                        <a:buNone/>
                      </a:pPr>
                      <a:r>
                        <a:rPr lang="en" sz="2000" dirty="0"/>
                        <a:t>Вы раньше использовали другой reference manager? Mendeley импортирует Ваши коллекции ссылок из BibTeX, RIS и EndNote™ XML файлов.</a:t>
                      </a:r>
                      <a:endParaRPr lang="en" sz="2000" dirty="0">
                        <a:solidFill>
                          <a:schemeClr val="dk1"/>
                        </a:solidFill>
                      </a:endParaRPr>
                    </a:p>
                  </a:txBody>
                  <a:tcPr marL="91425" marR="91425" marT="121900" marB="121900" anchor="ctr"/>
                </a:tc>
                <a:tc>
                  <a:txBody>
                    <a:bodyPr/>
                    <a:lstStyle/>
                    <a:p>
                      <a:pPr lvl="0" rtl="0">
                        <a:spcBef>
                          <a:spcPts val="0"/>
                        </a:spcBef>
                        <a:buNone/>
                      </a:pPr>
                      <a:endParaRPr sz="2400"/>
                    </a:p>
                  </a:txBody>
                  <a:tcPr marL="91425" marR="91425" marT="121900" marB="121900"/>
                </a:tc>
              </a:tr>
              <a:tr h="1285516">
                <a:tc>
                  <a:txBody>
                    <a:bodyPr/>
                    <a:lstStyle/>
                    <a:p>
                      <a:pPr lvl="0" rtl="0">
                        <a:spcBef>
                          <a:spcPts val="0"/>
                        </a:spcBef>
                        <a:buNone/>
                      </a:pPr>
                      <a:r>
                        <a:rPr lang="en" sz="2000" dirty="0"/>
                        <a:t>Укажите папки для сохранения PDF - Mendeley будет отслеживать появление новых файлов и добавлять их в базу.</a:t>
                      </a:r>
                    </a:p>
                  </a:txBody>
                  <a:tcPr marL="91425" marR="91425" marT="121900" marB="121900" anchor="ctr"/>
                </a:tc>
                <a:tc>
                  <a:txBody>
                    <a:bodyPr/>
                    <a:lstStyle/>
                    <a:p>
                      <a:pPr lvl="0" rtl="0">
                        <a:spcBef>
                          <a:spcPts val="0"/>
                        </a:spcBef>
                        <a:buNone/>
                      </a:pPr>
                      <a:endParaRPr sz="2400" dirty="0"/>
                    </a:p>
                  </a:txBody>
                  <a:tcPr marL="91425" marR="91425" marT="121900" marB="121900"/>
                </a:tc>
              </a:tr>
            </a:tbl>
          </a:graphicData>
        </a:graphic>
      </p:graphicFrame>
      <p:pic>
        <p:nvPicPr>
          <p:cNvPr id="122" name="Shape 122"/>
          <p:cNvPicPr preferRelativeResize="0"/>
          <p:nvPr/>
        </p:nvPicPr>
        <p:blipFill>
          <a:blip r:embed="rId4">
            <a:alphaModFix/>
          </a:blip>
          <a:stretch>
            <a:fillRect/>
          </a:stretch>
        </p:blipFill>
        <p:spPr>
          <a:xfrm>
            <a:off x="6787051" y="1424784"/>
            <a:ext cx="2212549" cy="1006700"/>
          </a:xfrm>
          <a:prstGeom prst="rect">
            <a:avLst/>
          </a:prstGeom>
          <a:noFill/>
          <a:ln>
            <a:noFill/>
          </a:ln>
        </p:spPr>
      </p:pic>
      <p:pic>
        <p:nvPicPr>
          <p:cNvPr id="123" name="Shape 123"/>
          <p:cNvPicPr preferRelativeResize="0"/>
          <p:nvPr/>
        </p:nvPicPr>
        <p:blipFill>
          <a:blip r:embed="rId5">
            <a:alphaModFix/>
          </a:blip>
          <a:stretch>
            <a:fillRect/>
          </a:stretch>
        </p:blipFill>
        <p:spPr>
          <a:xfrm>
            <a:off x="6821226" y="3029021"/>
            <a:ext cx="2144200" cy="858775"/>
          </a:xfrm>
          <a:prstGeom prst="rect">
            <a:avLst/>
          </a:prstGeom>
          <a:noFill/>
          <a:ln>
            <a:noFill/>
          </a:ln>
        </p:spPr>
      </p:pic>
      <p:pic>
        <p:nvPicPr>
          <p:cNvPr id="124" name="Shape 124"/>
          <p:cNvPicPr preferRelativeResize="0"/>
          <p:nvPr/>
        </p:nvPicPr>
        <p:blipFill>
          <a:blip r:embed="rId6">
            <a:alphaModFix/>
          </a:blip>
          <a:stretch>
            <a:fillRect/>
          </a:stretch>
        </p:blipFill>
        <p:spPr>
          <a:xfrm>
            <a:off x="6821226" y="4572000"/>
            <a:ext cx="2005275" cy="792200"/>
          </a:xfrm>
          <a:prstGeom prst="rect">
            <a:avLst/>
          </a:prstGeom>
          <a:noFill/>
          <a:ln>
            <a:noFill/>
          </a:ln>
        </p:spPr>
      </p:pic>
      <p:pic>
        <p:nvPicPr>
          <p:cNvPr id="125" name="Shape 125"/>
          <p:cNvPicPr preferRelativeResize="0"/>
          <p:nvPr/>
        </p:nvPicPr>
        <p:blipFill>
          <a:blip r:embed="rId7">
            <a:alphaModFix/>
          </a:blip>
          <a:stretch>
            <a:fillRect/>
          </a:stretch>
        </p:blipFill>
        <p:spPr>
          <a:xfrm>
            <a:off x="6821226" y="5791200"/>
            <a:ext cx="2212549" cy="852485"/>
          </a:xfrm>
          <a:prstGeom prst="rect">
            <a:avLst/>
          </a:prstGeom>
          <a:noFill/>
          <a:ln>
            <a:noFill/>
          </a:ln>
        </p:spPr>
      </p:pic>
    </p:spTree>
    <p:extLst>
      <p:ext uri="{BB962C8B-B14F-4D97-AF65-F5344CB8AC3E}">
        <p14:creationId xmlns:p14="http://schemas.microsoft.com/office/powerpoint/2010/main" val="2894466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449" y="1681641"/>
            <a:ext cx="8408153" cy="4495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67544" y="476672"/>
            <a:ext cx="8229600" cy="1143000"/>
          </a:xfrm>
        </p:spPr>
        <p:txBody>
          <a:bodyPr/>
          <a:lstStyle/>
          <a:p>
            <a:pPr algn="l"/>
            <a:r>
              <a:rPr lang="en-GB" sz="3200" b="0" dirty="0" err="1" smtClean="0">
                <a:solidFill>
                  <a:srgbClr val="C00000"/>
                </a:solidFill>
                <a:latin typeface="Georgia" pitchFamily="18" charset="0"/>
              </a:rPr>
              <a:t>Mendeley</a:t>
            </a:r>
            <a:r>
              <a:rPr lang="en-GB" sz="3200" b="0" dirty="0" smtClean="0">
                <a:solidFill>
                  <a:srgbClr val="C00000"/>
                </a:solidFill>
                <a:latin typeface="Georgia" pitchFamily="18" charset="0"/>
              </a:rPr>
              <a:t> Web Importer</a:t>
            </a:r>
            <a:r>
              <a:rPr lang="en-GB" dirty="0">
                <a:solidFill>
                  <a:srgbClr val="C00000"/>
                </a:solidFill>
                <a:latin typeface="Georgia" pitchFamily="18" charset="0"/>
              </a:rPr>
              <a:t/>
            </a:r>
            <a:br>
              <a:rPr lang="en-GB" dirty="0">
                <a:solidFill>
                  <a:srgbClr val="C00000"/>
                </a:solidFill>
                <a:latin typeface="Georgia" pitchFamily="18" charset="0"/>
              </a:rPr>
            </a:br>
            <a:endParaRPr lang="en-US" dirty="0">
              <a:solidFill>
                <a:srgbClr val="C00000"/>
              </a:solidFill>
            </a:endParaRPr>
          </a:p>
        </p:txBody>
      </p:sp>
      <p:sp>
        <p:nvSpPr>
          <p:cNvPr id="5" name="Rectangle 4"/>
          <p:cNvSpPr/>
          <p:nvPr/>
        </p:nvSpPr>
        <p:spPr>
          <a:xfrm>
            <a:off x="1148772" y="1652953"/>
            <a:ext cx="1226195" cy="288032"/>
          </a:xfrm>
          <a:prstGeom prst="rect">
            <a:avLst/>
          </a:prstGeom>
          <a:noFill/>
          <a:ln w="571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Rounded Rectangle 22"/>
          <p:cNvSpPr>
            <a:spLocks noChangeArrowheads="1"/>
          </p:cNvSpPr>
          <p:nvPr/>
        </p:nvSpPr>
        <p:spPr bwMode="auto">
          <a:xfrm>
            <a:off x="2699793" y="3140968"/>
            <a:ext cx="2520280" cy="571500"/>
          </a:xfrm>
          <a:prstGeom prst="wedgeRectCallout">
            <a:avLst>
              <a:gd name="adj1" fmla="val -82496"/>
              <a:gd name="adj2" fmla="val -271920"/>
            </a:avLst>
          </a:prstGeom>
          <a:solidFill>
            <a:srgbClr val="595959">
              <a:alpha val="90195"/>
            </a:srgbClr>
          </a:solidFill>
          <a:ln w="9525">
            <a:noFill/>
            <a:miter lim="800000"/>
            <a:headEnd/>
            <a:tailEnd/>
          </a:ln>
        </p:spPr>
        <p:txBody>
          <a:bodyPr lIns="36000" rIns="36000" anchor="ctr">
            <a:prstTxWarp prst="textNoShape">
              <a:avLst/>
            </a:prstTxWarp>
          </a:bodyPr>
          <a:lstStyle/>
          <a:p>
            <a:r>
              <a:rPr lang="en-US" sz="1600" dirty="0" smtClean="0">
                <a:solidFill>
                  <a:schemeClr val="bg1"/>
                </a:solidFill>
                <a:latin typeface="Georgia" pitchFamily="-110" charset="0"/>
              </a:rPr>
              <a:t> 1. Mendeley web importer </a:t>
            </a:r>
            <a:endParaRPr lang="en-US" sz="1600" dirty="0">
              <a:solidFill>
                <a:schemeClr val="bg1"/>
              </a:solidFill>
              <a:latin typeface="Georgia" pitchFamily="-110" charset="0"/>
            </a:endParaRPr>
          </a:p>
        </p:txBody>
      </p:sp>
      <p:sp>
        <p:nvSpPr>
          <p:cNvPr id="7" name="Rounded Rectangle 22"/>
          <p:cNvSpPr>
            <a:spLocks noChangeArrowheads="1"/>
          </p:cNvSpPr>
          <p:nvPr/>
        </p:nvSpPr>
        <p:spPr bwMode="auto">
          <a:xfrm>
            <a:off x="3491881" y="4293096"/>
            <a:ext cx="2376264" cy="571500"/>
          </a:xfrm>
          <a:prstGeom prst="wedgeRectCallout">
            <a:avLst>
              <a:gd name="adj1" fmla="val 145758"/>
              <a:gd name="adj2" fmla="val -372218"/>
            </a:avLst>
          </a:prstGeom>
          <a:solidFill>
            <a:srgbClr val="595959">
              <a:alpha val="90195"/>
            </a:srgbClr>
          </a:solidFill>
          <a:ln w="9525">
            <a:noFill/>
            <a:miter lim="800000"/>
            <a:headEnd/>
            <a:tailEnd/>
          </a:ln>
        </p:spPr>
        <p:txBody>
          <a:bodyPr lIns="36000" rIns="36000" anchor="ctr">
            <a:prstTxWarp prst="textNoShape">
              <a:avLst/>
            </a:prstTxWarp>
          </a:bodyPr>
          <a:lstStyle/>
          <a:p>
            <a:r>
              <a:rPr lang="en-US" sz="1600" dirty="0" smtClean="0">
                <a:solidFill>
                  <a:schemeClr val="bg1"/>
                </a:solidFill>
                <a:latin typeface="Georgia" pitchFamily="-110" charset="0"/>
              </a:rPr>
              <a:t>2. Save to your Mendeley library</a:t>
            </a:r>
            <a:endParaRPr lang="en-US" sz="1600" dirty="0">
              <a:solidFill>
                <a:schemeClr val="bg1"/>
              </a:solidFill>
              <a:latin typeface="Georgia" pitchFamily="-110" charset="0"/>
            </a:endParaRPr>
          </a:p>
        </p:txBody>
      </p:sp>
    </p:spTree>
    <p:extLst>
      <p:ext uri="{BB962C8B-B14F-4D97-AF65-F5344CB8AC3E}">
        <p14:creationId xmlns:p14="http://schemas.microsoft.com/office/powerpoint/2010/main" val="29399703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5" name="Text Box 6"/>
          <p:cNvSpPr txBox="1">
            <a:spLocks noChangeArrowheads="1"/>
          </p:cNvSpPr>
          <p:nvPr/>
        </p:nvSpPr>
        <p:spPr bwMode="auto">
          <a:xfrm>
            <a:off x="8441" y="6465847"/>
            <a:ext cx="7416800" cy="202299"/>
          </a:xfrm>
          <a:prstGeom prst="rect">
            <a:avLst/>
          </a:prstGeom>
          <a:noFill/>
          <a:ln w="9525" algn="ctr">
            <a:noFill/>
            <a:miter lim="800000"/>
            <a:headEnd/>
            <a:tailEnd/>
          </a:ln>
          <a:effectLst>
            <a:prstShdw prst="shdw17" dist="17961" dir="2700000">
              <a:srgbClr val="999999"/>
            </a:prstShdw>
          </a:effectLst>
        </p:spPr>
        <p:txBody>
          <a:bodyPr>
            <a:spAutoFit/>
          </a:bodyPr>
          <a:lstStyle/>
          <a:p>
            <a:pPr>
              <a:lnSpc>
                <a:spcPct val="70000"/>
              </a:lnSpc>
              <a:spcBef>
                <a:spcPct val="20000"/>
              </a:spcBef>
              <a:buClr>
                <a:srgbClr val="B2B2B2"/>
              </a:buClr>
              <a:buSzPct val="70000"/>
              <a:buFont typeface="Arial Narrow" pitchFamily="34" charset="0"/>
              <a:buNone/>
            </a:pPr>
            <a:r>
              <a:rPr lang="en-GB" sz="1000" dirty="0">
                <a:solidFill>
                  <a:srgbClr val="000000"/>
                </a:solidFill>
                <a:latin typeface="Arial" pitchFamily="34" charset="0"/>
                <a:cs typeface="Arial" pitchFamily="34" charset="0"/>
              </a:rPr>
              <a:t>“Electronic Journals: </a:t>
            </a:r>
            <a:r>
              <a:rPr lang="en-GB" sz="1000" dirty="0" err="1">
                <a:solidFill>
                  <a:srgbClr val="000000"/>
                </a:solidFill>
                <a:latin typeface="Arial" pitchFamily="34" charset="0"/>
                <a:cs typeface="Arial" pitchFamily="34" charset="0"/>
              </a:rPr>
              <a:t>modeling</a:t>
            </a:r>
            <a:r>
              <a:rPr lang="en-GB" sz="1000" dirty="0">
                <a:solidFill>
                  <a:srgbClr val="000000"/>
                </a:solidFill>
                <a:latin typeface="Arial" pitchFamily="34" charset="0"/>
                <a:cs typeface="Arial" pitchFamily="34" charset="0"/>
              </a:rPr>
              <a:t> journal spend, use and research outcomes”, Ian Rowlands, </a:t>
            </a:r>
            <a:r>
              <a:rPr lang="en-GB" sz="1000" dirty="0" err="1">
                <a:solidFill>
                  <a:srgbClr val="000000"/>
                </a:solidFill>
                <a:latin typeface="Arial" pitchFamily="34" charset="0"/>
                <a:cs typeface="Arial" pitchFamily="34" charset="0"/>
              </a:rPr>
              <a:t>Ciber</a:t>
            </a:r>
            <a:r>
              <a:rPr lang="en-GB" sz="1000" dirty="0">
                <a:solidFill>
                  <a:srgbClr val="000000"/>
                </a:solidFill>
                <a:latin typeface="Arial" pitchFamily="34" charset="0"/>
                <a:cs typeface="Arial" pitchFamily="34" charset="0"/>
              </a:rPr>
              <a:t> </a:t>
            </a:r>
            <a:r>
              <a:rPr lang="en-GB" sz="1000" dirty="0" smtClean="0">
                <a:solidFill>
                  <a:srgbClr val="000000"/>
                </a:solidFill>
                <a:latin typeface="Arial" pitchFamily="34" charset="0"/>
                <a:cs typeface="Arial" pitchFamily="34" charset="0"/>
              </a:rPr>
              <a:t>Group </a:t>
            </a:r>
            <a:endParaRPr lang="en-US" sz="1000" dirty="0">
              <a:solidFill>
                <a:srgbClr val="000000"/>
              </a:solidFill>
              <a:latin typeface="Arial" pitchFamily="34" charset="0"/>
              <a:cs typeface="Arial" pitchFamily="34" charset="0"/>
            </a:endParaRPr>
          </a:p>
        </p:txBody>
      </p:sp>
      <p:sp>
        <p:nvSpPr>
          <p:cNvPr id="12" name="Title 11"/>
          <p:cNvSpPr>
            <a:spLocks noGrp="1"/>
          </p:cNvSpPr>
          <p:nvPr>
            <p:ph type="title"/>
          </p:nvPr>
        </p:nvSpPr>
        <p:spPr>
          <a:xfrm>
            <a:off x="228600" y="476672"/>
            <a:ext cx="8832694" cy="850106"/>
          </a:xfrm>
        </p:spPr>
        <p:txBody>
          <a:bodyPr>
            <a:normAutofit/>
          </a:bodyPr>
          <a:lstStyle/>
          <a:p>
            <a:r>
              <a:rPr lang="ru-RU" sz="2400" dirty="0" smtClean="0"/>
              <a:t>Публикационная активность и финансирование напрямую связаны с использованием научных ресурсов  </a:t>
            </a:r>
            <a:endParaRPr lang="en-US" sz="2400" dirty="0"/>
          </a:p>
        </p:txBody>
      </p:sp>
      <p:pic>
        <p:nvPicPr>
          <p:cNvPr id="5" name="Picture 1"/>
          <p:cNvPicPr>
            <a:picLocks noChangeAspect="1" noChangeArrowheads="1"/>
          </p:cNvPicPr>
          <p:nvPr/>
        </p:nvPicPr>
        <p:blipFill>
          <a:blip r:embed="rId3" cstate="print"/>
          <a:srcRect/>
          <a:stretch>
            <a:fillRect/>
          </a:stretch>
        </p:blipFill>
        <p:spPr bwMode="auto">
          <a:xfrm>
            <a:off x="251520" y="1478081"/>
            <a:ext cx="6019684" cy="4763774"/>
          </a:xfrm>
          <a:prstGeom prst="rect">
            <a:avLst/>
          </a:prstGeom>
          <a:noFill/>
          <a:ln w="9525">
            <a:noFill/>
            <a:miter lim="800000"/>
            <a:headEnd/>
            <a:tailEnd/>
          </a:ln>
        </p:spPr>
      </p:pic>
      <p:sp>
        <p:nvSpPr>
          <p:cNvPr id="6" name="Rectangle 5"/>
          <p:cNvSpPr>
            <a:spLocks noChangeArrowheads="1"/>
          </p:cNvSpPr>
          <p:nvPr/>
        </p:nvSpPr>
        <p:spPr bwMode="auto">
          <a:xfrm>
            <a:off x="6444208" y="1484784"/>
            <a:ext cx="2592288" cy="4031873"/>
          </a:xfrm>
          <a:prstGeom prst="rect">
            <a:avLst/>
          </a:prstGeom>
          <a:solidFill>
            <a:schemeClr val="tx1">
              <a:lumMod val="50000"/>
              <a:lumOff val="50000"/>
            </a:schemeClr>
          </a:solidFill>
          <a:ln w="9525">
            <a:noFill/>
            <a:miter lim="800000"/>
            <a:headEnd/>
            <a:tailEnd/>
          </a:ln>
        </p:spPr>
        <p:txBody>
          <a:bodyPr wrap="square">
            <a:spAutoFit/>
          </a:bodyPr>
          <a:lstStyle/>
          <a:p>
            <a:pPr>
              <a:buClr>
                <a:srgbClr val="B2B2B2"/>
              </a:buClr>
              <a:buSzPct val="70000"/>
              <a:buFont typeface="Wingdings" pitchFamily="2" charset="2"/>
              <a:buNone/>
            </a:pPr>
            <a:r>
              <a:rPr lang="en-GB" sz="1600" dirty="0" smtClean="0">
                <a:solidFill>
                  <a:srgbClr val="FFFFFF"/>
                </a:solidFill>
                <a:latin typeface="Calibri" pitchFamily="34" charset="0"/>
                <a:cs typeface="Calibri" pitchFamily="34" charset="0"/>
              </a:rPr>
              <a:t>“</a:t>
            </a:r>
            <a:r>
              <a:rPr lang="ru-RU" sz="1600" dirty="0" smtClean="0">
                <a:solidFill>
                  <a:srgbClr val="FFFFFF"/>
                </a:solidFill>
                <a:latin typeface="Calibri" pitchFamily="34" charset="0"/>
                <a:cs typeface="Calibri" pitchFamily="34" charset="0"/>
              </a:rPr>
              <a:t>При двукратном увеличении количества скачиваемых статей, с 1 до 2 млн происходит статистически значимое, резкое увеличение публикационной активности</a:t>
            </a:r>
            <a:r>
              <a:rPr lang="en-GB" sz="1600" dirty="0" smtClean="0">
                <a:solidFill>
                  <a:srgbClr val="FFFFFF"/>
                </a:solidFill>
                <a:latin typeface="Calibri" pitchFamily="34" charset="0"/>
                <a:cs typeface="Calibri" pitchFamily="34" charset="0"/>
              </a:rPr>
              <a:t>”</a:t>
            </a:r>
            <a:r>
              <a:rPr lang="ru-RU" sz="1600" dirty="0" smtClean="0">
                <a:solidFill>
                  <a:srgbClr val="FFFFFF"/>
                </a:solidFill>
                <a:latin typeface="Calibri" pitchFamily="34" charset="0"/>
                <a:cs typeface="Calibri" pitchFamily="34" charset="0"/>
              </a:rPr>
              <a:t>, </a:t>
            </a:r>
            <a:r>
              <a:rPr lang="en-GB" sz="1600" dirty="0" smtClean="0">
                <a:solidFill>
                  <a:srgbClr val="FFFFFF"/>
                </a:solidFill>
                <a:latin typeface="Calibri" pitchFamily="34" charset="0"/>
                <a:cs typeface="Calibri" pitchFamily="34" charset="0"/>
              </a:rPr>
              <a:t> </a:t>
            </a:r>
            <a:r>
              <a:rPr lang="ru-RU" sz="1600" dirty="0" smtClean="0">
                <a:solidFill>
                  <a:srgbClr val="FFFFFF"/>
                </a:solidFill>
                <a:latin typeface="Calibri" pitchFamily="34" charset="0"/>
                <a:cs typeface="Calibri" pitchFamily="34" charset="0"/>
              </a:rPr>
              <a:t>в том числе</a:t>
            </a:r>
            <a:r>
              <a:rPr lang="en-US" sz="1600" dirty="0" smtClean="0">
                <a:solidFill>
                  <a:srgbClr val="FFFFFF"/>
                </a:solidFill>
                <a:latin typeface="Calibri" pitchFamily="34" charset="0"/>
                <a:cs typeface="Calibri" pitchFamily="34" charset="0"/>
              </a:rPr>
              <a:t>:</a:t>
            </a:r>
            <a:endParaRPr lang="ru-RU" sz="1600" dirty="0" smtClean="0">
              <a:solidFill>
                <a:srgbClr val="FFFFFF"/>
              </a:solidFill>
              <a:latin typeface="Calibri" pitchFamily="34" charset="0"/>
              <a:cs typeface="Calibri" pitchFamily="34" charset="0"/>
            </a:endParaRPr>
          </a:p>
          <a:p>
            <a:pPr>
              <a:buClr>
                <a:srgbClr val="B2B2B2"/>
              </a:buClr>
              <a:buSzPct val="70000"/>
              <a:buFont typeface="Wingdings" pitchFamily="2" charset="2"/>
              <a:buNone/>
            </a:pPr>
            <a:r>
              <a:rPr lang="en-US" sz="1600" dirty="0" smtClean="0">
                <a:solidFill>
                  <a:srgbClr val="FFFFFF"/>
                </a:solidFill>
                <a:latin typeface="Calibri" pitchFamily="34" charset="0"/>
                <a:cs typeface="Calibri" pitchFamily="34" charset="0"/>
              </a:rPr>
              <a:t> </a:t>
            </a:r>
            <a:r>
              <a:rPr lang="ru-RU" sz="1600" dirty="0" smtClean="0">
                <a:solidFill>
                  <a:srgbClr val="FFFFFF"/>
                </a:solidFill>
                <a:latin typeface="Calibri" pitchFamily="34" charset="0"/>
                <a:cs typeface="Calibri" pitchFamily="34" charset="0"/>
              </a:rPr>
              <a:t> </a:t>
            </a:r>
          </a:p>
          <a:p>
            <a:pPr>
              <a:buClr>
                <a:srgbClr val="B2B2B2"/>
              </a:buClr>
              <a:buSzPct val="70000"/>
            </a:pPr>
            <a:r>
              <a:rPr lang="ru-RU" sz="1600" dirty="0" smtClean="0">
                <a:solidFill>
                  <a:srgbClr val="FFFFFF"/>
                </a:solidFill>
                <a:latin typeface="Calibri" pitchFamily="34" charset="0"/>
                <a:cs typeface="Calibri" pitchFamily="34" charset="0"/>
              </a:rPr>
              <a:t>1) Рост количества статей на </a:t>
            </a:r>
            <a:r>
              <a:rPr lang="en-GB" sz="1600" dirty="0" smtClean="0">
                <a:solidFill>
                  <a:srgbClr val="FFFFFF"/>
                </a:solidFill>
                <a:latin typeface="Calibri" pitchFamily="34" charset="0"/>
                <a:cs typeface="Calibri" pitchFamily="34" charset="0"/>
              </a:rPr>
              <a:t>207</a:t>
            </a:r>
            <a:r>
              <a:rPr lang="en-GB" sz="1600" dirty="0">
                <a:solidFill>
                  <a:srgbClr val="FFFFFF"/>
                </a:solidFill>
                <a:latin typeface="Calibri" pitchFamily="34" charset="0"/>
                <a:cs typeface="Calibri" pitchFamily="34" charset="0"/>
              </a:rPr>
              <a:t>%</a:t>
            </a:r>
          </a:p>
          <a:p>
            <a:pPr>
              <a:buClr>
                <a:srgbClr val="B2B2B2"/>
              </a:buClr>
              <a:buSzPct val="70000"/>
            </a:pPr>
            <a:r>
              <a:rPr lang="ru-RU" sz="1600" dirty="0" smtClean="0">
                <a:solidFill>
                  <a:srgbClr val="FFFFFF"/>
                </a:solidFill>
                <a:latin typeface="Calibri" pitchFamily="34" charset="0"/>
                <a:cs typeface="Calibri" pitchFamily="34" charset="0"/>
              </a:rPr>
              <a:t>2) Рост количества диссертаций на 1</a:t>
            </a:r>
            <a:r>
              <a:rPr lang="en-GB" sz="1600" dirty="0" smtClean="0">
                <a:solidFill>
                  <a:srgbClr val="FFFFFF"/>
                </a:solidFill>
                <a:latin typeface="Calibri" pitchFamily="34" charset="0"/>
                <a:cs typeface="Calibri" pitchFamily="34" charset="0"/>
              </a:rPr>
              <a:t>68</a:t>
            </a:r>
            <a:r>
              <a:rPr lang="en-GB" sz="1600" dirty="0">
                <a:solidFill>
                  <a:srgbClr val="FFFFFF"/>
                </a:solidFill>
                <a:latin typeface="Calibri" pitchFamily="34" charset="0"/>
                <a:cs typeface="Calibri" pitchFamily="34" charset="0"/>
              </a:rPr>
              <a:t>%</a:t>
            </a:r>
          </a:p>
          <a:p>
            <a:pPr>
              <a:buClr>
                <a:srgbClr val="B2B2B2"/>
              </a:buClr>
              <a:buSzPct val="70000"/>
            </a:pPr>
            <a:r>
              <a:rPr lang="ru-RU" sz="1600" dirty="0" smtClean="0">
                <a:solidFill>
                  <a:srgbClr val="FFFFFF"/>
                </a:solidFill>
                <a:latin typeface="Calibri" pitchFamily="34" charset="0"/>
                <a:cs typeface="Calibri" pitchFamily="34" charset="0"/>
              </a:rPr>
              <a:t>3) Увеличение внебюджетного финансирования на 324% </a:t>
            </a:r>
            <a:endParaRPr lang="en-GB" sz="1600" dirty="0">
              <a:solidFill>
                <a:srgbClr val="FFFFFF"/>
              </a:solidFill>
              <a:latin typeface="Calibri" pitchFamily="34" charset="0"/>
              <a:cs typeface="Calibri" pitchFamily="34" charset="0"/>
            </a:endParaRPr>
          </a:p>
        </p:txBody>
      </p:sp>
    </p:spTree>
    <p:extLst>
      <p:ext uri="{BB962C8B-B14F-4D97-AF65-F5344CB8AC3E}">
        <p14:creationId xmlns:p14="http://schemas.microsoft.com/office/powerpoint/2010/main" val="1265888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419973"/>
            <a:ext cx="7560840" cy="492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ame 2"/>
          <p:cNvSpPr/>
          <p:nvPr/>
        </p:nvSpPr>
        <p:spPr>
          <a:xfrm>
            <a:off x="4503911" y="3645024"/>
            <a:ext cx="1432322" cy="1224136"/>
          </a:xfrm>
          <a:prstGeom prst="frame">
            <a:avLst/>
          </a:prstGeom>
          <a:solidFill>
            <a:srgbClr val="92D050"/>
          </a:solidFill>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Rounded Rectangle 22"/>
          <p:cNvSpPr>
            <a:spLocks noChangeArrowheads="1"/>
          </p:cNvSpPr>
          <p:nvPr/>
        </p:nvSpPr>
        <p:spPr bwMode="auto">
          <a:xfrm>
            <a:off x="971600" y="4775608"/>
            <a:ext cx="2520280" cy="885639"/>
          </a:xfrm>
          <a:prstGeom prst="wedgeRectCallout">
            <a:avLst>
              <a:gd name="adj1" fmla="val 96746"/>
              <a:gd name="adj2" fmla="val -201034"/>
            </a:avLst>
          </a:prstGeom>
          <a:solidFill>
            <a:srgbClr val="595959">
              <a:alpha val="90195"/>
            </a:srgbClr>
          </a:solidFill>
          <a:ln w="9525">
            <a:noFill/>
            <a:miter lim="800000"/>
            <a:headEnd/>
            <a:tailEnd/>
          </a:ln>
        </p:spPr>
        <p:txBody>
          <a:bodyPr lIns="36000" rIns="36000" anchor="ctr">
            <a:prstTxWarp prst="textNoShape">
              <a:avLst/>
            </a:prstTxWarp>
          </a:bodyPr>
          <a:lstStyle/>
          <a:p>
            <a:r>
              <a:rPr lang="ru-RU" sz="1600" dirty="0" smtClean="0">
                <a:solidFill>
                  <a:schemeClr val="bg1"/>
                </a:solidFill>
                <a:latin typeface="Georgia" pitchFamily="-110" charset="0"/>
              </a:rPr>
              <a:t>Экспорт </a:t>
            </a:r>
            <a:r>
              <a:rPr lang="en-GB" sz="1600" dirty="0" smtClean="0">
                <a:solidFill>
                  <a:schemeClr val="bg1"/>
                </a:solidFill>
                <a:latin typeface="Georgia" pitchFamily="-110" charset="0"/>
              </a:rPr>
              <a:t>pdf’s </a:t>
            </a:r>
            <a:r>
              <a:rPr lang="ru-RU" sz="1600" dirty="0" smtClean="0">
                <a:solidFill>
                  <a:schemeClr val="bg1"/>
                </a:solidFill>
                <a:latin typeface="Georgia" pitchFamily="-110" charset="0"/>
              </a:rPr>
              <a:t>в библиотеку </a:t>
            </a:r>
            <a:r>
              <a:rPr lang="en-GB" sz="1600" dirty="0" smtClean="0">
                <a:solidFill>
                  <a:schemeClr val="bg1"/>
                </a:solidFill>
                <a:latin typeface="Georgia" pitchFamily="-110" charset="0"/>
              </a:rPr>
              <a:t> </a:t>
            </a:r>
            <a:r>
              <a:rPr lang="en-GB" sz="1600" dirty="0" err="1" smtClean="0">
                <a:solidFill>
                  <a:schemeClr val="bg1"/>
                </a:solidFill>
                <a:latin typeface="Georgia" pitchFamily="-110" charset="0"/>
              </a:rPr>
              <a:t>Mendeley</a:t>
            </a:r>
            <a:r>
              <a:rPr lang="en-GB" sz="1600" dirty="0" smtClean="0">
                <a:solidFill>
                  <a:schemeClr val="bg1"/>
                </a:solidFill>
                <a:latin typeface="Georgia" pitchFamily="-110" charset="0"/>
              </a:rPr>
              <a:t> </a:t>
            </a:r>
            <a:r>
              <a:rPr lang="ru-RU" sz="1600" dirty="0" smtClean="0">
                <a:solidFill>
                  <a:schemeClr val="bg1"/>
                </a:solidFill>
                <a:latin typeface="Georgia" pitchFamily="-110" charset="0"/>
              </a:rPr>
              <a:t>из </a:t>
            </a:r>
            <a:r>
              <a:rPr lang="en-GB" sz="1600" dirty="0" smtClean="0">
                <a:solidFill>
                  <a:schemeClr val="bg1"/>
                </a:solidFill>
                <a:latin typeface="Georgia" pitchFamily="-110" charset="0"/>
              </a:rPr>
              <a:t>ScienceDirect</a:t>
            </a:r>
            <a:endParaRPr lang="en-US" sz="1600" dirty="0">
              <a:solidFill>
                <a:schemeClr val="bg1"/>
              </a:solidFill>
              <a:latin typeface="Georgia" pitchFamily="-110" charset="0"/>
            </a:endParaRPr>
          </a:p>
        </p:txBody>
      </p:sp>
      <p:sp>
        <p:nvSpPr>
          <p:cNvPr id="6" name="TextBox 5"/>
          <p:cNvSpPr txBox="1"/>
          <p:nvPr/>
        </p:nvSpPr>
        <p:spPr>
          <a:xfrm>
            <a:off x="379155" y="332656"/>
            <a:ext cx="85689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algn="ctr">
              <a:defRPr sz="3600">
                <a:solidFill>
                  <a:srgbClr val="FFFFFF"/>
                </a:solidFill>
                <a:latin typeface="Georgia" pitchFamily="18" charset="0"/>
                <a:ea typeface="Georgia" pitchFamily="18" charset="0"/>
                <a:cs typeface="Georgia" pitchFamily="18" charset="0"/>
              </a:defRPr>
            </a:lvl1pPr>
          </a:lstStyle>
          <a:p>
            <a:pPr algn="l"/>
            <a:r>
              <a:rPr lang="ru-RU" sz="2800" dirty="0" smtClean="0">
                <a:solidFill>
                  <a:srgbClr val="C00000"/>
                </a:solidFill>
              </a:rPr>
              <a:t>Интеграция с </a:t>
            </a:r>
            <a:r>
              <a:rPr lang="en-US" sz="2800" dirty="0" smtClean="0">
                <a:solidFill>
                  <a:srgbClr val="C00000"/>
                </a:solidFill>
              </a:rPr>
              <a:t>ScienceDirect</a:t>
            </a:r>
            <a:endParaRPr lang="en-US" sz="2800" dirty="0">
              <a:solidFill>
                <a:srgbClr val="C00000"/>
              </a:solidFill>
            </a:endParaRPr>
          </a:p>
        </p:txBody>
      </p:sp>
    </p:spTree>
    <p:extLst>
      <p:ext uri="{BB962C8B-B14F-4D97-AF65-F5344CB8AC3E}">
        <p14:creationId xmlns:p14="http://schemas.microsoft.com/office/powerpoint/2010/main" val="844360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6672"/>
            <a:ext cx="81211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de-DE"/>
            </a:defPPr>
            <a:lvl1pPr>
              <a:defRPr sz="2800">
                <a:solidFill>
                  <a:srgbClr val="FFFFFF"/>
                </a:solidFill>
                <a:latin typeface="Georgia" pitchFamily="18" charset="0"/>
                <a:ea typeface="Georgia" pitchFamily="18" charset="0"/>
                <a:cs typeface="Georgia" pitchFamily="18" charset="0"/>
              </a:defRPr>
            </a:lvl1pPr>
          </a:lstStyle>
          <a:p>
            <a:r>
              <a:rPr lang="ru-RU" dirty="0" smtClean="0">
                <a:solidFill>
                  <a:srgbClr val="C00000"/>
                </a:solidFill>
              </a:rPr>
              <a:t>Интеграция с </a:t>
            </a:r>
            <a:r>
              <a:rPr lang="en-US" dirty="0" smtClean="0">
                <a:solidFill>
                  <a:srgbClr val="C00000"/>
                </a:solidFill>
              </a:rPr>
              <a:t>Scopus</a:t>
            </a:r>
            <a:endParaRPr lang="en-US" dirty="0">
              <a:solidFill>
                <a:srgbClr val="C00000"/>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430779"/>
            <a:ext cx="7284293" cy="481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ame 3"/>
          <p:cNvSpPr/>
          <p:nvPr/>
        </p:nvSpPr>
        <p:spPr>
          <a:xfrm>
            <a:off x="3779912" y="3337592"/>
            <a:ext cx="1800200" cy="1489651"/>
          </a:xfrm>
          <a:prstGeom prst="frame">
            <a:avLst/>
          </a:prstGeom>
          <a:solidFill>
            <a:srgbClr val="92D050"/>
          </a:solidFill>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5" name="Frame 4"/>
          <p:cNvSpPr/>
          <p:nvPr/>
        </p:nvSpPr>
        <p:spPr>
          <a:xfrm>
            <a:off x="2965685" y="2351997"/>
            <a:ext cx="1318568" cy="985595"/>
          </a:xfrm>
          <a:prstGeom prst="frame">
            <a:avLst/>
          </a:prstGeom>
          <a:solidFill>
            <a:srgbClr val="92D050"/>
          </a:solidFill>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tx1"/>
              </a:solidFill>
            </a:endParaRPr>
          </a:p>
        </p:txBody>
      </p:sp>
      <p:sp>
        <p:nvSpPr>
          <p:cNvPr id="6" name="Rounded Rectangle 22"/>
          <p:cNvSpPr>
            <a:spLocks noChangeArrowheads="1"/>
          </p:cNvSpPr>
          <p:nvPr/>
        </p:nvSpPr>
        <p:spPr bwMode="auto">
          <a:xfrm>
            <a:off x="971600" y="4775609"/>
            <a:ext cx="1994085" cy="669616"/>
          </a:xfrm>
          <a:prstGeom prst="wedgeRectCallout">
            <a:avLst>
              <a:gd name="adj1" fmla="val 70738"/>
              <a:gd name="adj2" fmla="val -337590"/>
            </a:avLst>
          </a:prstGeom>
          <a:solidFill>
            <a:srgbClr val="595959">
              <a:alpha val="90195"/>
            </a:srgbClr>
          </a:solidFill>
          <a:ln w="9525">
            <a:noFill/>
            <a:miter lim="800000"/>
            <a:headEnd/>
            <a:tailEnd/>
          </a:ln>
        </p:spPr>
        <p:txBody>
          <a:bodyPr lIns="36000" rIns="36000" anchor="ctr">
            <a:prstTxWarp prst="textNoShape">
              <a:avLst/>
            </a:prstTxWarp>
          </a:bodyPr>
          <a:lstStyle/>
          <a:p>
            <a:r>
              <a:rPr lang="ru-RU" sz="1600" dirty="0" smtClean="0">
                <a:solidFill>
                  <a:schemeClr val="bg1"/>
                </a:solidFill>
                <a:latin typeface="Georgia" pitchFamily="-110" charset="0"/>
              </a:rPr>
              <a:t>Метаданные из </a:t>
            </a:r>
            <a:r>
              <a:rPr lang="en-GB" sz="1600" dirty="0" smtClean="0">
                <a:solidFill>
                  <a:schemeClr val="bg1"/>
                </a:solidFill>
                <a:latin typeface="Georgia" pitchFamily="-110" charset="0"/>
              </a:rPr>
              <a:t>Scopus</a:t>
            </a:r>
            <a:endParaRPr lang="en-US" sz="1600" dirty="0">
              <a:solidFill>
                <a:schemeClr val="bg1"/>
              </a:solidFill>
              <a:latin typeface="Georgia" pitchFamily="-110" charset="0"/>
            </a:endParaRPr>
          </a:p>
        </p:txBody>
      </p:sp>
    </p:spTree>
    <p:extLst>
      <p:ext uri="{BB962C8B-B14F-4D97-AF65-F5344CB8AC3E}">
        <p14:creationId xmlns:p14="http://schemas.microsoft.com/office/powerpoint/2010/main" val="38745099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76200" y="312009"/>
            <a:ext cx="8229600" cy="624000"/>
          </a:xfrm>
          <a:prstGeom prst="rect">
            <a:avLst/>
          </a:prstGeom>
        </p:spPr>
        <p:txBody>
          <a:bodyPr lIns="91425" tIns="91425" rIns="91425" bIns="91425" anchor="ctr" anchorCtr="0">
            <a:noAutofit/>
          </a:bodyPr>
          <a:lstStyle/>
          <a:p>
            <a:pPr lvl="0" rtl="0">
              <a:spcBef>
                <a:spcPts val="0"/>
              </a:spcBef>
              <a:buNone/>
            </a:pPr>
            <a:r>
              <a:rPr lang="en" sz="2400" dirty="0">
                <a:solidFill>
                  <a:srgbClr val="980000"/>
                </a:solidFill>
              </a:rPr>
              <a:t>3. Организуйте свою библиотеку - удобства</a:t>
            </a:r>
          </a:p>
        </p:txBody>
      </p:sp>
      <p:graphicFrame>
        <p:nvGraphicFramePr>
          <p:cNvPr id="131" name="Shape 131"/>
          <p:cNvGraphicFramePr/>
          <p:nvPr>
            <p:extLst>
              <p:ext uri="{D42A27DB-BD31-4B8C-83A1-F6EECF244321}">
                <p14:modId xmlns:p14="http://schemas.microsoft.com/office/powerpoint/2010/main" val="3690756367"/>
              </p:ext>
            </p:extLst>
          </p:nvPr>
        </p:nvGraphicFramePr>
        <p:xfrm>
          <a:off x="152400" y="889711"/>
          <a:ext cx="8930600" cy="5770607"/>
        </p:xfrm>
        <a:graphic>
          <a:graphicData uri="http://schemas.openxmlformats.org/drawingml/2006/table">
            <a:tbl>
              <a:tblPr>
                <a:tableStyleId>{2D5ABB26-0587-4C30-8999-92F81FD0307C}</a:tableStyleId>
              </a:tblPr>
              <a:tblGrid>
                <a:gridCol w="6627844"/>
                <a:gridCol w="2302756"/>
              </a:tblGrid>
              <a:tr h="1242834">
                <a:tc>
                  <a:txBody>
                    <a:bodyPr/>
                    <a:lstStyle/>
                    <a:p>
                      <a:pPr lvl="0" rtl="0">
                        <a:lnSpc>
                          <a:spcPct val="115000"/>
                        </a:lnSpc>
                        <a:spcBef>
                          <a:spcPts val="0"/>
                        </a:spcBef>
                        <a:spcAft>
                          <a:spcPts val="500"/>
                        </a:spcAft>
                        <a:buNone/>
                      </a:pPr>
                      <a:r>
                        <a:rPr lang="en" sz="2000" dirty="0"/>
                        <a:t>Mendeley поможет Вам организовать базу статей с помощью каталога папок и использования тэгов. </a:t>
                      </a:r>
                      <a:endParaRPr lang="en" sz="2000" dirty="0">
                        <a:solidFill>
                          <a:srgbClr val="333333"/>
                        </a:solidFill>
                      </a:endParaRPr>
                    </a:p>
                  </a:txBody>
                  <a:tcPr marL="91425" marR="91425" marT="121900" marB="121900" anchor="ctr"/>
                </a:tc>
                <a:tc>
                  <a:txBody>
                    <a:bodyPr/>
                    <a:lstStyle/>
                    <a:p>
                      <a:pPr lvl="0" rtl="0">
                        <a:spcBef>
                          <a:spcPts val="0"/>
                        </a:spcBef>
                        <a:buNone/>
                      </a:pPr>
                      <a:endParaRPr sz="2400"/>
                    </a:p>
                  </a:txBody>
                  <a:tcPr marL="91425" marR="91425" marT="121900" marB="121900"/>
                </a:tc>
              </a:tr>
              <a:tr h="1670725">
                <a:tc>
                  <a:txBody>
                    <a:bodyPr/>
                    <a:lstStyle/>
                    <a:p>
                      <a:pPr lvl="0" rtl="0">
                        <a:spcBef>
                          <a:spcPts val="0"/>
                        </a:spcBef>
                        <a:buNone/>
                      </a:pPr>
                      <a:r>
                        <a:rPr lang="en" sz="2000" dirty="0"/>
                        <a:t>Когда Вы добавляете новый PDF файл, Mendeley сканирует его и загружает полную информацию о статье из библиографической базы данных, после чего Ваши документы легко отсортировать.</a:t>
                      </a:r>
                    </a:p>
                  </a:txBody>
                  <a:tcPr marL="91425" marR="91425" marT="121900" marB="121900" anchor="ctr"/>
                </a:tc>
                <a:tc>
                  <a:txBody>
                    <a:bodyPr/>
                    <a:lstStyle/>
                    <a:p>
                      <a:pPr lvl="0" rtl="0">
                        <a:spcBef>
                          <a:spcPts val="0"/>
                        </a:spcBef>
                        <a:buNone/>
                      </a:pPr>
                      <a:endParaRPr sz="2400"/>
                    </a:p>
                  </a:txBody>
                  <a:tcPr marL="91425" marR="91425" marT="121900" marB="121900"/>
                </a:tc>
              </a:tr>
              <a:tr h="1186323">
                <a:tc>
                  <a:txBody>
                    <a:bodyPr/>
                    <a:lstStyle/>
                    <a:p>
                      <a:pPr lvl="0" rtl="0">
                        <a:spcBef>
                          <a:spcPts val="0"/>
                        </a:spcBef>
                        <a:buNone/>
                      </a:pPr>
                      <a:r>
                        <a:rPr lang="en" sz="2000" dirty="0"/>
                        <a:t>Mendeley облегчает поиск статьи в библиотеке, показывая результаты поиска по мере ввода запроса.</a:t>
                      </a:r>
                    </a:p>
                  </a:txBody>
                  <a:tcPr marL="91425" marR="91425" marT="121900" marB="121900" anchor="ctr"/>
                </a:tc>
                <a:tc>
                  <a:txBody>
                    <a:bodyPr/>
                    <a:lstStyle/>
                    <a:p>
                      <a:pPr lvl="0" rtl="0">
                        <a:spcBef>
                          <a:spcPts val="0"/>
                        </a:spcBef>
                        <a:buNone/>
                      </a:pPr>
                      <a:endParaRPr sz="2400"/>
                    </a:p>
                  </a:txBody>
                  <a:tcPr marL="91425" marR="91425" marT="121900" marB="121900"/>
                </a:tc>
              </a:tr>
              <a:tr h="1670725">
                <a:tc>
                  <a:txBody>
                    <a:bodyPr/>
                    <a:lstStyle/>
                    <a:p>
                      <a:pPr lvl="0" rtl="0">
                        <a:spcBef>
                          <a:spcPts val="0"/>
                        </a:spcBef>
                        <a:buNone/>
                      </a:pPr>
                      <a:r>
                        <a:rPr lang="en" sz="2000" dirty="0"/>
                        <a:t>Вам больше не придется вспоминать название PDF, файл легко найти в библиотеке по соответствующим полям (имя автора, название статьи, издатель, название журнала и т.д.).</a:t>
                      </a:r>
                    </a:p>
                  </a:txBody>
                  <a:tcPr marL="91425" marR="91425" marT="121900" marB="121900" anchor="ctr"/>
                </a:tc>
                <a:tc>
                  <a:txBody>
                    <a:bodyPr/>
                    <a:lstStyle/>
                    <a:p>
                      <a:pPr lvl="0" rtl="0">
                        <a:spcBef>
                          <a:spcPts val="0"/>
                        </a:spcBef>
                        <a:buNone/>
                      </a:pPr>
                      <a:endParaRPr sz="2400" dirty="0"/>
                    </a:p>
                  </a:txBody>
                  <a:tcPr marL="91425" marR="91425" marT="121900" marB="121900"/>
                </a:tc>
              </a:tr>
            </a:tbl>
          </a:graphicData>
        </a:graphic>
      </p:graphicFrame>
      <p:pic>
        <p:nvPicPr>
          <p:cNvPr id="132" name="Shape 132"/>
          <p:cNvPicPr preferRelativeResize="0"/>
          <p:nvPr/>
        </p:nvPicPr>
        <p:blipFill>
          <a:blip r:embed="rId3">
            <a:alphaModFix/>
          </a:blip>
          <a:stretch>
            <a:fillRect/>
          </a:stretch>
        </p:blipFill>
        <p:spPr>
          <a:xfrm>
            <a:off x="6848665" y="990600"/>
            <a:ext cx="1938431" cy="1083567"/>
          </a:xfrm>
          <a:prstGeom prst="rect">
            <a:avLst/>
          </a:prstGeom>
          <a:noFill/>
          <a:ln>
            <a:noFill/>
          </a:ln>
        </p:spPr>
      </p:pic>
      <p:pic>
        <p:nvPicPr>
          <p:cNvPr id="133" name="Shape 133"/>
          <p:cNvPicPr preferRelativeResize="0"/>
          <p:nvPr/>
        </p:nvPicPr>
        <p:blipFill>
          <a:blip r:embed="rId4">
            <a:alphaModFix/>
          </a:blip>
          <a:stretch>
            <a:fillRect/>
          </a:stretch>
        </p:blipFill>
        <p:spPr>
          <a:xfrm>
            <a:off x="6958281" y="2438400"/>
            <a:ext cx="1762674" cy="1016067"/>
          </a:xfrm>
          <a:prstGeom prst="rect">
            <a:avLst/>
          </a:prstGeom>
          <a:noFill/>
          <a:ln>
            <a:noFill/>
          </a:ln>
        </p:spPr>
      </p:pic>
      <p:pic>
        <p:nvPicPr>
          <p:cNvPr id="134" name="Shape 134"/>
          <p:cNvPicPr preferRelativeResize="0"/>
          <p:nvPr/>
        </p:nvPicPr>
        <p:blipFill>
          <a:blip r:embed="rId5">
            <a:alphaModFix/>
          </a:blip>
          <a:stretch>
            <a:fillRect/>
          </a:stretch>
        </p:blipFill>
        <p:spPr>
          <a:xfrm>
            <a:off x="6958262" y="3810000"/>
            <a:ext cx="1938450" cy="1073603"/>
          </a:xfrm>
          <a:prstGeom prst="rect">
            <a:avLst/>
          </a:prstGeom>
          <a:noFill/>
          <a:ln>
            <a:noFill/>
          </a:ln>
        </p:spPr>
      </p:pic>
      <p:pic>
        <p:nvPicPr>
          <p:cNvPr id="135" name="Shape 135"/>
          <p:cNvPicPr preferRelativeResize="0"/>
          <p:nvPr/>
        </p:nvPicPr>
        <p:blipFill>
          <a:blip r:embed="rId6">
            <a:alphaModFix/>
          </a:blip>
          <a:stretch>
            <a:fillRect/>
          </a:stretch>
        </p:blipFill>
        <p:spPr>
          <a:xfrm>
            <a:off x="6860038" y="5204466"/>
            <a:ext cx="2134925" cy="1196867"/>
          </a:xfrm>
          <a:prstGeom prst="rect">
            <a:avLst/>
          </a:prstGeom>
          <a:noFill/>
          <a:ln>
            <a:noFill/>
          </a:ln>
        </p:spPr>
      </p:pic>
    </p:spTree>
    <p:extLst>
      <p:ext uri="{BB962C8B-B14F-4D97-AF65-F5344CB8AC3E}">
        <p14:creationId xmlns:p14="http://schemas.microsoft.com/office/powerpoint/2010/main" val="1608237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5-15 at 3.49.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799" y="1066800"/>
            <a:ext cx="7639205" cy="5791200"/>
          </a:xfrm>
          <a:prstGeom prst="rect">
            <a:avLst/>
          </a:prstGeom>
        </p:spPr>
      </p:pic>
      <p:sp>
        <p:nvSpPr>
          <p:cNvPr id="5" name="TextBox 3"/>
          <p:cNvSpPr txBox="1">
            <a:spLocks noChangeArrowheads="1"/>
          </p:cNvSpPr>
          <p:nvPr/>
        </p:nvSpPr>
        <p:spPr bwMode="auto">
          <a:xfrm>
            <a:off x="685800" y="248787"/>
            <a:ext cx="8534400" cy="1815882"/>
          </a:xfrm>
          <a:prstGeom prst="rect">
            <a:avLst/>
          </a:prstGeom>
          <a:noFill/>
          <a:ln w="9525">
            <a:noFill/>
            <a:miter lim="800000"/>
            <a:headEnd/>
            <a:tailEnd/>
          </a:ln>
        </p:spPr>
        <p:txBody>
          <a:bodyPr>
            <a:prstTxWarp prst="textNoShape">
              <a:avLst/>
            </a:prstTxWarp>
            <a:spAutoFit/>
          </a:bodyPr>
          <a:lstStyle/>
          <a:p>
            <a:r>
              <a:rPr lang="ru-RU" sz="2800" dirty="0" smtClean="0">
                <a:solidFill>
                  <a:srgbClr val="C00000"/>
                </a:solidFill>
                <a:latin typeface="Georgia" pitchFamily="18" charset="0"/>
              </a:rPr>
              <a:t>Организуйте хранение ваших статей </a:t>
            </a:r>
          </a:p>
          <a:p>
            <a:r>
              <a:rPr lang="en-GB" sz="2800" dirty="0" smtClean="0">
                <a:solidFill>
                  <a:srgbClr val="C00000"/>
                </a:solidFill>
                <a:latin typeface="Georgia" pitchFamily="18" charset="0"/>
              </a:rPr>
              <a:t>online </a:t>
            </a:r>
            <a:r>
              <a:rPr lang="en-GB" sz="2800" dirty="0">
                <a:solidFill>
                  <a:srgbClr val="C00000"/>
                </a:solidFill>
                <a:latin typeface="Georgia" pitchFamily="18" charset="0"/>
              </a:rPr>
              <a:t>and </a:t>
            </a:r>
            <a:r>
              <a:rPr lang="en-GB" sz="2800" dirty="0" smtClean="0">
                <a:solidFill>
                  <a:srgbClr val="C00000"/>
                </a:solidFill>
                <a:latin typeface="Georgia" pitchFamily="18" charset="0"/>
              </a:rPr>
              <a:t>offline</a:t>
            </a:r>
            <a:endParaRPr lang="en-GB" sz="2800" dirty="0">
              <a:solidFill>
                <a:srgbClr val="C00000"/>
              </a:solidFill>
              <a:latin typeface="Georgia" pitchFamily="18" charset="0"/>
            </a:endParaRPr>
          </a:p>
          <a:p>
            <a:r>
              <a:rPr lang="en-US" sz="2800" dirty="0">
                <a:solidFill>
                  <a:srgbClr val="C00000"/>
                </a:solidFill>
                <a:latin typeface="Georgia" pitchFamily="-109" charset="0"/>
                <a:ea typeface="Georgia" pitchFamily="-109" charset="0"/>
                <a:cs typeface="Georgia" pitchFamily="-109" charset="0"/>
              </a:rPr>
              <a:t/>
            </a:r>
            <a:br>
              <a:rPr lang="en-US" sz="2800" dirty="0">
                <a:solidFill>
                  <a:srgbClr val="C00000"/>
                </a:solidFill>
                <a:latin typeface="Georgia" pitchFamily="-109" charset="0"/>
                <a:ea typeface="Georgia" pitchFamily="-109" charset="0"/>
                <a:cs typeface="Georgia" pitchFamily="-109" charset="0"/>
              </a:rPr>
            </a:br>
            <a:r>
              <a:rPr lang="en-US" sz="2800" dirty="0">
                <a:solidFill>
                  <a:srgbClr val="C00000"/>
                </a:solidFill>
                <a:latin typeface="Georgia" pitchFamily="-109" charset="0"/>
                <a:ea typeface="Georgia" pitchFamily="-109" charset="0"/>
                <a:cs typeface="Georgia" pitchFamily="-109" charset="0"/>
              </a:rPr>
              <a:t>	</a:t>
            </a:r>
          </a:p>
        </p:txBody>
      </p:sp>
      <p:sp>
        <p:nvSpPr>
          <p:cNvPr id="4" name="Rounded Rectangle 22"/>
          <p:cNvSpPr>
            <a:spLocks noChangeArrowheads="1"/>
          </p:cNvSpPr>
          <p:nvPr/>
        </p:nvSpPr>
        <p:spPr bwMode="auto">
          <a:xfrm>
            <a:off x="6887325" y="3068960"/>
            <a:ext cx="1994085" cy="334808"/>
          </a:xfrm>
          <a:prstGeom prst="wedgeRectCallout">
            <a:avLst>
              <a:gd name="adj1" fmla="val -30555"/>
              <a:gd name="adj2" fmla="val -7411"/>
            </a:avLst>
          </a:prstGeom>
          <a:solidFill>
            <a:srgbClr val="595959">
              <a:alpha val="90195"/>
            </a:srgbClr>
          </a:solidFill>
          <a:ln w="9525">
            <a:noFill/>
            <a:miter lim="800000"/>
            <a:headEnd/>
            <a:tailEnd/>
          </a:ln>
        </p:spPr>
        <p:txBody>
          <a:bodyPr lIns="36000" rIns="36000" anchor="ctr">
            <a:prstTxWarp prst="textNoShape">
              <a:avLst/>
            </a:prstTxWarp>
          </a:bodyPr>
          <a:lstStyle/>
          <a:p>
            <a:r>
              <a:rPr lang="en-GB" sz="1600" dirty="0" smtClean="0">
                <a:solidFill>
                  <a:schemeClr val="bg1"/>
                </a:solidFill>
                <a:latin typeface="Georgia" pitchFamily="-110" charset="0"/>
              </a:rPr>
              <a:t>Mendeley desktop</a:t>
            </a:r>
            <a:endParaRPr lang="en-US" sz="1600" dirty="0">
              <a:solidFill>
                <a:schemeClr val="bg1"/>
              </a:solidFill>
              <a:latin typeface="Georgia" pitchFamily="-110" charset="0"/>
            </a:endParaRPr>
          </a:p>
        </p:txBody>
      </p:sp>
    </p:spTree>
    <p:extLst>
      <p:ext uri="{BB962C8B-B14F-4D97-AF65-F5344CB8AC3E}">
        <p14:creationId xmlns:p14="http://schemas.microsoft.com/office/powerpoint/2010/main" val="3668424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27296" y="381000"/>
            <a:ext cx="8229600" cy="624000"/>
          </a:xfrm>
          <a:prstGeom prst="rect">
            <a:avLst/>
          </a:prstGeom>
        </p:spPr>
        <p:txBody>
          <a:bodyPr lIns="91425" tIns="91425" rIns="91425" bIns="91425" anchor="ctr" anchorCtr="0">
            <a:noAutofit/>
          </a:bodyPr>
          <a:lstStyle/>
          <a:p>
            <a:pPr lvl="0" rtl="0">
              <a:spcBef>
                <a:spcPts val="0"/>
              </a:spcBef>
              <a:buNone/>
            </a:pPr>
            <a:r>
              <a:rPr lang="en" sz="2400" dirty="0">
                <a:solidFill>
                  <a:srgbClr val="980000"/>
                </a:solidFill>
              </a:rPr>
              <a:t>4. Работайте вместе с коллегами</a:t>
            </a:r>
          </a:p>
        </p:txBody>
      </p:sp>
      <p:pic>
        <p:nvPicPr>
          <p:cNvPr id="141" name="Shape 141"/>
          <p:cNvPicPr preferRelativeResize="0"/>
          <p:nvPr/>
        </p:nvPicPr>
        <p:blipFill>
          <a:blip r:embed="rId3">
            <a:alphaModFix/>
          </a:blip>
          <a:stretch>
            <a:fillRect/>
          </a:stretch>
        </p:blipFill>
        <p:spPr>
          <a:xfrm>
            <a:off x="6837605" y="1272100"/>
            <a:ext cx="2008075" cy="1166300"/>
          </a:xfrm>
          <a:prstGeom prst="rect">
            <a:avLst/>
          </a:prstGeom>
          <a:noFill/>
          <a:ln>
            <a:noFill/>
          </a:ln>
        </p:spPr>
      </p:pic>
      <p:pic>
        <p:nvPicPr>
          <p:cNvPr id="142" name="Shape 142"/>
          <p:cNvPicPr preferRelativeResize="0"/>
          <p:nvPr/>
        </p:nvPicPr>
        <p:blipFill>
          <a:blip r:embed="rId4">
            <a:alphaModFix/>
          </a:blip>
          <a:stretch>
            <a:fillRect/>
          </a:stretch>
        </p:blipFill>
        <p:spPr>
          <a:xfrm>
            <a:off x="6914170" y="2438400"/>
            <a:ext cx="1847350" cy="2112567"/>
          </a:xfrm>
          <a:prstGeom prst="rect">
            <a:avLst/>
          </a:prstGeom>
          <a:noFill/>
          <a:ln>
            <a:noFill/>
          </a:ln>
        </p:spPr>
      </p:pic>
      <p:pic>
        <p:nvPicPr>
          <p:cNvPr id="143" name="Shape 143"/>
          <p:cNvPicPr preferRelativeResize="0"/>
          <p:nvPr/>
        </p:nvPicPr>
        <p:blipFill>
          <a:blip r:embed="rId5">
            <a:alphaModFix/>
          </a:blip>
          <a:stretch>
            <a:fillRect/>
          </a:stretch>
        </p:blipFill>
        <p:spPr>
          <a:xfrm>
            <a:off x="6830010" y="4930684"/>
            <a:ext cx="2015670" cy="1166300"/>
          </a:xfrm>
          <a:prstGeom prst="rect">
            <a:avLst/>
          </a:prstGeom>
          <a:noFill/>
          <a:ln>
            <a:noFill/>
          </a:ln>
        </p:spPr>
      </p:pic>
      <p:graphicFrame>
        <p:nvGraphicFramePr>
          <p:cNvPr id="144" name="Shape 144"/>
          <p:cNvGraphicFramePr/>
          <p:nvPr>
            <p:extLst>
              <p:ext uri="{D42A27DB-BD31-4B8C-83A1-F6EECF244321}">
                <p14:modId xmlns:p14="http://schemas.microsoft.com/office/powerpoint/2010/main" val="2423234877"/>
              </p:ext>
            </p:extLst>
          </p:nvPr>
        </p:nvGraphicFramePr>
        <p:xfrm>
          <a:off x="258893" y="990600"/>
          <a:ext cx="8586787" cy="5336839"/>
        </p:xfrm>
        <a:graphic>
          <a:graphicData uri="http://schemas.openxmlformats.org/drawingml/2006/table">
            <a:tbl>
              <a:tblPr>
                <a:tableStyleId>{2D5ABB26-0587-4C30-8999-92F81FD0307C}</a:tableStyleId>
              </a:tblPr>
              <a:tblGrid>
                <a:gridCol w="6372683"/>
                <a:gridCol w="2214104"/>
              </a:tblGrid>
              <a:tr h="1505672">
                <a:tc>
                  <a:txBody>
                    <a:bodyPr/>
                    <a:lstStyle/>
                    <a:p>
                      <a:pPr lvl="0" rtl="0">
                        <a:lnSpc>
                          <a:spcPct val="115000"/>
                        </a:lnSpc>
                        <a:spcBef>
                          <a:spcPts val="0"/>
                        </a:spcBef>
                        <a:spcAft>
                          <a:spcPts val="500"/>
                        </a:spcAft>
                        <a:buNone/>
                      </a:pPr>
                      <a:r>
                        <a:rPr lang="en" sz="2000" dirty="0"/>
                        <a:t>Создайте открытую или закрытую группу в Mendeley и пригласите в неё коллег по исследовательскому проекту. </a:t>
                      </a:r>
                      <a:endParaRPr lang="en" sz="2000" dirty="0">
                        <a:solidFill>
                          <a:srgbClr val="333333"/>
                        </a:solidFill>
                      </a:endParaRPr>
                    </a:p>
                  </a:txBody>
                  <a:tcPr marL="91425" marR="91425" marT="121900" marB="121900" anchor="ctr"/>
                </a:tc>
                <a:tc>
                  <a:txBody>
                    <a:bodyPr/>
                    <a:lstStyle/>
                    <a:p>
                      <a:pPr lvl="0" rtl="0">
                        <a:spcBef>
                          <a:spcPts val="0"/>
                        </a:spcBef>
                        <a:buNone/>
                      </a:pPr>
                      <a:endParaRPr sz="2400" dirty="0"/>
                    </a:p>
                  </a:txBody>
                  <a:tcPr marL="91425" marR="91425" marT="121900" marB="121900"/>
                </a:tc>
              </a:tr>
              <a:tr h="2368167">
                <a:tc>
                  <a:txBody>
                    <a:bodyPr/>
                    <a:lstStyle/>
                    <a:p>
                      <a:pPr lvl="0" rtl="0">
                        <a:spcBef>
                          <a:spcPts val="0"/>
                        </a:spcBef>
                        <a:buNone/>
                      </a:pPr>
                      <a:r>
                        <a:rPr lang="en" sz="2000" dirty="0"/>
                        <a:t>Все члены группы видят в новостной ленте те статьи и папки, которые Вы добавляете.</a:t>
                      </a:r>
                    </a:p>
                    <a:p>
                      <a:pPr marL="457200" lvl="0" indent="-317500" rtl="0">
                        <a:spcBef>
                          <a:spcPts val="0"/>
                        </a:spcBef>
                        <a:buClr>
                          <a:srgbClr val="000000"/>
                        </a:buClr>
                        <a:buSzPct val="100000"/>
                        <a:buFont typeface="Arial"/>
                        <a:buChar char="●"/>
                      </a:pPr>
                      <a:r>
                        <a:rPr lang="en" sz="2000" dirty="0"/>
                        <a:t>следите за добавлениями Ваших коллег</a:t>
                      </a:r>
                    </a:p>
                    <a:p>
                      <a:pPr marL="457200" lvl="0" indent="-317500" rtl="0">
                        <a:spcBef>
                          <a:spcPts val="0"/>
                        </a:spcBef>
                        <a:buClr>
                          <a:srgbClr val="000000"/>
                        </a:buClr>
                        <a:buSzPct val="100000"/>
                        <a:buFont typeface="Arial"/>
                        <a:buChar char="●"/>
                      </a:pPr>
                      <a:r>
                        <a:rPr lang="en" sz="2000" dirty="0"/>
                        <a:t>добавляйте новые статьи</a:t>
                      </a:r>
                    </a:p>
                    <a:p>
                      <a:pPr marL="457200" lvl="0" indent="-317500" rtl="0">
                        <a:spcBef>
                          <a:spcPts val="0"/>
                        </a:spcBef>
                        <a:buClr>
                          <a:srgbClr val="000000"/>
                        </a:buClr>
                        <a:buSzPct val="100000"/>
                        <a:buFont typeface="Arial"/>
                        <a:buChar char="●"/>
                      </a:pPr>
                      <a:r>
                        <a:rPr lang="en" sz="2000" dirty="0"/>
                        <a:t>комментируйте и участвуйте в обсуждениях</a:t>
                      </a:r>
                      <a:endParaRPr lang="en" sz="2000" dirty="0">
                        <a:solidFill>
                          <a:schemeClr val="dk1"/>
                        </a:solidFill>
                      </a:endParaRPr>
                    </a:p>
                  </a:txBody>
                  <a:tcPr marL="91425" marR="91425" marT="121900" marB="121900" anchor="ctr"/>
                </a:tc>
                <a:tc>
                  <a:txBody>
                    <a:bodyPr/>
                    <a:lstStyle/>
                    <a:p>
                      <a:pPr lvl="0" rtl="0">
                        <a:spcBef>
                          <a:spcPts val="0"/>
                        </a:spcBef>
                        <a:buNone/>
                      </a:pPr>
                      <a:endParaRPr sz="2400" dirty="0"/>
                    </a:p>
                  </a:txBody>
                  <a:tcPr marL="91425" marR="91425" marT="121900" marB="121900"/>
                </a:tc>
              </a:tr>
              <a:tr h="1341080">
                <a:tc>
                  <a:txBody>
                    <a:bodyPr/>
                    <a:lstStyle/>
                    <a:p>
                      <a:pPr lvl="0" rtl="0">
                        <a:spcBef>
                          <a:spcPts val="0"/>
                        </a:spcBef>
                        <a:buNone/>
                      </a:pPr>
                      <a:r>
                        <a:rPr lang="en" sz="2000" dirty="0"/>
                        <a:t>Вы читаете новую статью и хотите, чтобы Ваши коллеги не пропустили важный вывод? Выделяйте фрагменты текста и добавляйте аннотации - их увидит каждый участник группы.</a:t>
                      </a:r>
                    </a:p>
                  </a:txBody>
                  <a:tcPr marL="91425" marR="91425" marT="121900" marB="121900" anchor="ctr"/>
                </a:tc>
                <a:tc>
                  <a:txBody>
                    <a:bodyPr/>
                    <a:lstStyle/>
                    <a:p>
                      <a:pPr lvl="0" rtl="0">
                        <a:spcBef>
                          <a:spcPts val="0"/>
                        </a:spcBef>
                        <a:buNone/>
                      </a:pPr>
                      <a:endParaRPr sz="2400" dirty="0"/>
                    </a:p>
                  </a:txBody>
                  <a:tcPr marL="91425" marR="91425" marT="121900" marB="121900"/>
                </a:tc>
              </a:tr>
            </a:tbl>
          </a:graphicData>
        </a:graphic>
      </p:graphicFrame>
    </p:spTree>
    <p:extLst>
      <p:ext uri="{BB962C8B-B14F-4D97-AF65-F5344CB8AC3E}">
        <p14:creationId xmlns:p14="http://schemas.microsoft.com/office/powerpoint/2010/main" val="40674556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683747"/>
            <a:ext cx="8229600" cy="1143000"/>
          </a:xfrm>
        </p:spPr>
        <p:txBody>
          <a:bodyPr>
            <a:normAutofit/>
          </a:bodyPr>
          <a:lstStyle/>
          <a:p>
            <a:r>
              <a:rPr lang="ru-RU" sz="3000" dirty="0" smtClean="0">
                <a:solidFill>
                  <a:srgbClr val="919191"/>
                </a:solidFill>
              </a:rPr>
              <a:t>Взаимодействуйте с вашими коллегами</a:t>
            </a:r>
            <a:endParaRPr lang="en-US" sz="3000" dirty="0">
              <a:solidFill>
                <a:srgbClr val="1E1E1D"/>
              </a:solidFill>
            </a:endParaRPr>
          </a:p>
        </p:txBody>
      </p:sp>
      <p:pic>
        <p:nvPicPr>
          <p:cNvPr id="3" name="Picture 1" descr="Picture 20.png"/>
          <p:cNvPicPr>
            <a:picLocks noChangeAspect="1"/>
          </p:cNvPicPr>
          <p:nvPr/>
        </p:nvPicPr>
        <p:blipFill>
          <a:blip r:embed="rId3">
            <a:extLst>
              <a:ext uri="{28A0092B-C50C-407E-A947-70E740481C1C}">
                <a14:useLocalDpi xmlns:a14="http://schemas.microsoft.com/office/drawing/2010/main" val="0"/>
              </a:ext>
            </a:extLst>
          </a:blip>
          <a:srcRect l="11110" t="17746" r="18471" b="13344"/>
          <a:stretch>
            <a:fillRect/>
          </a:stretch>
        </p:blipFill>
        <p:spPr bwMode="auto">
          <a:xfrm>
            <a:off x="228600" y="2200276"/>
            <a:ext cx="6783319" cy="3590924"/>
          </a:xfrm>
          <a:prstGeom prst="rect">
            <a:avLst/>
          </a:prstGeom>
          <a:noFill/>
          <a:ln>
            <a:noFill/>
          </a:ln>
          <a:effectLst>
            <a:outerShdw blurRad="63500" algn="ctr"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Lst>
        </p:spPr>
      </p:pic>
      <p:sp>
        <p:nvSpPr>
          <p:cNvPr id="2" name="Rectangle 1"/>
          <p:cNvSpPr/>
          <p:nvPr/>
        </p:nvSpPr>
        <p:spPr>
          <a:xfrm>
            <a:off x="7126941" y="2192911"/>
            <a:ext cx="2017059" cy="2308324"/>
          </a:xfrm>
          <a:prstGeom prst="rect">
            <a:avLst/>
          </a:prstGeom>
        </p:spPr>
        <p:txBody>
          <a:bodyPr wrap="square">
            <a:spAutoFit/>
          </a:bodyPr>
          <a:lstStyle/>
          <a:p>
            <a:r>
              <a:rPr lang="ru-RU" dirty="0" smtClean="0">
                <a:latin typeface="Helvetica Neue"/>
                <a:cs typeface="Helvetica Neue"/>
              </a:rPr>
              <a:t>Делитесь полнотекстовыми документами, аннотациями и комментариями к ним.</a:t>
            </a:r>
            <a:endParaRPr lang="en-US" dirty="0" smtClean="0">
              <a:latin typeface="Helvetica Neue"/>
              <a:cs typeface="Helvetica Neue"/>
            </a:endParaRPr>
          </a:p>
          <a:p>
            <a:endParaRPr lang="en-US" dirty="0" smtClean="0">
              <a:latin typeface="Helvetica Neue"/>
              <a:cs typeface="Helvetica Neue"/>
            </a:endParaRPr>
          </a:p>
          <a:p>
            <a:endParaRPr lang="en-US" dirty="0">
              <a:latin typeface="Helvetica Neue"/>
              <a:cs typeface="Helvetica Neue"/>
            </a:endParaRPr>
          </a:p>
        </p:txBody>
      </p:sp>
    </p:spTree>
    <p:extLst>
      <p:ext uri="{BB962C8B-B14F-4D97-AF65-F5344CB8AC3E}">
        <p14:creationId xmlns:p14="http://schemas.microsoft.com/office/powerpoint/2010/main" val="15074629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graphicFrame>
        <p:nvGraphicFramePr>
          <p:cNvPr id="149" name="Shape 149"/>
          <p:cNvGraphicFramePr/>
          <p:nvPr>
            <p:extLst>
              <p:ext uri="{D42A27DB-BD31-4B8C-83A1-F6EECF244321}">
                <p14:modId xmlns:p14="http://schemas.microsoft.com/office/powerpoint/2010/main" val="2500770960"/>
              </p:ext>
            </p:extLst>
          </p:nvPr>
        </p:nvGraphicFramePr>
        <p:xfrm>
          <a:off x="228600" y="1074000"/>
          <a:ext cx="8854400" cy="5479200"/>
        </p:xfrm>
        <a:graphic>
          <a:graphicData uri="http://schemas.openxmlformats.org/drawingml/2006/table">
            <a:tbl>
              <a:tblPr>
                <a:tableStyleId>{2D5ABB26-0587-4C30-8999-92F81FD0307C}</a:tableStyleId>
              </a:tblPr>
              <a:tblGrid>
                <a:gridCol w="6571292"/>
                <a:gridCol w="2283108"/>
              </a:tblGrid>
              <a:tr h="5479200">
                <a:tc>
                  <a:txBody>
                    <a:bodyPr/>
                    <a:lstStyle/>
                    <a:p>
                      <a:pPr lvl="0" rtl="0">
                        <a:lnSpc>
                          <a:spcPct val="115000"/>
                        </a:lnSpc>
                        <a:spcBef>
                          <a:spcPts val="0"/>
                        </a:spcBef>
                        <a:spcAft>
                          <a:spcPts val="500"/>
                        </a:spcAft>
                        <a:buNone/>
                      </a:pPr>
                      <a:r>
                        <a:rPr lang="en" sz="2000" dirty="0"/>
                        <a:t>Вы можете получить доступ к личной библиотеке ссылок:</a:t>
                      </a:r>
                    </a:p>
                    <a:p>
                      <a:pPr marL="457200" lvl="0" indent="-317500" rtl="0">
                        <a:lnSpc>
                          <a:spcPct val="115000"/>
                        </a:lnSpc>
                        <a:spcBef>
                          <a:spcPts val="0"/>
                        </a:spcBef>
                        <a:spcAft>
                          <a:spcPts val="500"/>
                        </a:spcAft>
                        <a:buClr>
                          <a:srgbClr val="333333"/>
                        </a:buClr>
                        <a:buSzPct val="100000"/>
                        <a:buFont typeface="Arial"/>
                        <a:buChar char="●"/>
                      </a:pPr>
                      <a:r>
                        <a:rPr lang="en" sz="2000" dirty="0" smtClean="0"/>
                        <a:t>с </a:t>
                      </a:r>
                      <a:r>
                        <a:rPr lang="en" sz="2000" dirty="0"/>
                        <a:t>любых компьютеров, где установлен Mendeley с Вашим аккаунтом (дома, на работе, в лаборатории и т.д.)</a:t>
                      </a:r>
                    </a:p>
                    <a:p>
                      <a:pPr marL="457200" lvl="0" indent="-317500" rtl="0">
                        <a:lnSpc>
                          <a:spcPct val="115000"/>
                        </a:lnSpc>
                        <a:spcBef>
                          <a:spcPts val="0"/>
                        </a:spcBef>
                        <a:spcAft>
                          <a:spcPts val="500"/>
                        </a:spcAft>
                        <a:buClr>
                          <a:srgbClr val="333333"/>
                        </a:buClr>
                        <a:buSzPct val="100000"/>
                        <a:buFont typeface="Arial"/>
                        <a:buChar char="●"/>
                      </a:pPr>
                      <a:r>
                        <a:rPr lang="en" sz="2000" dirty="0" smtClean="0"/>
                        <a:t>без </a:t>
                      </a:r>
                      <a:r>
                        <a:rPr lang="en" sz="2000" dirty="0"/>
                        <a:t>ограничений по операционной системе (Windows, Mac, Linux)</a:t>
                      </a:r>
                    </a:p>
                    <a:p>
                      <a:pPr marL="457200" lvl="0" indent="-317500" rtl="0">
                        <a:lnSpc>
                          <a:spcPct val="115000"/>
                        </a:lnSpc>
                        <a:spcBef>
                          <a:spcPts val="0"/>
                        </a:spcBef>
                        <a:spcAft>
                          <a:spcPts val="500"/>
                        </a:spcAft>
                        <a:buClr>
                          <a:srgbClr val="333333"/>
                        </a:buClr>
                        <a:buSzPct val="100000"/>
                        <a:buFont typeface="Arial"/>
                        <a:buChar char="●"/>
                      </a:pPr>
                      <a:r>
                        <a:rPr lang="en" sz="2000" dirty="0" smtClean="0"/>
                        <a:t>через </a:t>
                      </a:r>
                      <a:r>
                        <a:rPr lang="en" sz="2000" dirty="0"/>
                        <a:t>онлайн-версию (доступно с любых компьютеров, не требует установки программы). Вам бесплатно доступны 2 Gb для хранения файлов.</a:t>
                      </a:r>
                    </a:p>
                    <a:p>
                      <a:pPr marL="457200" lvl="0" indent="-317500" rtl="0">
                        <a:lnSpc>
                          <a:spcPct val="115000"/>
                        </a:lnSpc>
                        <a:spcBef>
                          <a:spcPts val="0"/>
                        </a:spcBef>
                        <a:spcAft>
                          <a:spcPts val="500"/>
                        </a:spcAft>
                        <a:buClr>
                          <a:srgbClr val="333333"/>
                        </a:buClr>
                        <a:buSzPct val="100000"/>
                        <a:buFont typeface="Arial"/>
                        <a:buChar char="●"/>
                      </a:pPr>
                      <a:r>
                        <a:rPr lang="en" sz="2000" dirty="0" smtClean="0"/>
                        <a:t>с </a:t>
                      </a:r>
                      <a:r>
                        <a:rPr lang="en" sz="2000" dirty="0"/>
                        <a:t>iPhone / iPad (Вы можете сохранить выбранные файлы и держать их под рукой). </a:t>
                      </a:r>
                      <a:endParaRPr lang="en" sz="2000" dirty="0">
                        <a:solidFill>
                          <a:srgbClr val="333333"/>
                        </a:solidFill>
                      </a:endParaRPr>
                    </a:p>
                  </a:txBody>
                  <a:tcPr marL="91425" marR="91425" marT="121900" marB="121900" anchor="ctr"/>
                </a:tc>
                <a:tc>
                  <a:txBody>
                    <a:bodyPr/>
                    <a:lstStyle/>
                    <a:p>
                      <a:pPr lvl="0" rtl="0">
                        <a:spcBef>
                          <a:spcPts val="0"/>
                        </a:spcBef>
                        <a:buNone/>
                      </a:pPr>
                      <a:endParaRPr sz="2400" dirty="0"/>
                    </a:p>
                  </a:txBody>
                  <a:tcPr marL="91425" marR="91425" marT="121900" marB="121900"/>
                </a:tc>
              </a:tr>
            </a:tbl>
          </a:graphicData>
        </a:graphic>
      </p:graphicFrame>
      <p:sp>
        <p:nvSpPr>
          <p:cNvPr id="150" name="Shape 150"/>
          <p:cNvSpPr txBox="1">
            <a:spLocks noGrp="1"/>
          </p:cNvSpPr>
          <p:nvPr>
            <p:ph type="title"/>
          </p:nvPr>
        </p:nvSpPr>
        <p:spPr>
          <a:xfrm>
            <a:off x="23884" y="450000"/>
            <a:ext cx="8229600" cy="624000"/>
          </a:xfrm>
          <a:prstGeom prst="rect">
            <a:avLst/>
          </a:prstGeom>
        </p:spPr>
        <p:txBody>
          <a:bodyPr lIns="91425" tIns="91425" rIns="91425" bIns="91425" anchor="ctr" anchorCtr="0">
            <a:noAutofit/>
          </a:bodyPr>
          <a:lstStyle/>
          <a:p>
            <a:pPr lvl="0" rtl="0">
              <a:spcBef>
                <a:spcPts val="0"/>
              </a:spcBef>
              <a:buNone/>
            </a:pPr>
            <a:r>
              <a:rPr lang="en" sz="2400" dirty="0">
                <a:solidFill>
                  <a:srgbClr val="980000"/>
                </a:solidFill>
              </a:rPr>
              <a:t>5. Удобство использования</a:t>
            </a:r>
          </a:p>
        </p:txBody>
      </p:sp>
      <p:pic>
        <p:nvPicPr>
          <p:cNvPr id="151" name="Shape 151"/>
          <p:cNvPicPr preferRelativeResize="0"/>
          <p:nvPr/>
        </p:nvPicPr>
        <p:blipFill>
          <a:blip r:embed="rId3">
            <a:alphaModFix/>
          </a:blip>
          <a:stretch>
            <a:fillRect/>
          </a:stretch>
        </p:blipFill>
        <p:spPr>
          <a:xfrm>
            <a:off x="6945275" y="1074001"/>
            <a:ext cx="1948124" cy="5479200"/>
          </a:xfrm>
          <a:prstGeom prst="rect">
            <a:avLst/>
          </a:prstGeom>
          <a:noFill/>
          <a:ln>
            <a:noFill/>
          </a:ln>
        </p:spPr>
      </p:pic>
    </p:spTree>
    <p:extLst>
      <p:ext uri="{BB962C8B-B14F-4D97-AF65-F5344CB8AC3E}">
        <p14:creationId xmlns:p14="http://schemas.microsoft.com/office/powerpoint/2010/main" val="21245013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5-15 at 3.56.0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5240"/>
            <a:ext cx="9144000" cy="6042760"/>
          </a:xfrm>
          <a:prstGeom prst="rect">
            <a:avLst/>
          </a:prstGeom>
        </p:spPr>
      </p:pic>
      <p:sp>
        <p:nvSpPr>
          <p:cNvPr id="5" name="Textfeld 1"/>
          <p:cNvSpPr txBox="1">
            <a:spLocks noChangeArrowheads="1"/>
          </p:cNvSpPr>
          <p:nvPr/>
        </p:nvSpPr>
        <p:spPr bwMode="auto">
          <a:xfrm>
            <a:off x="1447800" y="374302"/>
            <a:ext cx="5867400" cy="1384995"/>
          </a:xfrm>
          <a:prstGeom prst="rect">
            <a:avLst/>
          </a:prstGeom>
          <a:noFill/>
          <a:ln w="9525">
            <a:noFill/>
            <a:miter lim="800000"/>
            <a:headEnd/>
            <a:tailEnd/>
          </a:ln>
        </p:spPr>
        <p:txBody>
          <a:bodyPr wrap="square">
            <a:prstTxWarp prst="textNoShape">
              <a:avLst/>
            </a:prstTxWarp>
            <a:spAutoFit/>
          </a:bodyPr>
          <a:lstStyle/>
          <a:p>
            <a:r>
              <a:rPr lang="ru-RU" sz="2800" dirty="0" smtClean="0">
                <a:solidFill>
                  <a:srgbClr val="C00000"/>
                </a:solidFill>
                <a:latin typeface="Georgia" pitchFamily="-110" charset="0"/>
              </a:rPr>
              <a:t>Синхронизация</a:t>
            </a:r>
            <a:r>
              <a:rPr lang="en-US" sz="2800" dirty="0" smtClean="0">
                <a:solidFill>
                  <a:srgbClr val="C00000"/>
                </a:solidFill>
                <a:latin typeface="Georgia" pitchFamily="-110" charset="0"/>
              </a:rPr>
              <a:t> + </a:t>
            </a:r>
            <a:r>
              <a:rPr lang="ru-RU" sz="2800" dirty="0" smtClean="0">
                <a:solidFill>
                  <a:srgbClr val="C00000"/>
                </a:solidFill>
                <a:latin typeface="Georgia" pitchFamily="-110" charset="0"/>
              </a:rPr>
              <a:t>Доступ</a:t>
            </a:r>
            <a:r>
              <a:rPr lang="en-US" sz="2800" dirty="0" smtClean="0">
                <a:solidFill>
                  <a:srgbClr val="C00000"/>
                </a:solidFill>
                <a:latin typeface="Georgia" pitchFamily="-110" charset="0"/>
              </a:rPr>
              <a:t> online</a:t>
            </a:r>
          </a:p>
          <a:p>
            <a:r>
              <a:rPr lang="en-US" sz="2800" dirty="0" smtClean="0">
                <a:solidFill>
                  <a:srgbClr val="C00000"/>
                </a:solidFill>
                <a:latin typeface="Georgia" pitchFamily="-110" charset="0"/>
              </a:rPr>
              <a:t/>
            </a:r>
            <a:br>
              <a:rPr lang="en-US" sz="2800" dirty="0" smtClean="0">
                <a:solidFill>
                  <a:srgbClr val="C00000"/>
                </a:solidFill>
                <a:latin typeface="Georgia" pitchFamily="-110" charset="0"/>
              </a:rPr>
            </a:br>
            <a:endParaRPr lang="en-US" sz="2800" dirty="0">
              <a:solidFill>
                <a:srgbClr val="C00000"/>
              </a:solidFill>
              <a:latin typeface="Georgia" pitchFamily="-110" charset="0"/>
            </a:endParaRPr>
          </a:p>
        </p:txBody>
      </p:sp>
      <p:sp>
        <p:nvSpPr>
          <p:cNvPr id="2" name="Rectangle 1"/>
          <p:cNvSpPr/>
          <p:nvPr/>
        </p:nvSpPr>
        <p:spPr>
          <a:xfrm>
            <a:off x="533400" y="1066800"/>
            <a:ext cx="4267200" cy="685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1400" dirty="0" smtClean="0"/>
              <a:t>Кнопка «</a:t>
            </a:r>
            <a:r>
              <a:rPr lang="en-GB" sz="1400" dirty="0" smtClean="0"/>
              <a:t>Sync</a:t>
            </a:r>
            <a:r>
              <a:rPr lang="ru-RU" sz="1400" dirty="0" smtClean="0"/>
              <a:t>»</a:t>
            </a:r>
            <a:r>
              <a:rPr lang="en-GB" sz="1400" dirty="0" smtClean="0"/>
              <a:t> </a:t>
            </a:r>
            <a:r>
              <a:rPr lang="ru-RU" sz="1400" dirty="0" smtClean="0"/>
              <a:t>позволяет синхронизовать выделенные данные между десктопной, браузерной и мобильной версиями</a:t>
            </a:r>
            <a:endParaRPr lang="en-US" sz="1400" dirty="0"/>
          </a:p>
        </p:txBody>
      </p:sp>
      <p:sp>
        <p:nvSpPr>
          <p:cNvPr id="6" name="Rectangle 5"/>
          <p:cNvSpPr/>
          <p:nvPr/>
        </p:nvSpPr>
        <p:spPr>
          <a:xfrm>
            <a:off x="6781800" y="4267200"/>
            <a:ext cx="2133600" cy="6858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ru-RU" sz="1400" dirty="0" smtClean="0"/>
              <a:t>Можно добавлять и редактировать ссылки прямо из веб-версии</a:t>
            </a:r>
            <a:endParaRPr lang="en-US" sz="1400" dirty="0"/>
          </a:p>
        </p:txBody>
      </p:sp>
    </p:spTree>
    <p:extLst>
      <p:ext uri="{BB962C8B-B14F-4D97-AF65-F5344CB8AC3E}">
        <p14:creationId xmlns:p14="http://schemas.microsoft.com/office/powerpoint/2010/main" val="2761305001"/>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56" name="Shape 156"/>
          <p:cNvGraphicFramePr/>
          <p:nvPr>
            <p:extLst>
              <p:ext uri="{D42A27DB-BD31-4B8C-83A1-F6EECF244321}">
                <p14:modId xmlns:p14="http://schemas.microsoft.com/office/powerpoint/2010/main" val="1523438736"/>
              </p:ext>
            </p:extLst>
          </p:nvPr>
        </p:nvGraphicFramePr>
        <p:xfrm>
          <a:off x="228600" y="914399"/>
          <a:ext cx="8854400" cy="5608281"/>
        </p:xfrm>
        <a:graphic>
          <a:graphicData uri="http://schemas.openxmlformats.org/drawingml/2006/table">
            <a:tbl>
              <a:tblPr>
                <a:tableStyleId>{2D5ABB26-0587-4C30-8999-92F81FD0307C}</a:tableStyleId>
              </a:tblPr>
              <a:tblGrid>
                <a:gridCol w="6571292"/>
                <a:gridCol w="2283108"/>
              </a:tblGrid>
              <a:tr h="1219200">
                <a:tc>
                  <a:txBody>
                    <a:bodyPr/>
                    <a:lstStyle/>
                    <a:p>
                      <a:pPr lvl="0" rtl="0">
                        <a:lnSpc>
                          <a:spcPct val="115000"/>
                        </a:lnSpc>
                        <a:spcBef>
                          <a:spcPts val="0"/>
                        </a:spcBef>
                        <a:spcAft>
                          <a:spcPts val="500"/>
                        </a:spcAft>
                        <a:buNone/>
                      </a:pPr>
                      <a:r>
                        <a:rPr lang="en" sz="2000" dirty="0" smtClean="0"/>
                        <a:t>Выполните </a:t>
                      </a:r>
                      <a:r>
                        <a:rPr lang="en" sz="2000" dirty="0"/>
                        <a:t>поиск и позвольте Mendeley добавить найденные статьи в Вашу библиотеку, а также скачать PDF доступных статей. </a:t>
                      </a:r>
                      <a:endParaRPr lang="en" sz="2000" dirty="0">
                        <a:solidFill>
                          <a:srgbClr val="333333"/>
                        </a:solidFill>
                      </a:endParaRPr>
                    </a:p>
                  </a:txBody>
                  <a:tcPr marL="91425" marR="91425" marT="121900" marB="121900" anchor="ctr"/>
                </a:tc>
                <a:tc>
                  <a:txBody>
                    <a:bodyPr/>
                    <a:lstStyle/>
                    <a:p>
                      <a:pPr lvl="0" rtl="0">
                        <a:spcBef>
                          <a:spcPts val="0"/>
                        </a:spcBef>
                        <a:buNone/>
                      </a:pPr>
                      <a:endParaRPr sz="2400"/>
                    </a:p>
                  </a:txBody>
                  <a:tcPr marL="91425" marR="91425" marT="121900" marB="121900"/>
                </a:tc>
              </a:tr>
              <a:tr h="1365533">
                <a:tc>
                  <a:txBody>
                    <a:bodyPr/>
                    <a:lstStyle/>
                    <a:p>
                      <a:pPr lvl="0" rtl="0">
                        <a:spcBef>
                          <a:spcPts val="0"/>
                        </a:spcBef>
                        <a:buNone/>
                      </a:pPr>
                      <a:r>
                        <a:rPr lang="en" sz="2000" dirty="0"/>
                        <a:t>Вступайте в группы по Вашим интересам, участвуйте в дискуссиях, отслеживайте новые статьи, которые читают и обсуждают Ваши зарубежные коллеги.</a:t>
                      </a:r>
                      <a:endParaRPr lang="en" sz="2000" dirty="0">
                        <a:solidFill>
                          <a:schemeClr val="tx1"/>
                        </a:solidFill>
                      </a:endParaRPr>
                    </a:p>
                  </a:txBody>
                  <a:tcPr marL="91425" marR="91425" marT="121900" marB="121900" anchor="ctr"/>
                </a:tc>
                <a:tc>
                  <a:txBody>
                    <a:bodyPr/>
                    <a:lstStyle/>
                    <a:p>
                      <a:pPr lvl="0" rtl="0">
                        <a:spcBef>
                          <a:spcPts val="0"/>
                        </a:spcBef>
                        <a:buNone/>
                      </a:pPr>
                      <a:endParaRPr sz="2400"/>
                    </a:p>
                  </a:txBody>
                  <a:tcPr marL="91425" marR="91425" marT="121900" marB="121900"/>
                </a:tc>
              </a:tr>
              <a:tr h="1606308">
                <a:tc>
                  <a:txBody>
                    <a:bodyPr/>
                    <a:lstStyle/>
                    <a:p>
                      <a:pPr lvl="0" rtl="0">
                        <a:spcBef>
                          <a:spcPts val="0"/>
                        </a:spcBef>
                        <a:buNone/>
                      </a:pPr>
                      <a:r>
                        <a:rPr lang="en" sz="2000" dirty="0"/>
                        <a:t>Создайте и заполните свой профиль. Добавьте к нему список Ваших публикаций </a:t>
                      </a:r>
                      <a:r>
                        <a:rPr lang="en" sz="2000" dirty="0" smtClean="0"/>
                        <a:t>- </a:t>
                      </a:r>
                      <a:r>
                        <a:rPr lang="en" sz="2000" dirty="0"/>
                        <a:t>зарубежные коллеги с большей вероятностью процитируют Вашу работу</a:t>
                      </a:r>
                      <a:r>
                        <a:rPr lang="en" sz="2000" dirty="0" smtClean="0"/>
                        <a:t>.</a:t>
                      </a:r>
                      <a:endParaRPr lang="en" sz="2000" dirty="0">
                        <a:solidFill>
                          <a:schemeClr val="tx1"/>
                        </a:solidFill>
                      </a:endParaRPr>
                    </a:p>
                  </a:txBody>
                  <a:tcPr marL="91425" marR="91425" marT="121900" marB="121900" anchor="ctr"/>
                </a:tc>
                <a:tc>
                  <a:txBody>
                    <a:bodyPr/>
                    <a:lstStyle/>
                    <a:p>
                      <a:pPr lvl="0" rtl="0">
                        <a:spcBef>
                          <a:spcPts val="0"/>
                        </a:spcBef>
                        <a:buNone/>
                      </a:pPr>
                      <a:endParaRPr sz="2400"/>
                    </a:p>
                  </a:txBody>
                  <a:tcPr marL="91425" marR="91425" marT="121900" marB="121900"/>
                </a:tc>
              </a:tr>
              <a:tr h="1341080">
                <a:tc>
                  <a:txBody>
                    <a:bodyPr/>
                    <a:lstStyle/>
                    <a:p>
                      <a:pPr rtl="0">
                        <a:spcBef>
                          <a:spcPts val="0"/>
                        </a:spcBef>
                        <a:buNone/>
                      </a:pPr>
                      <a:r>
                        <a:rPr lang="en" sz="2000" dirty="0"/>
                        <a:t>Ищете экспертное мнение, хотите задать вопрос автору или предложить сотрудничество? Находите авторов, вступайте в группы.</a:t>
                      </a:r>
                      <a:endParaRPr lang="en" sz="2000" dirty="0">
                        <a:solidFill>
                          <a:schemeClr val="tx1"/>
                        </a:solidFill>
                      </a:endParaRPr>
                    </a:p>
                  </a:txBody>
                  <a:tcPr marL="91425" marR="91425" marT="121900" marB="121900" anchor="ctr"/>
                </a:tc>
                <a:tc>
                  <a:txBody>
                    <a:bodyPr/>
                    <a:lstStyle/>
                    <a:p>
                      <a:pPr rtl="0">
                        <a:spcBef>
                          <a:spcPts val="0"/>
                        </a:spcBef>
                        <a:buNone/>
                      </a:pPr>
                      <a:endParaRPr sz="2400" dirty="0"/>
                    </a:p>
                  </a:txBody>
                  <a:tcPr marL="91425" marR="91425" marT="121900" marB="121900"/>
                </a:tc>
              </a:tr>
            </a:tbl>
          </a:graphicData>
        </a:graphic>
      </p:graphicFrame>
      <p:sp>
        <p:nvSpPr>
          <p:cNvPr id="157" name="Shape 157"/>
          <p:cNvSpPr txBox="1">
            <a:spLocks noGrp="1"/>
          </p:cNvSpPr>
          <p:nvPr>
            <p:ph type="title"/>
          </p:nvPr>
        </p:nvSpPr>
        <p:spPr>
          <a:xfrm>
            <a:off x="76200" y="234367"/>
            <a:ext cx="8229600" cy="624000"/>
          </a:xfrm>
          <a:prstGeom prst="rect">
            <a:avLst/>
          </a:prstGeom>
        </p:spPr>
        <p:txBody>
          <a:bodyPr lIns="91425" tIns="91425" rIns="91425" bIns="91425" anchor="ctr" anchorCtr="0">
            <a:noAutofit/>
          </a:bodyPr>
          <a:lstStyle/>
          <a:p>
            <a:pPr lvl="0" rtl="0">
              <a:spcBef>
                <a:spcPts val="0"/>
              </a:spcBef>
              <a:buNone/>
            </a:pPr>
            <a:r>
              <a:rPr lang="en" sz="2400" dirty="0">
                <a:solidFill>
                  <a:srgbClr val="980000"/>
                </a:solidFill>
              </a:rPr>
              <a:t>6. Поиск новых статей, идей и </a:t>
            </a:r>
            <a:r>
              <a:rPr lang="ru-RU" sz="2400" dirty="0" smtClean="0">
                <a:solidFill>
                  <a:srgbClr val="980000"/>
                </a:solidFill>
              </a:rPr>
              <a:t>коллег</a:t>
            </a:r>
            <a:endParaRPr lang="en" sz="2400" dirty="0">
              <a:solidFill>
                <a:srgbClr val="980000"/>
              </a:solidFill>
            </a:endParaRPr>
          </a:p>
        </p:txBody>
      </p:sp>
      <p:pic>
        <p:nvPicPr>
          <p:cNvPr id="158" name="Shape 158"/>
          <p:cNvPicPr preferRelativeResize="0"/>
          <p:nvPr/>
        </p:nvPicPr>
        <p:blipFill>
          <a:blip r:embed="rId3">
            <a:alphaModFix/>
          </a:blip>
          <a:stretch>
            <a:fillRect/>
          </a:stretch>
        </p:blipFill>
        <p:spPr>
          <a:xfrm>
            <a:off x="6839950" y="858367"/>
            <a:ext cx="1993300" cy="1120099"/>
          </a:xfrm>
          <a:prstGeom prst="rect">
            <a:avLst/>
          </a:prstGeom>
          <a:noFill/>
          <a:ln>
            <a:noFill/>
          </a:ln>
        </p:spPr>
      </p:pic>
      <p:pic>
        <p:nvPicPr>
          <p:cNvPr id="159" name="Shape 159"/>
          <p:cNvPicPr preferRelativeResize="0"/>
          <p:nvPr/>
        </p:nvPicPr>
        <p:blipFill>
          <a:blip r:embed="rId4">
            <a:alphaModFix/>
          </a:blip>
          <a:stretch>
            <a:fillRect/>
          </a:stretch>
        </p:blipFill>
        <p:spPr>
          <a:xfrm>
            <a:off x="6822890" y="2197767"/>
            <a:ext cx="2166200" cy="1229984"/>
          </a:xfrm>
          <a:prstGeom prst="rect">
            <a:avLst/>
          </a:prstGeom>
          <a:noFill/>
          <a:ln>
            <a:noFill/>
          </a:ln>
        </p:spPr>
      </p:pic>
      <p:pic>
        <p:nvPicPr>
          <p:cNvPr id="160" name="Shape 160"/>
          <p:cNvPicPr preferRelativeResize="0"/>
          <p:nvPr/>
        </p:nvPicPr>
        <p:blipFill>
          <a:blip r:embed="rId5">
            <a:alphaModFix/>
          </a:blip>
          <a:stretch>
            <a:fillRect/>
          </a:stretch>
        </p:blipFill>
        <p:spPr>
          <a:xfrm>
            <a:off x="6822890" y="3810000"/>
            <a:ext cx="2166200" cy="1014796"/>
          </a:xfrm>
          <a:prstGeom prst="rect">
            <a:avLst/>
          </a:prstGeom>
          <a:noFill/>
          <a:ln>
            <a:noFill/>
          </a:ln>
        </p:spPr>
      </p:pic>
      <p:pic>
        <p:nvPicPr>
          <p:cNvPr id="161" name="Shape 161"/>
          <p:cNvPicPr preferRelativeResize="0"/>
          <p:nvPr/>
        </p:nvPicPr>
        <p:blipFill>
          <a:blip r:embed="rId6">
            <a:alphaModFix/>
          </a:blip>
          <a:stretch>
            <a:fillRect/>
          </a:stretch>
        </p:blipFill>
        <p:spPr>
          <a:xfrm>
            <a:off x="6839950" y="5334000"/>
            <a:ext cx="1993300" cy="1131997"/>
          </a:xfrm>
          <a:prstGeom prst="rect">
            <a:avLst/>
          </a:prstGeom>
          <a:noFill/>
          <a:ln>
            <a:noFill/>
          </a:ln>
        </p:spPr>
      </p:pic>
    </p:spTree>
    <p:extLst>
      <p:ext uri="{BB962C8B-B14F-4D97-AF65-F5344CB8AC3E}">
        <p14:creationId xmlns:p14="http://schemas.microsoft.com/office/powerpoint/2010/main" val="1879041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865317" y="267692"/>
            <a:ext cx="8000561" cy="593725"/>
          </a:xfrm>
        </p:spPr>
        <p:txBody>
          <a:bodyPr/>
          <a:lstStyle/>
          <a:p>
            <a:pPr eaLnBrk="1" hangingPunct="1"/>
            <a:r>
              <a:rPr lang="ru-RU" dirty="0"/>
              <a:t>Международная научная </a:t>
            </a:r>
            <a:r>
              <a:rPr lang="ru-RU" dirty="0" smtClean="0"/>
              <a:t>сеть </a:t>
            </a:r>
            <a:r>
              <a:rPr lang="en-US" dirty="0" err="1" smtClean="0"/>
              <a:t>Mendeley</a:t>
            </a:r>
            <a:endParaRPr lang="en-US" dirty="0"/>
          </a:p>
        </p:txBody>
      </p:sp>
      <p:pic>
        <p:nvPicPr>
          <p:cNvPr id="2382850" name="Picture 2" descr="Image result for mende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078" y="1603053"/>
            <a:ext cx="3505605" cy="81289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4"/>
          <p:cNvSpPr txBox="1">
            <a:spLocks noChangeArrowheads="1"/>
          </p:cNvSpPr>
          <p:nvPr/>
        </p:nvSpPr>
        <p:spPr bwMode="auto">
          <a:xfrm>
            <a:off x="3871356" y="1501669"/>
            <a:ext cx="504063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ru-RU" sz="2000" dirty="0" smtClean="0">
                <a:solidFill>
                  <a:srgbClr val="8E1800"/>
                </a:solidFill>
                <a:latin typeface="Georgia" pitchFamily="18" charset="0"/>
              </a:rPr>
              <a:t>Глобальная научная сеть с аналитическими возможностями - более </a:t>
            </a:r>
            <a:r>
              <a:rPr lang="en-GB" sz="2000" dirty="0" smtClean="0">
                <a:solidFill>
                  <a:srgbClr val="8E1800"/>
                </a:solidFill>
                <a:latin typeface="Georgia" pitchFamily="18" charset="0"/>
              </a:rPr>
              <a:t>3 </a:t>
            </a:r>
            <a:r>
              <a:rPr lang="ru-RU" sz="2000" dirty="0" smtClean="0">
                <a:solidFill>
                  <a:srgbClr val="8E1800"/>
                </a:solidFill>
                <a:latin typeface="Georgia" pitchFamily="18" charset="0"/>
              </a:rPr>
              <a:t>миллионов пользователей,</a:t>
            </a:r>
          </a:p>
          <a:p>
            <a:pPr eaLnBrk="1" hangingPunct="1"/>
            <a:r>
              <a:rPr lang="ru-RU" sz="2000" dirty="0" smtClean="0">
                <a:solidFill>
                  <a:srgbClr val="8E1800"/>
                </a:solidFill>
                <a:latin typeface="Georgia" pitchFamily="18" charset="0"/>
              </a:rPr>
              <a:t>Более 400 млн публикаций</a:t>
            </a:r>
            <a:endParaRPr lang="en-GB" sz="2000" dirty="0">
              <a:solidFill>
                <a:srgbClr val="8E1800"/>
              </a:solidFill>
              <a:latin typeface="Georgia" pitchFamily="18" charset="0"/>
            </a:endParaRPr>
          </a:p>
        </p:txBody>
      </p:sp>
      <p:pic>
        <p:nvPicPr>
          <p:cNvPr id="23" name="Picture 22"/>
          <p:cNvPicPr>
            <a:picLocks noChangeAspect="1"/>
          </p:cNvPicPr>
          <p:nvPr/>
        </p:nvPicPr>
        <p:blipFill>
          <a:blip r:embed="rId4"/>
          <a:stretch>
            <a:fillRect/>
          </a:stretch>
        </p:blipFill>
        <p:spPr>
          <a:xfrm>
            <a:off x="2286000" y="3616680"/>
            <a:ext cx="6824732" cy="3012720"/>
          </a:xfrm>
          <a:prstGeom prst="rect">
            <a:avLst/>
          </a:prstGeom>
          <a:effectLst/>
        </p:spPr>
      </p:pic>
      <p:sp>
        <p:nvSpPr>
          <p:cNvPr id="3" name="Rectangle 2"/>
          <p:cNvSpPr/>
          <p:nvPr/>
        </p:nvSpPr>
        <p:spPr>
          <a:xfrm>
            <a:off x="76200" y="3352800"/>
            <a:ext cx="2988852" cy="3323987"/>
          </a:xfrm>
          <a:prstGeom prst="rect">
            <a:avLst/>
          </a:prstGeom>
        </p:spPr>
        <p:txBody>
          <a:bodyPr wrap="square">
            <a:spAutoFit/>
          </a:bodyPr>
          <a:lstStyle/>
          <a:p>
            <a:pPr marL="444500" indent="-444500"/>
            <a:r>
              <a:rPr lang="en-GB" sz="1400" dirty="0">
                <a:solidFill>
                  <a:srgbClr val="8E1800"/>
                </a:solidFill>
                <a:latin typeface="Georgia" pitchFamily="18" charset="0"/>
              </a:rPr>
              <a:t>University of Cambridge </a:t>
            </a:r>
          </a:p>
          <a:p>
            <a:pPr marL="444500" indent="-444500"/>
            <a:r>
              <a:rPr lang="en-GB" sz="1400" dirty="0">
                <a:solidFill>
                  <a:srgbClr val="8E1800"/>
                </a:solidFill>
                <a:latin typeface="Georgia" pitchFamily="18" charset="0"/>
              </a:rPr>
              <a:t>University of Oxford</a:t>
            </a:r>
          </a:p>
          <a:p>
            <a:pPr marL="444500" indent="-444500"/>
            <a:r>
              <a:rPr lang="en-GB" sz="1400" dirty="0">
                <a:solidFill>
                  <a:srgbClr val="8E1800"/>
                </a:solidFill>
                <a:latin typeface="Georgia" pitchFamily="18" charset="0"/>
              </a:rPr>
              <a:t>Stanford University </a:t>
            </a:r>
          </a:p>
          <a:p>
            <a:pPr marL="444500" indent="-444500"/>
            <a:r>
              <a:rPr lang="en-GB" sz="1400" dirty="0">
                <a:solidFill>
                  <a:srgbClr val="8E1800"/>
                </a:solidFill>
                <a:latin typeface="Georgia" pitchFamily="18" charset="0"/>
              </a:rPr>
              <a:t>MIT</a:t>
            </a:r>
          </a:p>
          <a:p>
            <a:pPr marL="444500" indent="-444500"/>
            <a:r>
              <a:rPr lang="en-GB" sz="1400" dirty="0">
                <a:solidFill>
                  <a:srgbClr val="8E1800"/>
                </a:solidFill>
                <a:latin typeface="Georgia" pitchFamily="18" charset="0"/>
              </a:rPr>
              <a:t>Harvard University</a:t>
            </a:r>
          </a:p>
          <a:p>
            <a:pPr marL="444500" indent="-444500"/>
            <a:r>
              <a:rPr lang="en-GB" sz="1400" dirty="0">
                <a:solidFill>
                  <a:srgbClr val="8E1800"/>
                </a:solidFill>
                <a:latin typeface="Georgia" pitchFamily="18" charset="0"/>
              </a:rPr>
              <a:t>University of Michigan </a:t>
            </a:r>
          </a:p>
          <a:p>
            <a:pPr marL="444500" indent="-444500"/>
            <a:r>
              <a:rPr lang="en-GB" sz="1400" dirty="0">
                <a:solidFill>
                  <a:srgbClr val="8E1800"/>
                </a:solidFill>
                <a:latin typeface="Georgia" pitchFamily="18" charset="0"/>
              </a:rPr>
              <a:t>Imperial College London</a:t>
            </a:r>
          </a:p>
          <a:p>
            <a:pPr marL="444500" indent="-444500"/>
            <a:r>
              <a:rPr lang="en-GB" sz="1400" dirty="0">
                <a:solidFill>
                  <a:srgbClr val="8E1800"/>
                </a:solidFill>
                <a:latin typeface="Georgia" pitchFamily="18" charset="0"/>
              </a:rPr>
              <a:t>University </a:t>
            </a:r>
            <a:r>
              <a:rPr lang="en-GB" sz="1400" dirty="0">
                <a:solidFill>
                  <a:srgbClr val="FFFFFF"/>
                </a:solidFill>
                <a:latin typeface="Georgia" pitchFamily="18" charset="0"/>
              </a:rPr>
              <a:t>College London</a:t>
            </a:r>
          </a:p>
          <a:p>
            <a:pPr marL="444500" indent="-444500"/>
            <a:r>
              <a:rPr lang="de-DE" sz="1400" dirty="0">
                <a:solidFill>
                  <a:srgbClr val="8E1800"/>
                </a:solidFill>
                <a:latin typeface="Georgia" pitchFamily="18" charset="0"/>
              </a:rPr>
              <a:t>University of Washington</a:t>
            </a:r>
          </a:p>
          <a:p>
            <a:pPr marL="444500" indent="-444500"/>
            <a:r>
              <a:rPr lang="de-DE" sz="1400" dirty="0">
                <a:solidFill>
                  <a:srgbClr val="8E1800"/>
                </a:solidFill>
                <a:latin typeface="Georgia" pitchFamily="18" charset="0"/>
              </a:rPr>
              <a:t>Cornell University</a:t>
            </a:r>
          </a:p>
          <a:p>
            <a:pPr marL="444500" indent="-444500"/>
            <a:r>
              <a:rPr lang="de-DE" sz="1400" dirty="0">
                <a:solidFill>
                  <a:srgbClr val="8E1800"/>
                </a:solidFill>
                <a:latin typeface="Georgia" pitchFamily="18" charset="0"/>
              </a:rPr>
              <a:t>Columbia University</a:t>
            </a:r>
          </a:p>
          <a:p>
            <a:pPr marL="444500" indent="-444500"/>
            <a:r>
              <a:rPr lang="de-DE" sz="1400" dirty="0">
                <a:solidFill>
                  <a:srgbClr val="8E1800"/>
                </a:solidFill>
                <a:latin typeface="Georgia" pitchFamily="18" charset="0"/>
              </a:rPr>
              <a:t>University of Edinburgh</a:t>
            </a:r>
          </a:p>
          <a:p>
            <a:pPr marL="444500" indent="-444500"/>
            <a:r>
              <a:rPr lang="en-GB" sz="1400" dirty="0">
                <a:solidFill>
                  <a:srgbClr val="8E1800"/>
                </a:solidFill>
                <a:latin typeface="Georgia" pitchFamily="18" charset="0"/>
              </a:rPr>
              <a:t>UC Berkeley</a:t>
            </a:r>
          </a:p>
          <a:p>
            <a:pPr marL="444500" indent="-444500"/>
            <a:r>
              <a:rPr lang="en-GB" sz="1400" dirty="0">
                <a:solidFill>
                  <a:srgbClr val="8E1800"/>
                </a:solidFill>
                <a:latin typeface="Georgia" pitchFamily="18" charset="0"/>
              </a:rPr>
              <a:t>Sao Paulo University</a:t>
            </a:r>
          </a:p>
          <a:p>
            <a:pPr marL="444500" indent="-444500"/>
            <a:r>
              <a:rPr lang="en-GB" sz="1400" dirty="0">
                <a:solidFill>
                  <a:srgbClr val="8E1800"/>
                </a:solidFill>
                <a:latin typeface="Georgia" pitchFamily="18" charset="0"/>
              </a:rPr>
              <a:t>University of Toronto</a:t>
            </a:r>
          </a:p>
        </p:txBody>
      </p:sp>
      <p:sp>
        <p:nvSpPr>
          <p:cNvPr id="4" name="Rectangle 3"/>
          <p:cNvSpPr/>
          <p:nvPr/>
        </p:nvSpPr>
        <p:spPr>
          <a:xfrm>
            <a:off x="2286000" y="3133636"/>
            <a:ext cx="6857999" cy="369332"/>
          </a:xfrm>
          <a:prstGeom prst="rect">
            <a:avLst/>
          </a:prstGeom>
        </p:spPr>
        <p:txBody>
          <a:bodyPr wrap="square">
            <a:spAutoFit/>
          </a:bodyPr>
          <a:lstStyle/>
          <a:p>
            <a:pPr eaLnBrk="1" hangingPunct="1"/>
            <a:r>
              <a:rPr lang="ru-RU" dirty="0" smtClean="0">
                <a:latin typeface="Georgia" pitchFamily="18" charset="0"/>
              </a:rPr>
              <a:t>Ведущие Университеты, библиотеки и научные центры</a:t>
            </a:r>
            <a:r>
              <a:rPr lang="en-GB" dirty="0" smtClean="0">
                <a:latin typeface="Georgia" pitchFamily="18" charset="0"/>
              </a:rPr>
              <a:t> </a:t>
            </a:r>
            <a:r>
              <a:rPr lang="ru-RU" dirty="0" smtClean="0">
                <a:latin typeface="Georgia" pitchFamily="18" charset="0"/>
              </a:rPr>
              <a:t>мира</a:t>
            </a:r>
            <a:endParaRPr lang="en-GB" dirty="0">
              <a:latin typeface="Georgia" pitchFamily="18" charset="0"/>
            </a:endParaRPr>
          </a:p>
        </p:txBody>
      </p:sp>
    </p:spTree>
    <p:extLst>
      <p:ext uri="{BB962C8B-B14F-4D97-AF65-F5344CB8AC3E}">
        <p14:creationId xmlns:p14="http://schemas.microsoft.com/office/powerpoint/2010/main" val="30889032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881063" y="520700"/>
            <a:ext cx="7620000" cy="622300"/>
          </a:xfrm>
        </p:spPr>
        <p:txBody>
          <a:bodyPr>
            <a:noAutofit/>
          </a:bodyPr>
          <a:lstStyle/>
          <a:p>
            <a:pPr eaLnBrk="1" hangingPunct="1"/>
            <a:r>
              <a:rPr lang="ru-RU" altLang="en-US" dirty="0" smtClean="0"/>
              <a:t>Общий тренд - ключевые научные результаты публикуются на английском языке </a:t>
            </a:r>
            <a:endParaRPr lang="en-US" altLang="en-US" dirty="0" smtClean="0"/>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650" y="1100138"/>
            <a:ext cx="7219950" cy="5757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1859335"/>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57"/>
          <p:cNvSpPr txBox="1">
            <a:spLocks noGrp="1"/>
          </p:cNvSpPr>
          <p:nvPr>
            <p:ph type="title"/>
          </p:nvPr>
        </p:nvSpPr>
        <p:spPr>
          <a:xfrm>
            <a:off x="1143000" y="381000"/>
            <a:ext cx="8077200" cy="624000"/>
          </a:xfrm>
          <a:prstGeom prst="rect">
            <a:avLst/>
          </a:prstGeom>
        </p:spPr>
        <p:txBody>
          <a:bodyPr lIns="91425" tIns="91425" rIns="91425" bIns="91425" anchor="ctr" anchorCtr="0">
            <a:noAutofit/>
          </a:bodyPr>
          <a:lstStyle/>
          <a:p>
            <a:pPr lvl="0" rtl="0">
              <a:spcBef>
                <a:spcPts val="0"/>
              </a:spcBef>
              <a:buNone/>
            </a:pPr>
            <a:r>
              <a:rPr lang="ru-RU" sz="2400" dirty="0" smtClean="0">
                <a:solidFill>
                  <a:srgbClr val="980000"/>
                </a:solidFill>
              </a:rPr>
              <a:t>Профиль пользователя</a:t>
            </a:r>
            <a:endParaRPr lang="en" sz="2400" dirty="0">
              <a:solidFill>
                <a:srgbClr val="98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1" y="914400"/>
            <a:ext cx="7859196" cy="5974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30961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35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60" y="1172945"/>
            <a:ext cx="8558861" cy="5989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2" name="Title 1"/>
          <p:cNvSpPr>
            <a:spLocks noGrp="1"/>
          </p:cNvSpPr>
          <p:nvPr>
            <p:ph type="title"/>
          </p:nvPr>
        </p:nvSpPr>
        <p:spPr>
          <a:xfrm>
            <a:off x="381000" y="381000"/>
            <a:ext cx="8000561" cy="593725"/>
          </a:xfrm>
        </p:spPr>
        <p:txBody>
          <a:bodyPr/>
          <a:lstStyle/>
          <a:p>
            <a:pPr eaLnBrk="1" hangingPunct="1"/>
            <a:r>
              <a:rPr lang="ru-RU" dirty="0" smtClean="0"/>
              <a:t>Поиск научных контактов через тематические группы и рекомендации научных групп</a:t>
            </a:r>
            <a:endParaRPr lang="en-US" dirty="0"/>
          </a:p>
        </p:txBody>
      </p:sp>
      <p:sp>
        <p:nvSpPr>
          <p:cNvPr id="4" name="TextBox 3"/>
          <p:cNvSpPr txBox="1"/>
          <p:nvPr/>
        </p:nvSpPr>
        <p:spPr>
          <a:xfrm>
            <a:off x="4753964" y="5486929"/>
            <a:ext cx="1399422" cy="738664"/>
          </a:xfrm>
          <a:prstGeom prst="rect">
            <a:avLst/>
          </a:prstGeom>
          <a:noFill/>
        </p:spPr>
        <p:txBody>
          <a:bodyPr wrap="square" rtlCol="0">
            <a:spAutoFit/>
          </a:bodyPr>
          <a:lstStyle/>
          <a:p>
            <a:pPr algn="ctr"/>
            <a:r>
              <a:rPr lang="ru-RU" sz="1400" dirty="0" smtClean="0">
                <a:solidFill>
                  <a:srgbClr val="FF0000"/>
                </a:solidFill>
              </a:rPr>
              <a:t>Тематически связанные группы</a:t>
            </a:r>
            <a:endParaRPr lang="en-US" sz="1400" dirty="0">
              <a:solidFill>
                <a:srgbClr val="FF0000"/>
              </a:solidFill>
            </a:endParaRPr>
          </a:p>
        </p:txBody>
      </p:sp>
      <p:sp>
        <p:nvSpPr>
          <p:cNvPr id="5" name="Rectangular Callout 4"/>
          <p:cNvSpPr/>
          <p:nvPr/>
        </p:nvSpPr>
        <p:spPr bwMode="auto">
          <a:xfrm>
            <a:off x="6196616" y="4763068"/>
            <a:ext cx="2497139" cy="818866"/>
          </a:xfrm>
          <a:prstGeom prst="wedgeRectCallout">
            <a:avLst>
              <a:gd name="adj1" fmla="val 20714"/>
              <a:gd name="adj2" fmla="val -66134"/>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Narrow" pitchFamily="34" charset="0"/>
            </a:endParaRPr>
          </a:p>
        </p:txBody>
      </p:sp>
      <p:sp>
        <p:nvSpPr>
          <p:cNvPr id="7" name="Rectangular Callout 6"/>
          <p:cNvSpPr/>
          <p:nvPr/>
        </p:nvSpPr>
        <p:spPr bwMode="auto">
          <a:xfrm>
            <a:off x="6266717" y="5948594"/>
            <a:ext cx="2672567" cy="909405"/>
          </a:xfrm>
          <a:prstGeom prst="wedgeRectCallout">
            <a:avLst>
              <a:gd name="adj1" fmla="val -61382"/>
              <a:gd name="adj2" fmla="val -78529"/>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smtClean="0">
              <a:ln>
                <a:noFill/>
              </a:ln>
              <a:solidFill>
                <a:schemeClr val="tx1"/>
              </a:solidFill>
              <a:effectLst/>
              <a:latin typeface="Arial Narrow" pitchFamily="34" charset="0"/>
            </a:endParaRPr>
          </a:p>
        </p:txBody>
      </p:sp>
      <p:sp>
        <p:nvSpPr>
          <p:cNvPr id="8" name="TextBox 7"/>
          <p:cNvSpPr txBox="1"/>
          <p:nvPr/>
        </p:nvSpPr>
        <p:spPr>
          <a:xfrm>
            <a:off x="7151427" y="4684693"/>
            <a:ext cx="1653094" cy="954107"/>
          </a:xfrm>
          <a:prstGeom prst="rect">
            <a:avLst/>
          </a:prstGeom>
          <a:noFill/>
        </p:spPr>
        <p:txBody>
          <a:bodyPr wrap="square" rtlCol="0">
            <a:spAutoFit/>
          </a:bodyPr>
          <a:lstStyle/>
          <a:p>
            <a:pPr algn="ctr"/>
            <a:r>
              <a:rPr lang="ru-RU" sz="1400" dirty="0" smtClean="0">
                <a:solidFill>
                  <a:srgbClr val="FF0000"/>
                </a:solidFill>
              </a:rPr>
              <a:t>список пользователей с возможностью связаться с ними</a:t>
            </a:r>
            <a:endParaRPr lang="en-US" sz="1400" dirty="0">
              <a:solidFill>
                <a:srgbClr val="FF0000"/>
              </a:solidFill>
            </a:endParaRPr>
          </a:p>
        </p:txBody>
      </p:sp>
      <p:sp>
        <p:nvSpPr>
          <p:cNvPr id="2" name="Rectangle 1"/>
          <p:cNvSpPr/>
          <p:nvPr/>
        </p:nvSpPr>
        <p:spPr bwMode="auto">
          <a:xfrm>
            <a:off x="914355" y="1143000"/>
            <a:ext cx="3452929" cy="457200"/>
          </a:xfrm>
          <a:prstGeom prst="rect">
            <a:avLst/>
          </a:prstGeom>
          <a:noFill/>
          <a:ln w="254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600" b="0"/>
          </a:p>
        </p:txBody>
      </p:sp>
      <p:pic>
        <p:nvPicPr>
          <p:cNvPr id="1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654" y="2581275"/>
            <a:ext cx="2752725" cy="442912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247710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smtClean="0"/>
              <a:t>Полезные ссылки</a:t>
            </a:r>
            <a:endParaRPr lang="en-US" dirty="0"/>
          </a:p>
        </p:txBody>
      </p:sp>
      <p:sp>
        <p:nvSpPr>
          <p:cNvPr id="3" name="Text Placeholder 2"/>
          <p:cNvSpPr>
            <a:spLocks noGrp="1"/>
          </p:cNvSpPr>
          <p:nvPr>
            <p:ph type="body" sz="quarter" idx="18"/>
          </p:nvPr>
        </p:nvSpPr>
        <p:spPr>
          <a:xfrm>
            <a:off x="292100" y="1395025"/>
            <a:ext cx="5939888" cy="5310575"/>
          </a:xfrm>
        </p:spPr>
        <p:txBody>
          <a:bodyPr>
            <a:normAutofit/>
          </a:bodyPr>
          <a:lstStyle/>
          <a:p>
            <a:pPr marL="342900" indent="-342900">
              <a:buFont typeface="Arial" panose="020B0604020202020204" pitchFamily="34" charset="0"/>
              <a:buChar char="•"/>
            </a:pPr>
            <a:endParaRPr lang="en-GB" sz="2800" dirty="0" smtClean="0"/>
          </a:p>
          <a:p>
            <a:pPr marL="342900" indent="-342900">
              <a:buFont typeface="Arial" panose="020B0604020202020204" pitchFamily="34" charset="0"/>
              <a:buChar char="•"/>
            </a:pPr>
            <a:r>
              <a:rPr lang="en-GB" sz="2800" b="1" dirty="0" smtClean="0"/>
              <a:t>www.elsevierscience.ru</a:t>
            </a:r>
          </a:p>
          <a:p>
            <a:pPr marL="342900" indent="-342900">
              <a:buFont typeface="Arial" panose="020B0604020202020204" pitchFamily="34" charset="0"/>
              <a:buChar char="•"/>
            </a:pPr>
            <a:r>
              <a:rPr lang="en-GB" sz="2800" b="1" dirty="0" smtClean="0"/>
              <a:t>www.sciencedirect.com</a:t>
            </a:r>
            <a:endParaRPr lang="ru-RU" sz="2800" b="1" dirty="0" smtClean="0"/>
          </a:p>
          <a:p>
            <a:pPr marL="342900" indent="-342900">
              <a:buFont typeface="Arial" panose="020B0604020202020204" pitchFamily="34" charset="0"/>
              <a:buChar char="•"/>
            </a:pPr>
            <a:r>
              <a:rPr lang="en-GB" sz="2800" b="1" dirty="0" smtClean="0"/>
              <a:t>www.scopus.com</a:t>
            </a:r>
          </a:p>
          <a:p>
            <a:pPr marL="342900" indent="-342900">
              <a:buFont typeface="Arial" panose="020B0604020202020204" pitchFamily="34" charset="0"/>
              <a:buChar char="•"/>
            </a:pPr>
            <a:r>
              <a:rPr lang="en-GB" sz="2800" b="1" dirty="0" smtClean="0"/>
              <a:t>www.journalmetrics.com</a:t>
            </a:r>
          </a:p>
          <a:p>
            <a:pPr marL="342900" indent="-342900">
              <a:buFont typeface="Arial" panose="020B0604020202020204" pitchFamily="34" charset="0"/>
              <a:buChar char="•"/>
            </a:pPr>
            <a:r>
              <a:rPr lang="en-GB" sz="2800" b="1" dirty="0" smtClean="0"/>
              <a:t>www.mendeley.com</a:t>
            </a:r>
            <a:endParaRPr lang="en-US" sz="2800" b="1" dirty="0" smtClean="0"/>
          </a:p>
          <a:p>
            <a:pPr marL="342900" indent="-342900">
              <a:buFont typeface="Arial" panose="020B0604020202020204" pitchFamily="34" charset="0"/>
              <a:buChar char="•"/>
            </a:pPr>
            <a:endParaRPr lang="en-US" dirty="0"/>
          </a:p>
          <a:p>
            <a:endParaRPr lang="en-US" dirty="0"/>
          </a:p>
          <a:p>
            <a:endParaRPr lang="en-US" dirty="0"/>
          </a:p>
        </p:txBody>
      </p:sp>
    </p:spTree>
    <p:extLst>
      <p:ext uri="{BB962C8B-B14F-4D97-AF65-F5344CB8AC3E}">
        <p14:creationId xmlns:p14="http://schemas.microsoft.com/office/powerpoint/2010/main" val="2026218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r>
              <a:rPr lang="ru-RU" dirty="0" smtClean="0"/>
              <a:t>Ваши вопросы</a:t>
            </a:r>
            <a:endParaRPr lang="en-US" dirty="0"/>
          </a:p>
        </p:txBody>
      </p:sp>
      <p:sp>
        <p:nvSpPr>
          <p:cNvPr id="2" name="Rectangle 1"/>
          <p:cNvSpPr/>
          <p:nvPr/>
        </p:nvSpPr>
        <p:spPr>
          <a:xfrm>
            <a:off x="232662" y="6348184"/>
            <a:ext cx="3424937" cy="360624"/>
          </a:xfrm>
          <a:prstGeom prst="rect">
            <a:avLst/>
          </a:prstGeom>
          <a:solidFill>
            <a:schemeClr val="bg1"/>
          </a:solidFill>
          <a:ln>
            <a:noFill/>
          </a:ln>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US"/>
          </a:p>
        </p:txBody>
      </p:sp>
      <p:sp>
        <p:nvSpPr>
          <p:cNvPr id="6" name="Subtitle 2"/>
          <p:cNvSpPr txBox="1">
            <a:spLocks/>
          </p:cNvSpPr>
          <p:nvPr/>
        </p:nvSpPr>
        <p:spPr>
          <a:xfrm>
            <a:off x="232661" y="4419600"/>
            <a:ext cx="8886825" cy="1638358"/>
          </a:xfrm>
          <a:prstGeom prst="rect">
            <a:avLst/>
          </a:prstGeom>
        </p:spPr>
        <p:txBody>
          <a:bodyPr>
            <a:noAutofit/>
          </a:bodyPr>
          <a:lstStyle>
            <a:lvl1pPr marL="342900" indent="-256032" algn="l" defTabSz="457200" rtl="0" eaLnBrk="1" latinLnBrk="0" hangingPunct="1">
              <a:spcBef>
                <a:spcPct val="20000"/>
              </a:spcBef>
              <a:buFont typeface="Arial"/>
              <a:buChar char="•"/>
              <a:defRPr sz="2000" kern="1200">
                <a:solidFill>
                  <a:srgbClr val="53565A"/>
                </a:solidFill>
                <a:latin typeface="Arial"/>
                <a:ea typeface="+mn-ea"/>
                <a:cs typeface="Arial"/>
              </a:defRPr>
            </a:lvl1pPr>
            <a:lvl2pPr marL="742950" indent="-285750" algn="l" defTabSz="457200" rtl="0" eaLnBrk="1" latinLnBrk="0" hangingPunct="1">
              <a:spcBef>
                <a:spcPct val="20000"/>
              </a:spcBef>
              <a:buSzPct val="80000"/>
              <a:buFont typeface="Arial" pitchFamily="34" charset="0"/>
              <a:buChar char="-"/>
              <a:defRPr sz="1800" kern="1200">
                <a:solidFill>
                  <a:srgbClr val="53565A"/>
                </a:solidFill>
                <a:latin typeface="Arial"/>
                <a:ea typeface="+mn-ea"/>
                <a:cs typeface="+mn-cs"/>
              </a:defRPr>
            </a:lvl2pPr>
            <a:lvl3pPr marL="1143000" indent="-228600" algn="l" defTabSz="457200" rtl="0" eaLnBrk="1" latinLnBrk="0" hangingPunct="1">
              <a:spcBef>
                <a:spcPct val="20000"/>
              </a:spcBef>
              <a:buSzPct val="90000"/>
              <a:buFont typeface="Courier New" pitchFamily="49" charset="0"/>
              <a:buChar char="o"/>
              <a:defRPr sz="1600" kern="1200">
                <a:solidFill>
                  <a:srgbClr val="53565A"/>
                </a:solidFill>
                <a:latin typeface="Arial"/>
                <a:ea typeface="+mn-ea"/>
                <a:cs typeface="+mn-cs"/>
              </a:defRPr>
            </a:lvl3pPr>
            <a:lvl4pPr marL="1600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4pPr>
            <a:lvl5pPr marL="20574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5pPr>
            <a:lvl6pPr marL="25146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6pPr>
            <a:lvl7pPr marL="29718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7pPr>
            <a:lvl8pPr marL="34290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8pPr>
            <a:lvl9pPr marL="3886200" indent="-228600" algn="l" defTabSz="457200" rtl="0" eaLnBrk="1" latinLnBrk="0" hangingPunct="1">
              <a:spcBef>
                <a:spcPct val="20000"/>
              </a:spcBef>
              <a:buSzPct val="90000"/>
              <a:buFont typeface="Courier New"/>
              <a:buChar char="o"/>
              <a:defRPr sz="1600" kern="1200">
                <a:solidFill>
                  <a:srgbClr val="53565A"/>
                </a:solidFill>
                <a:latin typeface="Arial"/>
                <a:ea typeface="+mn-ea"/>
                <a:cs typeface="+mn-cs"/>
              </a:defRPr>
            </a:lvl9pPr>
          </a:lstStyle>
          <a:p>
            <a:pPr marL="86868" indent="0">
              <a:buNone/>
            </a:pPr>
            <a:r>
              <a:rPr lang="ru-RU" sz="1800" b="1" dirty="0" smtClean="0"/>
              <a:t>Андрей Локтев, </a:t>
            </a:r>
            <a:endParaRPr lang="en-GB" sz="1800" b="1" dirty="0" smtClean="0"/>
          </a:p>
          <a:p>
            <a:pPr marL="86868" indent="0">
              <a:buNone/>
            </a:pPr>
            <a:r>
              <a:rPr lang="ru-RU" sz="1800" b="1" dirty="0" smtClean="0"/>
              <a:t>консультант по ключевым информационным решениям </a:t>
            </a:r>
            <a:r>
              <a:rPr lang="en-GB" sz="1800" b="1" dirty="0" smtClean="0"/>
              <a:t>Elsevier</a:t>
            </a:r>
            <a:endParaRPr lang="ru-RU" sz="1800" b="1" dirty="0" smtClean="0"/>
          </a:p>
          <a:p>
            <a:pPr marL="86868" indent="0">
              <a:buNone/>
            </a:pPr>
            <a:r>
              <a:rPr lang="pt-BR" sz="1800" b="1" dirty="0"/>
              <a:t>tel +7 926 582 4211</a:t>
            </a:r>
          </a:p>
          <a:p>
            <a:pPr marL="86868" indent="0">
              <a:buNone/>
            </a:pPr>
            <a:r>
              <a:rPr lang="pt-BR" sz="1800" b="1" dirty="0"/>
              <a:t>e-mail: </a:t>
            </a:r>
            <a:r>
              <a:rPr lang="pt-BR" sz="1800" b="1" dirty="0" smtClean="0"/>
              <a:t>a.loktev@elsevier.com</a:t>
            </a:r>
            <a:endParaRPr lang="ru-RU" sz="1800" b="1" dirty="0" smtClean="0"/>
          </a:p>
          <a:p>
            <a:pPr marL="86868" indent="0">
              <a:buNone/>
            </a:pPr>
            <a:r>
              <a:rPr lang="pt-BR" sz="1800" b="1" dirty="0"/>
              <a:t>www.facebook.com/ElsevierRussia</a:t>
            </a:r>
          </a:p>
          <a:p>
            <a:pPr marL="86868" indent="0">
              <a:buNone/>
            </a:pPr>
            <a:r>
              <a:rPr lang="pt-BR" sz="1800" b="1" smtClean="0"/>
              <a:t>www.elsevierscience.ru</a:t>
            </a:r>
            <a:endParaRPr lang="ru-RU" sz="1800" b="1" dirty="0" smtClean="0"/>
          </a:p>
          <a:p>
            <a:pPr marL="86868" indent="0">
              <a:buNone/>
            </a:pPr>
            <a:r>
              <a:rPr lang="pt-BR" sz="1800" b="1" dirty="0" smtClean="0"/>
              <a:t>www.elsevier.</a:t>
            </a:r>
            <a:r>
              <a:rPr lang="en-GB" sz="1800" b="1" dirty="0" smtClean="0"/>
              <a:t>com</a:t>
            </a:r>
            <a:r>
              <a:rPr lang="pt-BR" sz="1800" b="1" dirty="0" smtClean="0"/>
              <a:t> </a:t>
            </a:r>
            <a:endParaRPr lang="en-US" sz="1800" b="1" dirty="0"/>
          </a:p>
        </p:txBody>
      </p:sp>
    </p:spTree>
    <p:extLst>
      <p:ext uri="{BB962C8B-B14F-4D97-AF65-F5344CB8AC3E}">
        <p14:creationId xmlns:p14="http://schemas.microsoft.com/office/powerpoint/2010/main" val="3741431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ChangeArrowheads="1"/>
          </p:cNvSpPr>
          <p:nvPr/>
        </p:nvSpPr>
        <p:spPr bwMode="auto">
          <a:xfrm>
            <a:off x="357188" y="1450975"/>
            <a:ext cx="6951662" cy="5407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spcBef>
                <a:spcPct val="20000"/>
              </a:spcBef>
              <a:buClr>
                <a:srgbClr val="036635"/>
              </a:buClr>
              <a:buSzPct val="140000"/>
              <a:buFont typeface="Arial" charset="0"/>
              <a:buChar char="•"/>
            </a:pPr>
            <a:r>
              <a:rPr lang="ru-RU" altLang="en-US" dirty="0" smtClean="0">
                <a:solidFill>
                  <a:schemeClr val="tx1">
                    <a:lumMod val="50000"/>
                  </a:schemeClr>
                </a:solidFill>
                <a:latin typeface="+mn-lt"/>
                <a:cs typeface="Arial" charset="0"/>
              </a:rPr>
              <a:t>Содержит более </a:t>
            </a:r>
            <a:r>
              <a:rPr lang="en-GB" altLang="en-US" b="1" dirty="0" smtClean="0">
                <a:solidFill>
                  <a:schemeClr val="tx1">
                    <a:lumMod val="50000"/>
                  </a:schemeClr>
                </a:solidFill>
                <a:latin typeface="+mn-lt"/>
                <a:cs typeface="Arial" charset="0"/>
              </a:rPr>
              <a:t>2</a:t>
            </a:r>
            <a:r>
              <a:rPr lang="en-GB" altLang="en-US" b="1" dirty="0">
                <a:solidFill>
                  <a:schemeClr val="tx1">
                    <a:lumMod val="50000"/>
                  </a:schemeClr>
                </a:solidFill>
                <a:latin typeface="+mn-lt"/>
                <a:cs typeface="Arial" charset="0"/>
              </a:rPr>
              <a:t>5</a:t>
            </a:r>
            <a:r>
              <a:rPr lang="ru-RU" altLang="en-US" b="1" dirty="0" smtClean="0">
                <a:solidFill>
                  <a:schemeClr val="tx1">
                    <a:lumMod val="50000"/>
                  </a:schemeClr>
                </a:solidFill>
                <a:latin typeface="+mn-lt"/>
                <a:cs typeface="Arial" charset="0"/>
              </a:rPr>
              <a:t>00</a:t>
            </a:r>
            <a:r>
              <a:rPr lang="en-GB" altLang="en-US" b="1" dirty="0" smtClean="0">
                <a:solidFill>
                  <a:schemeClr val="tx1">
                    <a:lumMod val="50000"/>
                  </a:schemeClr>
                </a:solidFill>
                <a:latin typeface="+mn-lt"/>
                <a:cs typeface="Arial" charset="0"/>
              </a:rPr>
              <a:t> </a:t>
            </a:r>
            <a:r>
              <a:rPr lang="ru-RU" altLang="en-US" dirty="0" smtClean="0">
                <a:solidFill>
                  <a:schemeClr val="tx1">
                    <a:lumMod val="50000"/>
                  </a:schemeClr>
                </a:solidFill>
                <a:latin typeface="+mn-lt"/>
                <a:cs typeface="Arial" charset="0"/>
              </a:rPr>
              <a:t>полнотекстовых электронных</a:t>
            </a:r>
            <a:r>
              <a:rPr lang="en-GB" altLang="en-US" dirty="0" smtClean="0">
                <a:solidFill>
                  <a:schemeClr val="tx1">
                    <a:lumMod val="50000"/>
                  </a:schemeClr>
                </a:solidFill>
                <a:latin typeface="+mn-lt"/>
                <a:cs typeface="Arial" charset="0"/>
              </a:rPr>
              <a:t> </a:t>
            </a:r>
            <a:r>
              <a:rPr lang="ru-RU" altLang="en-US" dirty="0">
                <a:solidFill>
                  <a:schemeClr val="tx1">
                    <a:lumMod val="50000"/>
                  </a:schemeClr>
                </a:solidFill>
                <a:latin typeface="+mn-lt"/>
                <a:cs typeface="Arial" charset="0"/>
              </a:rPr>
              <a:t>журналов - 25% издаваемых статей</a:t>
            </a:r>
          </a:p>
          <a:p>
            <a:pPr>
              <a:spcBef>
                <a:spcPct val="20000"/>
              </a:spcBef>
              <a:buClr>
                <a:srgbClr val="036635"/>
              </a:buClr>
              <a:buSzPct val="140000"/>
              <a:buFont typeface="Arial" charset="0"/>
              <a:buChar char="•"/>
            </a:pPr>
            <a:r>
              <a:rPr lang="ru-RU" altLang="en-US" dirty="0" smtClean="0">
                <a:solidFill>
                  <a:schemeClr val="tx1">
                    <a:lumMod val="50000"/>
                  </a:schemeClr>
                </a:solidFill>
                <a:latin typeface="+mn-lt"/>
                <a:cs typeface="Arial" charset="0"/>
              </a:rPr>
              <a:t>В </a:t>
            </a:r>
            <a:r>
              <a:rPr lang="ru-RU" altLang="en-US" dirty="0">
                <a:solidFill>
                  <a:schemeClr val="tx1">
                    <a:lumMod val="50000"/>
                  </a:schemeClr>
                </a:solidFill>
                <a:latin typeface="+mn-lt"/>
                <a:cs typeface="Arial" charset="0"/>
              </a:rPr>
              <a:t>открытом доступе </a:t>
            </a:r>
            <a:r>
              <a:rPr lang="ru-RU" altLang="en-US" b="1" dirty="0" smtClean="0">
                <a:solidFill>
                  <a:schemeClr val="tx1">
                    <a:lumMod val="50000"/>
                  </a:schemeClr>
                </a:solidFill>
                <a:latin typeface="+mn-lt"/>
                <a:cs typeface="Arial" charset="0"/>
              </a:rPr>
              <a:t>более </a:t>
            </a:r>
            <a:r>
              <a:rPr lang="en-GB" altLang="en-US" b="1" dirty="0">
                <a:solidFill>
                  <a:schemeClr val="tx1">
                    <a:lumMod val="50000"/>
                  </a:schemeClr>
                </a:solidFill>
                <a:latin typeface="+mn-lt"/>
                <a:cs typeface="Arial" charset="0"/>
              </a:rPr>
              <a:t>3</a:t>
            </a:r>
            <a:r>
              <a:rPr lang="en-GB" altLang="en-US" b="1" dirty="0" smtClean="0">
                <a:solidFill>
                  <a:schemeClr val="tx1">
                    <a:lumMod val="50000"/>
                  </a:schemeClr>
                </a:solidFill>
                <a:latin typeface="+mn-lt"/>
                <a:cs typeface="Arial" charset="0"/>
              </a:rPr>
              <a:t>80</a:t>
            </a:r>
            <a:r>
              <a:rPr lang="ru-RU" altLang="en-US" b="1" dirty="0" smtClean="0">
                <a:solidFill>
                  <a:schemeClr val="tx1">
                    <a:lumMod val="50000"/>
                  </a:schemeClr>
                </a:solidFill>
                <a:latin typeface="+mn-lt"/>
                <a:cs typeface="Arial" charset="0"/>
              </a:rPr>
              <a:t> </a:t>
            </a:r>
            <a:r>
              <a:rPr lang="ru-RU" altLang="en-US" dirty="0">
                <a:solidFill>
                  <a:schemeClr val="tx1">
                    <a:lumMod val="50000"/>
                  </a:schemeClr>
                </a:solidFill>
                <a:latin typeface="+mn-lt"/>
                <a:cs typeface="Arial" charset="0"/>
              </a:rPr>
              <a:t>журналов, в том числе и 14 журналов издательства </a:t>
            </a:r>
            <a:r>
              <a:rPr lang="en-GB" altLang="en-US" dirty="0">
                <a:solidFill>
                  <a:schemeClr val="tx1">
                    <a:lumMod val="50000"/>
                  </a:schemeClr>
                </a:solidFill>
                <a:latin typeface="+mn-lt"/>
                <a:cs typeface="Arial" charset="0"/>
              </a:rPr>
              <a:t>Cell</a:t>
            </a:r>
            <a:r>
              <a:rPr lang="ru-RU" altLang="en-US" dirty="0">
                <a:solidFill>
                  <a:schemeClr val="tx1">
                    <a:lumMod val="50000"/>
                  </a:schemeClr>
                </a:solidFill>
                <a:latin typeface="+mn-lt"/>
                <a:cs typeface="Arial" charset="0"/>
              </a:rPr>
              <a:t> </a:t>
            </a:r>
            <a:r>
              <a:rPr lang="en-GB" altLang="en-US" dirty="0">
                <a:solidFill>
                  <a:schemeClr val="tx1">
                    <a:lumMod val="50000"/>
                  </a:schemeClr>
                </a:solidFill>
                <a:latin typeface="+mn-lt"/>
                <a:cs typeface="Arial" charset="0"/>
              </a:rPr>
              <a:t>Press</a:t>
            </a:r>
            <a:r>
              <a:rPr lang="ru-RU" altLang="en-US" dirty="0">
                <a:solidFill>
                  <a:schemeClr val="tx1">
                    <a:lumMod val="50000"/>
                  </a:schemeClr>
                </a:solidFill>
                <a:latin typeface="+mn-lt"/>
                <a:cs typeface="Arial" charset="0"/>
              </a:rPr>
              <a:t> (с 1995 года), рефераты всех статей</a:t>
            </a:r>
            <a:r>
              <a:rPr lang="en-GB" altLang="en-US" dirty="0">
                <a:solidFill>
                  <a:schemeClr val="tx1">
                    <a:lumMod val="50000"/>
                  </a:schemeClr>
                </a:solidFill>
                <a:latin typeface="+mn-lt"/>
                <a:cs typeface="Arial" charset="0"/>
              </a:rPr>
              <a:t> </a:t>
            </a:r>
            <a:endParaRPr lang="en-US" altLang="en-US" dirty="0">
              <a:solidFill>
                <a:schemeClr val="tx1">
                  <a:lumMod val="50000"/>
                </a:schemeClr>
              </a:solidFill>
              <a:latin typeface="+mn-lt"/>
              <a:cs typeface="Arial" charset="0"/>
            </a:endParaRPr>
          </a:p>
          <a:p>
            <a:pPr>
              <a:spcBef>
                <a:spcPct val="20000"/>
              </a:spcBef>
              <a:buClr>
                <a:srgbClr val="036635"/>
              </a:buClr>
              <a:buSzPct val="140000"/>
              <a:buFont typeface="Arial" charset="0"/>
              <a:buChar char="•"/>
            </a:pPr>
            <a:r>
              <a:rPr lang="ru-RU" altLang="en-US" dirty="0" smtClean="0">
                <a:solidFill>
                  <a:schemeClr val="tx1">
                    <a:lumMod val="50000"/>
                  </a:schemeClr>
                </a:solidFill>
                <a:latin typeface="+mn-lt"/>
                <a:cs typeface="Arial" charset="0"/>
              </a:rPr>
              <a:t>Более </a:t>
            </a:r>
            <a:r>
              <a:rPr lang="ru-RU" altLang="en-US" b="1" dirty="0" smtClean="0">
                <a:solidFill>
                  <a:schemeClr val="tx1">
                    <a:lumMod val="50000"/>
                  </a:schemeClr>
                </a:solidFill>
                <a:latin typeface="+mn-lt"/>
                <a:cs typeface="Arial" charset="0"/>
              </a:rPr>
              <a:t>1</a:t>
            </a:r>
            <a:r>
              <a:rPr lang="en-GB" altLang="en-US" b="1" dirty="0">
                <a:solidFill>
                  <a:schemeClr val="tx1">
                    <a:lumMod val="50000"/>
                  </a:schemeClr>
                </a:solidFill>
                <a:latin typeface="+mn-lt"/>
                <a:cs typeface="Arial" charset="0"/>
              </a:rPr>
              <a:t>3</a:t>
            </a:r>
            <a:r>
              <a:rPr lang="en-US" altLang="en-US" b="1" dirty="0" smtClean="0">
                <a:solidFill>
                  <a:schemeClr val="tx1">
                    <a:lumMod val="50000"/>
                  </a:schemeClr>
                </a:solidFill>
                <a:latin typeface="+mn-lt"/>
                <a:cs typeface="Arial" charset="0"/>
              </a:rPr>
              <a:t> </a:t>
            </a:r>
            <a:r>
              <a:rPr lang="ru-RU" altLang="en-US" dirty="0" smtClean="0">
                <a:solidFill>
                  <a:schemeClr val="tx1">
                    <a:lumMod val="50000"/>
                  </a:schemeClr>
                </a:solidFill>
                <a:latin typeface="+mn-lt"/>
                <a:cs typeface="Arial" charset="0"/>
              </a:rPr>
              <a:t>млн </a:t>
            </a:r>
            <a:r>
              <a:rPr lang="ru-RU" altLang="en-US" dirty="0">
                <a:solidFill>
                  <a:schemeClr val="tx1">
                    <a:lumMod val="50000"/>
                  </a:schemeClr>
                </a:solidFill>
                <a:latin typeface="+mn-lt"/>
                <a:cs typeface="Arial" charset="0"/>
              </a:rPr>
              <a:t>рефератов/полнотекстовых статей</a:t>
            </a:r>
            <a:endParaRPr lang="en-US" altLang="en-US" dirty="0">
              <a:solidFill>
                <a:schemeClr val="tx1">
                  <a:lumMod val="50000"/>
                </a:schemeClr>
              </a:solidFill>
              <a:latin typeface="+mn-lt"/>
              <a:cs typeface="Arial" charset="0"/>
            </a:endParaRPr>
          </a:p>
          <a:p>
            <a:pPr lvl="1">
              <a:spcBef>
                <a:spcPct val="20000"/>
              </a:spcBef>
              <a:buClr>
                <a:srgbClr val="036635"/>
              </a:buClr>
              <a:buFont typeface="Arial" charset="0"/>
              <a:buChar char="–"/>
            </a:pPr>
            <a:r>
              <a:rPr lang="ru-RU" altLang="en-US" dirty="0">
                <a:solidFill>
                  <a:schemeClr val="tx1">
                    <a:lumMod val="50000"/>
                  </a:schemeClr>
                </a:solidFill>
                <a:latin typeface="+mn-lt"/>
                <a:cs typeface="Arial" charset="0"/>
              </a:rPr>
              <a:t>Содержание сформировано с </a:t>
            </a:r>
            <a:r>
              <a:rPr lang="en-US" altLang="en-US" dirty="0">
                <a:solidFill>
                  <a:schemeClr val="tx1">
                    <a:lumMod val="50000"/>
                  </a:schemeClr>
                </a:solidFill>
                <a:latin typeface="+mn-lt"/>
                <a:cs typeface="Arial" charset="0"/>
              </a:rPr>
              <a:t>1995 </a:t>
            </a:r>
            <a:r>
              <a:rPr lang="ru-RU" altLang="en-US" dirty="0">
                <a:solidFill>
                  <a:schemeClr val="tx1">
                    <a:lumMod val="50000"/>
                  </a:schemeClr>
                </a:solidFill>
                <a:latin typeface="+mn-lt"/>
                <a:cs typeface="Arial" charset="0"/>
              </a:rPr>
              <a:t>и далее</a:t>
            </a:r>
            <a:endParaRPr lang="en-US" altLang="en-US" dirty="0">
              <a:solidFill>
                <a:schemeClr val="tx1">
                  <a:lumMod val="50000"/>
                </a:schemeClr>
              </a:solidFill>
              <a:latin typeface="+mn-lt"/>
              <a:cs typeface="Arial" charset="0"/>
            </a:endParaRPr>
          </a:p>
          <a:p>
            <a:pPr lvl="1">
              <a:spcBef>
                <a:spcPct val="20000"/>
              </a:spcBef>
              <a:buClr>
                <a:srgbClr val="036635"/>
              </a:buClr>
              <a:buFont typeface="Arial" charset="0"/>
              <a:buChar char="–"/>
            </a:pPr>
            <a:r>
              <a:rPr lang="ru-RU" altLang="en-US" dirty="0">
                <a:solidFill>
                  <a:schemeClr val="tx1">
                    <a:lumMod val="50000"/>
                  </a:schemeClr>
                </a:solidFill>
                <a:latin typeface="+mn-lt"/>
                <a:cs typeface="Arial" charset="0"/>
              </a:rPr>
              <a:t>Ретроспективная коллекция вплоть до </a:t>
            </a:r>
            <a:r>
              <a:rPr lang="en-US" altLang="en-US" dirty="0" err="1">
                <a:solidFill>
                  <a:schemeClr val="tx1">
                    <a:lumMod val="50000"/>
                  </a:schemeClr>
                </a:solidFill>
                <a:latin typeface="+mn-lt"/>
                <a:cs typeface="Arial" charset="0"/>
              </a:rPr>
              <a:t>Vol</a:t>
            </a:r>
            <a:r>
              <a:rPr lang="ru-RU" altLang="en-US" dirty="0">
                <a:solidFill>
                  <a:schemeClr val="tx1">
                    <a:lumMod val="50000"/>
                  </a:schemeClr>
                </a:solidFill>
                <a:latin typeface="+mn-lt"/>
                <a:cs typeface="Arial" charset="0"/>
              </a:rPr>
              <a:t>.</a:t>
            </a:r>
            <a:r>
              <a:rPr lang="en-US" altLang="en-US" dirty="0">
                <a:solidFill>
                  <a:schemeClr val="tx1">
                    <a:lumMod val="50000"/>
                  </a:schemeClr>
                </a:solidFill>
                <a:latin typeface="+mn-lt"/>
                <a:cs typeface="Arial" charset="0"/>
              </a:rPr>
              <a:t> 1 Issue 1 </a:t>
            </a:r>
          </a:p>
          <a:p>
            <a:pPr lvl="1">
              <a:spcBef>
                <a:spcPct val="20000"/>
              </a:spcBef>
              <a:buClr>
                <a:srgbClr val="036635"/>
              </a:buClr>
              <a:buFont typeface="Arial" charset="0"/>
              <a:buChar char="–"/>
            </a:pPr>
            <a:r>
              <a:rPr lang="ru-RU" altLang="en-US" dirty="0">
                <a:solidFill>
                  <a:schemeClr val="tx1">
                    <a:lumMod val="50000"/>
                  </a:schemeClr>
                </a:solidFill>
                <a:latin typeface="+mn-lt"/>
                <a:cs typeface="Arial" charset="0"/>
              </a:rPr>
              <a:t>Статьи еще не вышедшие в печать</a:t>
            </a:r>
            <a:endParaRPr lang="en-US" altLang="en-US" dirty="0">
              <a:solidFill>
                <a:schemeClr val="tx1">
                  <a:lumMod val="50000"/>
                </a:schemeClr>
              </a:solidFill>
              <a:latin typeface="+mn-lt"/>
              <a:cs typeface="Arial" charset="0"/>
            </a:endParaRPr>
          </a:p>
          <a:p>
            <a:pPr>
              <a:spcBef>
                <a:spcPct val="20000"/>
              </a:spcBef>
              <a:buClr>
                <a:srgbClr val="036635"/>
              </a:buClr>
              <a:buSzPct val="140000"/>
              <a:buFont typeface="Arial" charset="0"/>
              <a:buChar char="•"/>
            </a:pPr>
            <a:r>
              <a:rPr lang="ru-RU" altLang="en-US" dirty="0">
                <a:solidFill>
                  <a:schemeClr val="tx1">
                    <a:lumMod val="50000"/>
                  </a:schemeClr>
                </a:solidFill>
                <a:latin typeface="+mn-lt"/>
                <a:cs typeface="Arial" charset="0"/>
              </a:rPr>
              <a:t>Электронные энциклопедии (</a:t>
            </a:r>
            <a:r>
              <a:rPr lang="en-US" altLang="en-US" dirty="0">
                <a:solidFill>
                  <a:schemeClr val="tx1">
                    <a:lumMod val="50000"/>
                  </a:schemeClr>
                </a:solidFill>
                <a:latin typeface="+mn-lt"/>
                <a:cs typeface="Arial" charset="0"/>
              </a:rPr>
              <a:t>Online Reference works</a:t>
            </a:r>
            <a:r>
              <a:rPr lang="ru-RU" altLang="en-US" dirty="0">
                <a:solidFill>
                  <a:schemeClr val="tx1">
                    <a:lumMod val="50000"/>
                  </a:schemeClr>
                </a:solidFill>
                <a:latin typeface="+mn-lt"/>
                <a:cs typeface="Arial" charset="0"/>
              </a:rPr>
              <a:t>) – </a:t>
            </a:r>
            <a:r>
              <a:rPr lang="en-GB" altLang="en-US" dirty="0">
                <a:solidFill>
                  <a:schemeClr val="tx1">
                    <a:lumMod val="50000"/>
                  </a:schemeClr>
                </a:solidFill>
                <a:latin typeface="+mn-lt"/>
                <a:cs typeface="Arial" charset="0"/>
              </a:rPr>
              <a:t>112</a:t>
            </a:r>
            <a:r>
              <a:rPr lang="ru-RU" altLang="en-US" dirty="0">
                <a:solidFill>
                  <a:schemeClr val="tx1">
                    <a:lumMod val="50000"/>
                  </a:schemeClr>
                </a:solidFill>
                <a:latin typeface="+mn-lt"/>
                <a:cs typeface="Arial" charset="0"/>
              </a:rPr>
              <a:t> названий</a:t>
            </a:r>
            <a:endParaRPr lang="en-US" altLang="en-US" dirty="0">
              <a:solidFill>
                <a:schemeClr val="tx1">
                  <a:lumMod val="50000"/>
                </a:schemeClr>
              </a:solidFill>
              <a:latin typeface="+mn-lt"/>
              <a:cs typeface="Arial" charset="0"/>
            </a:endParaRPr>
          </a:p>
          <a:p>
            <a:pPr>
              <a:spcBef>
                <a:spcPct val="20000"/>
              </a:spcBef>
              <a:buClr>
                <a:srgbClr val="036635"/>
              </a:buClr>
              <a:buSzPct val="140000"/>
              <a:buFont typeface="Arial" charset="0"/>
              <a:buChar char="•"/>
            </a:pPr>
            <a:r>
              <a:rPr lang="ru-RU" altLang="en-US" dirty="0" smtClean="0">
                <a:solidFill>
                  <a:schemeClr val="tx1">
                    <a:lumMod val="50000"/>
                  </a:schemeClr>
                </a:solidFill>
                <a:latin typeface="+mn-lt"/>
                <a:cs typeface="Arial" charset="0"/>
              </a:rPr>
              <a:t>Электронный </a:t>
            </a:r>
            <a:r>
              <a:rPr lang="ru-RU" altLang="en-US" dirty="0">
                <a:solidFill>
                  <a:schemeClr val="tx1">
                    <a:lumMod val="50000"/>
                  </a:schemeClr>
                </a:solidFill>
                <a:latin typeface="+mn-lt"/>
                <a:cs typeface="Arial" charset="0"/>
              </a:rPr>
              <a:t>справочники </a:t>
            </a:r>
            <a:r>
              <a:rPr lang="en-GB" altLang="en-US" dirty="0">
                <a:solidFill>
                  <a:schemeClr val="tx1">
                    <a:lumMod val="50000"/>
                  </a:schemeClr>
                </a:solidFill>
                <a:latin typeface="+mn-lt"/>
                <a:cs typeface="Arial" charset="0"/>
              </a:rPr>
              <a:t>(Handbooks)</a:t>
            </a:r>
            <a:r>
              <a:rPr lang="ru-RU" altLang="en-US" dirty="0">
                <a:solidFill>
                  <a:schemeClr val="tx1">
                    <a:lumMod val="50000"/>
                  </a:schemeClr>
                </a:solidFill>
                <a:latin typeface="+mn-lt"/>
                <a:cs typeface="Arial" charset="0"/>
              </a:rPr>
              <a:t> – 200 названий</a:t>
            </a:r>
          </a:p>
          <a:p>
            <a:pPr>
              <a:spcBef>
                <a:spcPct val="20000"/>
              </a:spcBef>
              <a:buClr>
                <a:srgbClr val="036635"/>
              </a:buClr>
              <a:buSzPct val="140000"/>
              <a:buFont typeface="Arial" charset="0"/>
              <a:buChar char="•"/>
            </a:pPr>
            <a:r>
              <a:rPr lang="ru-RU" altLang="en-US" dirty="0">
                <a:solidFill>
                  <a:schemeClr val="tx1">
                    <a:lumMod val="50000"/>
                  </a:schemeClr>
                </a:solidFill>
                <a:latin typeface="+mn-lt"/>
                <a:cs typeface="Arial" charset="0"/>
              </a:rPr>
              <a:t>Электронные книги (</a:t>
            </a:r>
            <a:r>
              <a:rPr lang="en-GB" altLang="en-US" dirty="0">
                <a:solidFill>
                  <a:schemeClr val="tx1">
                    <a:lumMod val="50000"/>
                  </a:schemeClr>
                </a:solidFill>
                <a:latin typeface="+mn-lt"/>
                <a:cs typeface="Arial" charset="0"/>
              </a:rPr>
              <a:t>e-books</a:t>
            </a:r>
            <a:r>
              <a:rPr lang="ru-RU" altLang="en-US" dirty="0" smtClean="0">
                <a:solidFill>
                  <a:schemeClr val="tx1">
                    <a:lumMod val="50000"/>
                  </a:schemeClr>
                </a:solidFill>
                <a:latin typeface="+mn-lt"/>
                <a:cs typeface="Arial" charset="0"/>
              </a:rPr>
              <a:t>) и </a:t>
            </a:r>
            <a:r>
              <a:rPr lang="ru-RU" altLang="en-US" dirty="0">
                <a:solidFill>
                  <a:schemeClr val="tx1">
                    <a:lumMod val="50000"/>
                  </a:schemeClr>
                </a:solidFill>
                <a:cs typeface="Arial" charset="0"/>
              </a:rPr>
              <a:t>продолжающиеся издания (</a:t>
            </a:r>
            <a:r>
              <a:rPr lang="en-US" altLang="en-US" dirty="0">
                <a:solidFill>
                  <a:schemeClr val="tx1">
                    <a:lumMod val="50000"/>
                  </a:schemeClr>
                </a:solidFill>
                <a:cs typeface="Arial" charset="0"/>
              </a:rPr>
              <a:t>Books</a:t>
            </a:r>
            <a:r>
              <a:rPr lang="en-GB" altLang="en-US" dirty="0">
                <a:solidFill>
                  <a:schemeClr val="tx1">
                    <a:lumMod val="50000"/>
                  </a:schemeClr>
                </a:solidFill>
                <a:cs typeface="Arial" charset="0"/>
              </a:rPr>
              <a:t> series</a:t>
            </a:r>
            <a:r>
              <a:rPr lang="ru-RU" altLang="en-US" dirty="0">
                <a:solidFill>
                  <a:schemeClr val="tx1">
                    <a:lumMod val="50000"/>
                  </a:schemeClr>
                </a:solidFill>
                <a:cs typeface="Arial" charset="0"/>
              </a:rPr>
              <a:t>)</a:t>
            </a:r>
            <a:r>
              <a:rPr lang="en-GB" altLang="en-US" dirty="0" smtClean="0">
                <a:solidFill>
                  <a:schemeClr val="tx1">
                    <a:lumMod val="50000"/>
                  </a:schemeClr>
                </a:solidFill>
                <a:latin typeface="+mn-lt"/>
                <a:cs typeface="Arial" charset="0"/>
              </a:rPr>
              <a:t> </a:t>
            </a:r>
            <a:r>
              <a:rPr lang="ru-RU" altLang="en-US" dirty="0">
                <a:solidFill>
                  <a:schemeClr val="tx1">
                    <a:lumMod val="50000"/>
                  </a:schemeClr>
                </a:solidFill>
                <a:latin typeface="+mn-lt"/>
                <a:cs typeface="Arial" charset="0"/>
              </a:rPr>
              <a:t>– более </a:t>
            </a:r>
            <a:r>
              <a:rPr lang="en-GB" altLang="en-US" b="1" dirty="0" smtClean="0">
                <a:solidFill>
                  <a:schemeClr val="tx1">
                    <a:lumMod val="50000"/>
                  </a:schemeClr>
                </a:solidFill>
                <a:latin typeface="+mn-lt"/>
                <a:cs typeface="Arial" charset="0"/>
              </a:rPr>
              <a:t>33</a:t>
            </a:r>
            <a:r>
              <a:rPr lang="ru-RU" altLang="en-US" b="1" dirty="0" smtClean="0">
                <a:solidFill>
                  <a:schemeClr val="tx1">
                    <a:lumMod val="50000"/>
                  </a:schemeClr>
                </a:solidFill>
                <a:latin typeface="+mn-lt"/>
                <a:cs typeface="Arial" charset="0"/>
              </a:rPr>
              <a:t>000</a:t>
            </a:r>
            <a:r>
              <a:rPr lang="ru-RU" altLang="en-US" dirty="0" smtClean="0">
                <a:solidFill>
                  <a:schemeClr val="tx1">
                    <a:lumMod val="50000"/>
                  </a:schemeClr>
                </a:solidFill>
                <a:latin typeface="+mn-lt"/>
                <a:cs typeface="Arial" charset="0"/>
              </a:rPr>
              <a:t> </a:t>
            </a:r>
            <a:r>
              <a:rPr lang="ru-RU" altLang="en-US" dirty="0">
                <a:solidFill>
                  <a:schemeClr val="tx1">
                    <a:lumMod val="50000"/>
                  </a:schemeClr>
                </a:solidFill>
                <a:latin typeface="+mn-lt"/>
                <a:cs typeface="Arial" charset="0"/>
              </a:rPr>
              <a:t>названий + </a:t>
            </a:r>
            <a:r>
              <a:rPr lang="en-GB" altLang="en-US" dirty="0">
                <a:solidFill>
                  <a:schemeClr val="tx1">
                    <a:lumMod val="50000"/>
                  </a:schemeClr>
                </a:solidFill>
                <a:latin typeface="+mn-lt"/>
                <a:cs typeface="Arial" charset="0"/>
              </a:rPr>
              <a:t>MARC </a:t>
            </a:r>
            <a:r>
              <a:rPr lang="ru-RU" altLang="en-US" dirty="0">
                <a:solidFill>
                  <a:schemeClr val="tx1">
                    <a:lumMod val="50000"/>
                  </a:schemeClr>
                </a:solidFill>
                <a:latin typeface="+mn-lt"/>
                <a:cs typeface="Arial" charset="0"/>
              </a:rPr>
              <a:t>записи</a:t>
            </a:r>
          </a:p>
        </p:txBody>
      </p:sp>
      <p:pic>
        <p:nvPicPr>
          <p:cNvPr id="129028" name="Picture 4" descr="tetrahedronlett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295400"/>
            <a:ext cx="13938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9" name="Picture 5" descr="thelanc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6188" y="3644900"/>
            <a:ext cx="114141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2088" y="5445125"/>
            <a:ext cx="1054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D_TYPE_RGB.jpg"/>
          <p:cNvPicPr>
            <a:picLocks noChangeAspect="1"/>
          </p:cNvPicPr>
          <p:nvPr/>
        </p:nvPicPr>
        <p:blipFill>
          <a:blip r:embed="rId6" cstate="print"/>
          <a:stretch>
            <a:fillRect/>
          </a:stretch>
        </p:blipFill>
        <p:spPr>
          <a:xfrm>
            <a:off x="533400" y="629326"/>
            <a:ext cx="2947440" cy="385201"/>
          </a:xfrm>
          <a:prstGeom prst="rect">
            <a:avLst/>
          </a:prstGeom>
        </p:spPr>
      </p:pic>
    </p:spTree>
    <p:extLst>
      <p:ext uri="{BB962C8B-B14F-4D97-AF65-F5344CB8AC3E}">
        <p14:creationId xmlns:p14="http://schemas.microsoft.com/office/powerpoint/2010/main" val="3250600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ZF.yXsx_A06.uVVeY8leUQ"/>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Pv04wbcoHUa1SKTcqe.KP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suYtMf1Zp0S8v9s1UUMlcA"/>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VSIAmNNd1kqA7Difl0gc2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TRqswTUB6UiWIukLm69zx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CcH9TaXf0UKZCq126grbR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IFeez_Yd.0W5fXhOKzuVfg"/>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oIDa7oEeFUyeZUHL3FDZdA"/>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yrFR4BClFkuWlBGQkA.Se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Ld9mJfdSJUK9qgfl4KKhA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mrw6tB2tmEaxBVKMrtsef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TPR2P1k9nEm1IIEy5tJaY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woTpQGxfA0iJQLBx9298U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E51ykgSu1EOUh9QeZchxg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fJFR0B1qrECRH5IP2c7td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fP1kNQFvSECzhyGEDTdUz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sMFiiPkb50e4lNonKotGT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7ErUvHDSDE2lr1IAm7Fs3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Qpvbn7vaRUu3A7C1CzQnC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q32X7hQ0YkGfkkn32JRsu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XuTUuBxKdUWSPTYe2EtKt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2kKF3uOcIkKsHUL_lie0G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z0U0T9HLOUGyESVL78MtU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SpBk6SKGd0u_J1ltMYh.l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7w84r_gUjUqB2ZHhhCueD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cvylwwueIE2FY6xph6M3yQ"/>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Q33_akkwO0.eTdheYYyHm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cUq8NeUPvUW4Ou2FLItKL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G.lp9LejV0eoe756yROmlA"/>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tb0Ek9.QzkOzlaeOchy4R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G.lp9LejV0eoe756yROml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G.lp9LejV0eoe756yROml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Cc0xfg20xESVa0dLdXY2C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Q33_akkwO0.eTdheYYyHmg"/>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tb0Ek9.QzkOzlaeOchy4R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tb0Ek9.QzkOzlaeOchy4Rg"/>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G.lp9LejV0eoe756yROmlA"/>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G.lp9LejV0eoe756yROmlA"/>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w.GDvpOeVkSRGk.gaST_V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Q33_akkwO0.eTdheYYyHm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tb0Ek9.QzkOzlaeOchy4R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G.lp9LejV0eoe756yROml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G.lp9LejV0eoe756yROmlA"/>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jo0dfjgXSUyT80Z_OjFOSA"/>
</p:tagLst>
</file>

<file path=ppt/tags/tag50.xml><?xml version="1.0" encoding="utf-8"?>
<p:tagLst xmlns:a="http://schemas.openxmlformats.org/drawingml/2006/main" xmlns:r="http://schemas.openxmlformats.org/officeDocument/2006/relationships" xmlns:p="http://schemas.openxmlformats.org/presentationml/2006/main">
  <p:tag name="NAME" val="DirArrow"/>
  <p:tag name="THINKCELLSHAPEDONOTDELETE" val="p6Nxwmyaf10SL4T6bsRen5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gp_EKBdYHECXUZ5QCJp7M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n1WUvKwIqUCFl_XS81omjQ"/>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mrw6tB2tmEaxBVKMrtsef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mJW.Futdb06MPsj1zf2nR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mJW.Futdb06MPsj1zf2nR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mJW.Futdb06MPsj1zf2nR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lsevier Content Slides">
  <a:themeElements>
    <a:clrScheme name="Elsevier Colours">
      <a:dk1>
        <a:srgbClr val="53565A"/>
      </a:dk1>
      <a:lt1>
        <a:sysClr val="window" lastClr="FFFFF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Elsevier Content Slides">
  <a:themeElements>
    <a:clrScheme name="Elsevier Colours">
      <a:dk1>
        <a:srgbClr val="53565A"/>
      </a:dk1>
      <a:lt1>
        <a:sysClr val="window" lastClr="FFFFF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Elsevier Colours">
    <a:dk1>
      <a:srgbClr val="53565A"/>
    </a:dk1>
    <a:lt1>
      <a:sysClr val="window" lastClr="FFFFFF"/>
    </a:lt1>
    <a:dk2>
      <a:srgbClr val="FF8200"/>
    </a:dk2>
    <a:lt2>
      <a:srgbClr val="A7A8AA"/>
    </a:lt2>
    <a:accent1>
      <a:srgbClr val="007398"/>
    </a:accent1>
    <a:accent2>
      <a:srgbClr val="FF8200"/>
    </a:accent2>
    <a:accent3>
      <a:srgbClr val="53565A"/>
    </a:accent3>
    <a:accent4>
      <a:srgbClr val="00966C"/>
    </a:accent4>
    <a:accent5>
      <a:srgbClr val="41B6E6"/>
    </a:accent5>
    <a:accent6>
      <a:srgbClr val="CBC793"/>
    </a:accent6>
    <a:hlink>
      <a:srgbClr val="007398"/>
    </a:hlink>
    <a:folHlink>
      <a:srgbClr val="FF8200"/>
    </a:folHlink>
  </a:clrScheme>
</a:themeOverride>
</file>

<file path=docProps/app.xml><?xml version="1.0" encoding="utf-8"?>
<Properties xmlns="http://schemas.openxmlformats.org/officeDocument/2006/extended-properties" xmlns:vt="http://schemas.openxmlformats.org/officeDocument/2006/docPropsVTypes">
  <Template/>
  <TotalTime>7986</TotalTime>
  <Words>3647</Words>
  <Application>Microsoft Office PowerPoint</Application>
  <PresentationFormat>On-screen Show (4:3)</PresentationFormat>
  <Paragraphs>544</Paragraphs>
  <Slides>83</Slides>
  <Notes>42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83</vt:i4>
      </vt:variant>
    </vt:vector>
  </HeadingPairs>
  <TitlesOfParts>
    <vt:vector size="86" baseType="lpstr">
      <vt:lpstr>Elsevier Content Slides</vt:lpstr>
      <vt:lpstr>1_Elsevier Content Slides</vt:lpstr>
      <vt:lpstr>think-cell Slide</vt:lpstr>
      <vt:lpstr>Использование информационных решений Elsevier в научной работе</vt:lpstr>
      <vt:lpstr>Elsevier – партнер, которому доверяют</vt:lpstr>
      <vt:lpstr>Elsevier в цифрах</vt:lpstr>
      <vt:lpstr>От информации к решениям -25% мировой науки</vt:lpstr>
      <vt:lpstr>PowerPoint Presentation</vt:lpstr>
      <vt:lpstr>Чтение научной литературы способствует созданию нового знания</vt:lpstr>
      <vt:lpstr>Публикационная активность и финансирование напрямую связаны с использованием научных ресурсов  </vt:lpstr>
      <vt:lpstr>Общий тренд - ключевые научные результаты публикуются на английском языке </vt:lpstr>
      <vt:lpstr>PowerPoint Presentation</vt:lpstr>
      <vt:lpstr>Высококачественные и актуальные данные</vt:lpstr>
      <vt:lpstr> Предметные коллекции  ScienceDirect</vt:lpstr>
      <vt:lpstr>PowerPoint Presentation</vt:lpstr>
      <vt:lpstr>PowerPoint Presentation</vt:lpstr>
      <vt:lpstr>Research Highlights от редактора в результатах поиска</vt:lpstr>
      <vt:lpstr>Новый внешний вид статьи</vt:lpstr>
      <vt:lpstr>Более 30 инноваций в отображении содержимого статей на ScienceDirect</vt:lpstr>
      <vt:lpstr>В чем суть инноваций в содержимом статей?</vt:lpstr>
      <vt:lpstr>Интерактивные 3D модели</vt:lpstr>
      <vt:lpstr>Виртуальный микроскоп</vt:lpstr>
      <vt:lpstr>Работа с изображениями, подготовка презентаций</vt:lpstr>
      <vt:lpstr>Возможности работы со ссылками</vt:lpstr>
      <vt:lpstr>ScienceDirect’s Top 25 – что происходит в каждой научной области прямо сейчас</vt:lpstr>
      <vt:lpstr>Подбор журнала для публикации</vt:lpstr>
      <vt:lpstr>Пример автоматического подбора журнала</vt:lpstr>
      <vt:lpstr>Открытый портал Elsevier по обучению исследователей написанию статей – publishingcampus.elsevier.com/</vt:lpstr>
      <vt:lpstr>PowerPoint Presentation</vt:lpstr>
      <vt:lpstr>Как искать научную литературу?</vt:lpstr>
      <vt:lpstr>PowerPoint Presentation</vt:lpstr>
      <vt:lpstr>PowerPoint Presentation</vt:lpstr>
      <vt:lpstr>PowerPoint Presentation</vt:lpstr>
      <vt:lpstr>PowerPoint Presentation</vt:lpstr>
      <vt:lpstr>Content Selection &amp; Advisory Board Scopus</vt:lpstr>
      <vt:lpstr>PowerPoint Presentation</vt:lpstr>
      <vt:lpstr>PowerPoint Presentation</vt:lpstr>
      <vt:lpstr>Работа с поисковым запросом</vt:lpstr>
      <vt:lpstr> Поиск статей и обзор  научных направлений</vt:lpstr>
      <vt:lpstr>PowerPoint Presentation</vt:lpstr>
      <vt:lpstr>Процесс поиска должен быть документирован</vt:lpstr>
      <vt:lpstr>Пример работы с сохраненными запросами в Scopus</vt:lpstr>
      <vt:lpstr>Визуализация данных </vt:lpstr>
      <vt:lpstr>Визуализация данных – динамика по годам</vt:lpstr>
      <vt:lpstr>Визуализация данных – организации-лидеры исследования</vt:lpstr>
      <vt:lpstr>Визуализация данных – подбор журнала</vt:lpstr>
      <vt:lpstr>Рейтинги журналов SJR и SNIP</vt:lpstr>
      <vt:lpstr>SNIP: Импакт фактор нормализованный по источнику (Source-normalized impact per paper)</vt:lpstr>
      <vt:lpstr>Сравнительные характеристики SJR, SNIP, JIF</vt:lpstr>
      <vt:lpstr>Подбор журнала по рейтингу</vt:lpstr>
      <vt:lpstr>Визуализация данных – география цитирования</vt:lpstr>
      <vt:lpstr>Визуализация данных – география цитирования</vt:lpstr>
      <vt:lpstr>PowerPoint Presentation</vt:lpstr>
      <vt:lpstr>Профиль автора</vt:lpstr>
      <vt:lpstr>Графическое отображение Индекса Хирша</vt:lpstr>
      <vt:lpstr>Запросы на корректировку</vt:lpstr>
      <vt:lpstr>Запросы на корректировку</vt:lpstr>
      <vt:lpstr>Профиль организации в Scopus</vt:lpstr>
      <vt:lpstr>Проверяйте журнала на наличие в Scopus</vt:lpstr>
      <vt:lpstr> Этих журналов в Scopus нет</vt:lpstr>
      <vt:lpstr>PowerPoint Presentation</vt:lpstr>
      <vt:lpstr>PowerPoint Presentation</vt:lpstr>
      <vt:lpstr>PowerPoint Presentation</vt:lpstr>
      <vt:lpstr>Mendeley - управление персональной научной библиотекой и взаимодействие с научным сообществом</vt:lpstr>
      <vt:lpstr>PowerPoint Presentation</vt:lpstr>
      <vt:lpstr>PowerPoint Presentation</vt:lpstr>
      <vt:lpstr>1. Mendeley - бесплатный менеджер ссылок</vt:lpstr>
      <vt:lpstr>PowerPoint Presentation</vt:lpstr>
      <vt:lpstr>2. Читайте, отмечайте, делитесь с коллегами </vt:lpstr>
      <vt:lpstr>PowerPoint Presentation</vt:lpstr>
      <vt:lpstr>3. Организуйте свою библиотеку - экспорт статей</vt:lpstr>
      <vt:lpstr>Mendeley Web Importer </vt:lpstr>
      <vt:lpstr>PowerPoint Presentation</vt:lpstr>
      <vt:lpstr>PowerPoint Presentation</vt:lpstr>
      <vt:lpstr>3. Организуйте свою библиотеку - удобства</vt:lpstr>
      <vt:lpstr>PowerPoint Presentation</vt:lpstr>
      <vt:lpstr>4. Работайте вместе с коллегами</vt:lpstr>
      <vt:lpstr>Взаимодействуйте с вашими коллегами</vt:lpstr>
      <vt:lpstr>5. Удобство использования</vt:lpstr>
      <vt:lpstr>PowerPoint Presentation</vt:lpstr>
      <vt:lpstr>6. Поиск новых статей, идей и коллег</vt:lpstr>
      <vt:lpstr>Международная научная сеть Mendeley</vt:lpstr>
      <vt:lpstr>Профиль пользователя</vt:lpstr>
      <vt:lpstr>Поиск научных контактов через тематические группы и рекомендации научных групп</vt:lpstr>
      <vt:lpstr>Полезные ссылки</vt:lpstr>
      <vt:lpstr>PowerPoint Presentation</vt:lpstr>
    </vt:vector>
  </TitlesOfParts>
  <Company>Reed Elsevier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Liz Dyas</dc:creator>
  <cp:lastModifiedBy>Reed Elsevier</cp:lastModifiedBy>
  <cp:revision>191</cp:revision>
  <dcterms:created xsi:type="dcterms:W3CDTF">2012-10-26T14:47:02Z</dcterms:created>
  <dcterms:modified xsi:type="dcterms:W3CDTF">2015-10-30T05:31:27Z</dcterms:modified>
</cp:coreProperties>
</file>