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0" r:id="rId2"/>
    <p:sldId id="280" r:id="rId3"/>
    <p:sldId id="277" r:id="rId4"/>
    <p:sldId id="279" r:id="rId5"/>
    <p:sldId id="271" r:id="rId6"/>
    <p:sldId id="273" r:id="rId7"/>
    <p:sldId id="290" r:id="rId8"/>
    <p:sldId id="333" r:id="rId9"/>
    <p:sldId id="289" r:id="rId10"/>
    <p:sldId id="330" r:id="rId11"/>
    <p:sldId id="334" r:id="rId12"/>
    <p:sldId id="331" r:id="rId13"/>
    <p:sldId id="295" r:id="rId14"/>
    <p:sldId id="343" r:id="rId15"/>
    <p:sldId id="313" r:id="rId16"/>
    <p:sldId id="311" r:id="rId17"/>
    <p:sldId id="320" r:id="rId18"/>
    <p:sldId id="297" r:id="rId19"/>
    <p:sldId id="321" r:id="rId20"/>
    <p:sldId id="303" r:id="rId21"/>
    <p:sldId id="325" r:id="rId22"/>
    <p:sldId id="298" r:id="rId23"/>
    <p:sldId id="306" r:id="rId24"/>
    <p:sldId id="342" r:id="rId25"/>
    <p:sldId id="316" r:id="rId26"/>
    <p:sldId id="300" r:id="rId27"/>
    <p:sldId id="322" r:id="rId28"/>
    <p:sldId id="323" r:id="rId29"/>
    <p:sldId id="324" r:id="rId30"/>
    <p:sldId id="339" r:id="rId31"/>
    <p:sldId id="340" r:id="rId32"/>
    <p:sldId id="341" r:id="rId33"/>
    <p:sldId id="319" r:id="rId3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C5"/>
    <a:srgbClr val="FFF094"/>
    <a:srgbClr val="F8F8F8"/>
    <a:srgbClr val="E8E1CE"/>
    <a:srgbClr val="D6D8DC"/>
    <a:srgbClr val="FFDFAB"/>
    <a:srgbClr val="CFAD70"/>
    <a:srgbClr val="C6C0B1"/>
    <a:srgbClr val="E6835C"/>
    <a:srgbClr val="943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35" autoAdjust="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7F7713D3-9605-4B89-88CC-2EF9FD9A983C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4A02DA77-2E0C-4FE5-B780-9920E3CA1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338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F1B067-217F-4369-A2A9-F53FF2079E5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1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67A06-2010-4569-BF90-F15C8F02FF60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E2F0B-420B-4770-9E54-F653BE3BB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C0A00-C83C-4B5D-B717-5B12D2D625C0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A78CC-7CE7-4468-ADE4-38F2177C5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91656-0894-4E69-A33D-F5BA2E3AC5F8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F5E04-DE9A-4485-B892-A0DFFB96D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A54D-70C8-4265-BB1C-DDECAA0CD3EF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1297-5A9B-4B40-94AE-AFB950291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6C690-BC36-4CDC-BD6D-2898CDFEB795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2E3D9-771D-4507-9CC7-02C90EA3F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202A7-5498-451C-9349-9D60029D662B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FFBF-D569-4A76-84C6-FE4313EC2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654A7-B55C-4440-A48E-87E1FF8EA9B8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849D7-8CE5-4303-8EF2-F40B5CF68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2CA8-FC91-48A8-BDD2-9C47A7669292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1341-D4AB-433E-B8FF-252C7A0F6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405BF-0264-494B-8BAF-8EC3C0C5F2FD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4B65-BEBD-4CC9-B974-211F4B5F1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193D-2E17-4378-9493-ED491F856532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4667E-F959-48C1-8F39-898857974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4017A-DEBB-43DF-B73B-C5F9C67310AE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90B1F-DE0F-4176-9A70-BFABE9224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956EE6-BDEA-4D3C-BDB3-60AAF908B572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40805A-74A6-4073-A867-91E1D54A7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0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4.m4a"/><Relationship Id="rId7" Type="http://schemas.openxmlformats.org/officeDocument/2006/relationships/image" Target="../media/image45.jpg"/><Relationship Id="rId2" Type="http://schemas.microsoft.com/office/2007/relationships/media" Target="../media/media24.m4a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2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26.m4a"/><Relationship Id="rId7" Type="http://schemas.openxmlformats.org/officeDocument/2006/relationships/image" Target="../media/image49.jpeg"/><Relationship Id="rId2" Type="http://schemas.microsoft.com/office/2007/relationships/media" Target="../media/media26.m4a"/><Relationship Id="rId1" Type="http://schemas.openxmlformats.org/officeDocument/2006/relationships/tags" Target="../tags/tag22.x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7.m4a"/><Relationship Id="rId1" Type="http://schemas.openxmlformats.org/officeDocument/2006/relationships/tags" Target="../tags/tag2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8.m4a"/><Relationship Id="rId7" Type="http://schemas.openxmlformats.org/officeDocument/2006/relationships/hyperlink" Target="https://ntb.donstu.ru/content/konstruktivnoe-modelirovanie-odezhdy" TargetMode="External"/><Relationship Id="rId2" Type="http://schemas.microsoft.com/office/2007/relationships/media" Target="../media/media28.m4a"/><Relationship Id="rId1" Type="http://schemas.openxmlformats.org/officeDocument/2006/relationships/tags" Target="../tags/tag24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tags" Target="../tags/tag25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0.m4a"/><Relationship Id="rId7" Type="http://schemas.openxmlformats.org/officeDocument/2006/relationships/image" Target="../media/image59.jpg"/><Relationship Id="rId2" Type="http://schemas.microsoft.com/office/2007/relationships/media" Target="../media/media30.m4a"/><Relationship Id="rId1" Type="http://schemas.openxmlformats.org/officeDocument/2006/relationships/tags" Target="../tags/tag26.xml"/><Relationship Id="rId6" Type="http://schemas.openxmlformats.org/officeDocument/2006/relationships/image" Target="../media/image58.gif"/><Relationship Id="rId5" Type="http://schemas.openxmlformats.org/officeDocument/2006/relationships/image" Target="../media/image57.jp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tags" Target="../tags/tag2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2.m4a"/><Relationship Id="rId7" Type="http://schemas.openxmlformats.org/officeDocument/2006/relationships/image" Target="../media/image63.jpg"/><Relationship Id="rId2" Type="http://schemas.microsoft.com/office/2007/relationships/media" Target="../media/media32.m4a"/><Relationship Id="rId1" Type="http://schemas.openxmlformats.org/officeDocument/2006/relationships/tags" Target="../tags/tag28.xml"/><Relationship Id="rId6" Type="http://schemas.openxmlformats.org/officeDocument/2006/relationships/hyperlink" Target="https://ntb.donstu.ru/content/vypusknaya-kvalifikacionnaya-rabota-po-konstruirovaniyu-izdeliy-legkoy-promyshlennosti" TargetMode="External"/><Relationship Id="rId5" Type="http://schemas.openxmlformats.org/officeDocument/2006/relationships/image" Target="../media/image62.jp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2.jp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2400" y="0"/>
            <a:ext cx="12512723" cy="7461704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94300" y="-101600"/>
            <a:ext cx="6997700" cy="452431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0800000" algn="r" rotWithShape="0">
              <a:srgbClr val="D1941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ln w="22225">
                  <a:solidFill>
                    <a:srgbClr val="906931"/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rPr>
              <a:t>Мир </a:t>
            </a:r>
            <a:r>
              <a:rPr lang="ru-RU" sz="9600" dirty="0" smtClean="0">
                <a:ln w="22225">
                  <a:solidFill>
                    <a:srgbClr val="906931"/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rPr>
              <a:t>моды </a:t>
            </a:r>
            <a:r>
              <a:rPr lang="ru-RU" sz="9600" dirty="0">
                <a:ln w="22225">
                  <a:solidFill>
                    <a:srgbClr val="906931"/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rPr>
              <a:t>и дизайна</a:t>
            </a:r>
            <a:endParaRPr lang="ru-RU" sz="9600" dirty="0">
              <a:ln w="22225">
                <a:solidFill>
                  <a:srgbClr val="906931"/>
                </a:solidFill>
                <a:prstDash val="solid"/>
              </a:ln>
              <a:solidFill>
                <a:schemeClr val="bg1"/>
              </a:solidFill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3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648" t="3018" r="3781" b="3294"/>
          <a:stretch/>
        </p:blipFill>
        <p:spPr>
          <a:xfrm>
            <a:off x="357244" y="339969"/>
            <a:ext cx="4219587" cy="6163253"/>
          </a:xfrm>
          <a:prstGeom prst="rect">
            <a:avLst/>
          </a:prstGeom>
          <a:ln w="38100">
            <a:solidFill>
              <a:srgbClr val="BB9028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76800" y="177800"/>
            <a:ext cx="69215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charset="0"/>
              </a:rPr>
              <a:t>687.03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charset="0"/>
              </a:rPr>
              <a:t>Б 90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charset="0"/>
              </a:rPr>
              <a:t>Бузов, Б.А.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charset="0"/>
              </a:rPr>
              <a:t>Материалы для одежды : учеб. пособие для вузов / Б.А. Бузов, Г.П. Румянцева. - М. : Академия, 2010. - 160 с. : ил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charset="0"/>
              </a:rPr>
              <a:t>Рассмотрены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Arial" charset="0"/>
              </a:rPr>
              <a:t>классификация бытовой одежды, номенклатура показателей ее качества и управление им, гигиенические требования к материалу и одежде, ее формообразование и формоустойчивость, методика выбора материалов и оценка весомости показателей их качества, основные принципы и система управления качеством.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56">
        <p14:ripple/>
      </p:transition>
    </mc:Choice>
    <mc:Fallback xmlns="">
      <p:transition spd="slow" advTm="7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099" y="293077"/>
            <a:ext cx="6952763" cy="6109365"/>
          </a:xfrm>
          <a:prstGeom prst="rect">
            <a:avLst/>
          </a:prstGeom>
          <a:solidFill>
            <a:srgbClr val="E8E1C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67/68(075.8)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Ж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75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Жихарев, А.П.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Практикум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по материаловедению в производстве изделий легкой промышленности : учеб. пособие для вузов / А.П. Жихарев, А.П. Краснов, Д.Г. Петропавловский. - М. : Академия, 2004. - 464 с.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В пособии рассмотрены методы по определению характеристик структуры и свойств текстильных нитей и ниток, тканей, трикотажа, нетканых полотен, кожи, искусственной кожи и меха, картона, резин, термопластов и другие материалов при растяжении, сжатии и изгибе, проницаемости, взаимодействии с влагой, механическом износе.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806" y="293077"/>
            <a:ext cx="4208294" cy="620489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6811107" y="3763108"/>
            <a:ext cx="5240215" cy="3107593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78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603">
        <p15:prstTrans prst="wind"/>
      </p:transition>
    </mc:Choice>
    <mc:Fallback xmlns="">
      <p:transition spd="slow" advTm="17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 descr="Жихарев А.П., Румянцева Г.П., Кирсанова Е.А. &quot;Материаловедение. Швейное производство. Учебное пособие для начального профессионального образования&quot;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3" name="AutoShape 5" descr="Жихарев А.П., Румянцева Г.П., Кирсанова Е.А. &quot;Материаловедение. Швейное производство. Учебное пособие для начального профессионального образования&quot;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4" name="AutoShape 7" descr="Жихарев А.П., Румянцева Г.П., Кирсанова Е.А. &quot;Материаловедение. Швейное производство. Учебное пособие для начального профессионального образования&quot;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5" name="AutoShape 9" descr="0_150444_2f6c14f3_ori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6" name="AutoShape 11" descr="100701584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7" name="AutoShape 13" descr="100701584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5614" name="Picture 14" descr="10070158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0211" y="369000"/>
            <a:ext cx="4263991" cy="61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5625" name="Group 25"/>
          <p:cNvGraphicFramePr>
            <a:graphicFrameLocks noGrp="1"/>
          </p:cNvGraphicFramePr>
          <p:nvPr>
            <p:extLst/>
          </p:nvPr>
        </p:nvGraphicFramePr>
        <p:xfrm>
          <a:off x="1366787" y="-508434"/>
          <a:ext cx="5188017" cy="365760"/>
        </p:xfrm>
        <a:graphic>
          <a:graphicData uri="http://schemas.openxmlformats.org/drawingml/2006/table">
            <a:tbl>
              <a:tblPr/>
              <a:tblGrid>
                <a:gridCol w="2594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26831" y="497428"/>
            <a:ext cx="6646984" cy="5863144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schemeClr val="bg1"/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687</a:t>
            </a: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</a:b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С 12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Georg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Савостицкий,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Н.А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.</a:t>
            </a: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</a:b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Материаловедение швейного производства : учеб. пособие /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Н.А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. Савостицкий,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Э.К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. Амирова. - 2-е изд., стер. - М. : Академия, 2002. - 240 с. : ил.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Georg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В пособии представлены сведения о текстильных волокнах, основах технологии производства текстильных материалов, составе, строении и свойствах тканей. Описан ассортимент материалов для одежды, скрепляющих и отделочных материалов.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0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0">
        <p14:ferris dir="l"/>
      </p:transition>
    </mc:Choice>
    <mc:Fallback xmlns="">
      <p:transition spd="slow" advTm="8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56697" y="330643"/>
            <a:ext cx="4111130" cy="602905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28950" y="3495675"/>
          <a:ext cx="7064619" cy="182880"/>
        </p:xfrm>
        <a:graphic>
          <a:graphicData uri="http://schemas.openxmlformats.org/drawingml/2006/table">
            <a:tbl>
              <a:tblPr/>
              <a:tblGrid>
                <a:gridCol w="1976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i="1" kern="150" dirty="0">
                          <a:effectLst/>
                          <a:latin typeface="Times New Roman" panose="02020603050405020304" pitchFamily="18" charset="0"/>
                          <a:ea typeface="Andale Sans UI"/>
                          <a:cs typeface="Tahoma" panose="020B0604030504040204" pitchFamily="34" charset="0"/>
                        </a:rPr>
                        <a:t> 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6350" marR="63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54" name="Rectangle 1"/>
          <p:cNvSpPr>
            <a:spLocks noGrp="1" noChangeArrowheads="1"/>
          </p:cNvSpPr>
          <p:nvPr>
            <p:ph type="title"/>
          </p:nvPr>
        </p:nvSpPr>
        <p:spPr>
          <a:xfrm>
            <a:off x="4911968" y="330644"/>
            <a:ext cx="7150723" cy="6167182"/>
          </a:xfrm>
          <a:solidFill>
            <a:srgbClr val="F3F5F4">
              <a:alpha val="98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300" b="1" dirty="0" smtClean="0">
                <a:latin typeface="Georgia" pitchFamily="18" charset="0"/>
                <a:ea typeface="Andale Sans UI"/>
                <a:cs typeface="Tahoma" pitchFamily="34" charset="0"/>
              </a:rPr>
              <a:t>687.03</a:t>
            </a:r>
            <a:r>
              <a:rPr lang="de-DE" sz="2300" dirty="0" smtClean="0">
                <a:latin typeface="Georgia" pitchFamily="18" charset="0"/>
                <a:ea typeface="Andale Sans UI"/>
                <a:cs typeface="Tahoma" pitchFamily="34" charset="0"/>
              </a:rPr>
              <a:t/>
            </a:r>
            <a:br>
              <a:rPr lang="de-DE" sz="2300" dirty="0" smtClean="0">
                <a:latin typeface="Georgia" pitchFamily="18" charset="0"/>
                <a:ea typeface="Andale Sans UI"/>
                <a:cs typeface="Tahoma" pitchFamily="34" charset="0"/>
              </a:rPr>
            </a:br>
            <a:r>
              <a:rPr lang="de-DE" sz="2300" b="1" dirty="0" smtClean="0">
                <a:latin typeface="Georgia" pitchFamily="18" charset="0"/>
                <a:ea typeface="Andale Sans UI"/>
                <a:cs typeface="Tahoma" pitchFamily="34" charset="0"/>
              </a:rPr>
              <a:t>Б 90</a:t>
            </a:r>
            <a:r>
              <a:rPr lang="ru-RU" altLang="ja-JP" sz="2300" b="1" dirty="0" smtClean="0">
                <a:latin typeface="Georgia" pitchFamily="18" charset="0"/>
                <a:ea typeface="Andale Sans UI"/>
                <a:cs typeface="Times New Roman" pitchFamily="18" charset="0"/>
              </a:rPr>
              <a:t/>
            </a:r>
            <a:br>
              <a:rPr lang="ru-RU" altLang="ja-JP" sz="2300" b="1" dirty="0" smtClean="0">
                <a:latin typeface="Georgia" pitchFamily="18" charset="0"/>
                <a:ea typeface="Andale Sans UI"/>
                <a:cs typeface="Times New Roman" pitchFamily="18" charset="0"/>
              </a:rPr>
            </a:br>
            <a:r>
              <a:rPr lang="de-DE" altLang="ja-JP" sz="2300" b="1" dirty="0" smtClean="0">
                <a:latin typeface="Georgia" pitchFamily="18" charset="0"/>
                <a:ea typeface="Andale Sans UI"/>
                <a:cs typeface="Times New Roman" pitchFamily="18" charset="0"/>
              </a:rPr>
              <a:t>Бузов, Б.А.</a:t>
            </a:r>
            <a:r>
              <a:rPr lang="de-DE" altLang="ja-JP" sz="2300" dirty="0" smtClean="0">
                <a:latin typeface="Georgia" pitchFamily="18" charset="0"/>
                <a:ea typeface="Andale Sans UI"/>
                <a:cs typeface="Times New Roman" pitchFamily="18" charset="0"/>
              </a:rPr>
              <a:t/>
            </a:r>
            <a:br>
              <a:rPr lang="de-DE" altLang="ja-JP" sz="2300" dirty="0" smtClean="0">
                <a:latin typeface="Georgia" pitchFamily="18" charset="0"/>
                <a:ea typeface="Andale Sans UI"/>
                <a:cs typeface="Times New Roman" pitchFamily="18" charset="0"/>
              </a:rPr>
            </a:br>
            <a:r>
              <a:rPr lang="de-DE" altLang="ja-JP" sz="2300" b="1" dirty="0" smtClean="0">
                <a:latin typeface="Georgia" pitchFamily="18" charset="0"/>
                <a:ea typeface="Andale Sans UI"/>
                <a:cs typeface="Times New Roman" pitchFamily="18" charset="0"/>
              </a:rPr>
              <a:t>Практикум по материаловедению швейного производства : учеб. пособие для вузов / Б.А. Бузов, </a:t>
            </a:r>
            <a:r>
              <a:rPr lang="ru-RU" altLang="ja-JP" sz="2300" b="1" dirty="0" smtClean="0">
                <a:latin typeface="Georgia" pitchFamily="18" charset="0"/>
                <a:ea typeface="Andale Sans UI"/>
                <a:cs typeface="Times New Roman" pitchFamily="18" charset="0"/>
              </a:rPr>
              <a:t>Н.Д. </a:t>
            </a:r>
            <a:r>
              <a:rPr lang="de-DE" altLang="ja-JP" sz="2300" b="1" dirty="0" smtClean="0">
                <a:latin typeface="Georgia" pitchFamily="18" charset="0"/>
                <a:ea typeface="Andale Sans UI"/>
                <a:cs typeface="Times New Roman" pitchFamily="18" charset="0"/>
              </a:rPr>
              <a:t>Алыменкова, Д.Г. Петропавловский. - 2-е изд., стер. - М. : Академия, 2003. - 416 с. : ил.</a:t>
            </a:r>
            <a:r>
              <a:rPr lang="ru-RU" altLang="ja-JP" sz="2300" dirty="0" smtClean="0">
                <a:latin typeface="Georgia" pitchFamily="18" charset="0"/>
                <a:ea typeface="Andale Sans UI"/>
                <a:cs typeface="Times New Roman" pitchFamily="18" charset="0"/>
              </a:rPr>
              <a:t/>
            </a:r>
            <a:br>
              <a:rPr lang="ru-RU" altLang="ja-JP" sz="2300" dirty="0" smtClean="0">
                <a:latin typeface="Georgia" pitchFamily="18" charset="0"/>
                <a:ea typeface="Andale Sans UI"/>
                <a:cs typeface="Times New Roman" pitchFamily="18" charset="0"/>
              </a:rPr>
            </a:br>
            <a:r>
              <a:rPr lang="de-DE" altLang="ja-JP" sz="2300" dirty="0" smtClean="0">
                <a:latin typeface="Georgia" pitchFamily="18" charset="0"/>
                <a:ea typeface="Andale Sans UI"/>
                <a:cs typeface="Times New Roman" pitchFamily="18" charset="0"/>
              </a:rPr>
              <a:t>В учебнике рассмотрены строение и свойства текстильных материалов из натуральных и химических волокон и нитей, натурального и искусственного меха, швейных ниток и клеевых материалов, натуральной и искусственной кожи, пленочных, подкладочных, прокладочных материалов, фурнитуры, отделочных и других материалов, используемых для изготовления швейных изделий.</a:t>
            </a:r>
            <a:endParaRPr lang="ru-RU" altLang="ja-JP" sz="2300" dirty="0" smtClean="0">
              <a:latin typeface="Georgia" pitchFamily="18" charset="0"/>
              <a:cs typeface="游ゴシック Ligh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3284">
        <p:pull/>
      </p:transition>
    </mc:Choice>
    <mc:Fallback xmlns="">
      <p:transition spd="slow" advTm="13284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4583875" y="264615"/>
            <a:ext cx="7479170" cy="6324808"/>
          </a:xfrm>
          <a:prstGeom prst="rect">
            <a:avLst/>
          </a:prstGeom>
          <a:solidFill>
            <a:srgbClr val="EDEDEB">
              <a:alpha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srgbClr val="86775C"/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675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И 19	</a:t>
            </a:r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rgbClr val="3F3385"/>
              </a:solidFill>
              <a:uLnTx/>
              <a:uFillTx/>
              <a:latin typeface="Georg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Иванова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, 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В.Я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Материаловедение 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изделий из кожи : учеб. пособие / 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В.Я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. Иванова. - М. : Альфа-М: ИНФРА-М, 2010. - 208 с. : ил. </a:t>
            </a:r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rgbClr val="3F3385"/>
              </a:solidFill>
              <a:uLnTx/>
              <a:uFillTx/>
              <a:latin typeface="Georg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Приводятся 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3F3385"/>
                </a:solidFill>
                <a:uLnTx/>
                <a:uFillTx/>
                <a:latin typeface="Georgia" pitchFamily="18" charset="0"/>
                <a:ea typeface="+mn-ea"/>
                <a:cs typeface="Arial" charset="0"/>
              </a:rPr>
              <a:t>характеристики кожевенного сырья, рассматриваются натуральные, искусственные и синтетические кожи, а также свойства материалов для производства изделий из кожи. Содержание соответствует программе курса материаловедения обувного, кожгалантерейного и швейного производств.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5589" r="14617" b="4368"/>
          <a:stretch/>
        </p:blipFill>
        <p:spPr>
          <a:xfrm>
            <a:off x="320786" y="518849"/>
            <a:ext cx="3964887" cy="59018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84D2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bevelB prst="convex"/>
            <a:contourClr>
              <a:srgbClr val="FFFFFF"/>
            </a:contourClr>
          </a:sp3d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071">
        <p14:flash/>
      </p:transition>
    </mc:Choice>
    <mc:Fallback xmlns="">
      <p:transition spd="slow" advTm="12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1155700"/>
            <a:ext cx="11595100" cy="5219699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/>
                <a:solidFill>
                  <a:schemeClr val="accent3"/>
                </a:solidFill>
                <a:latin typeface="Georgia" panose="02040502050405020303" pitchFamily="18" charset="0"/>
              </a:rPr>
              <a:t>           </a:t>
            </a:r>
            <a:r>
              <a:rPr lang="ru-RU" sz="88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  <a:t>Композиция</a:t>
            </a:r>
            <a:br>
              <a:rPr lang="ru-RU" sz="88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</a:br>
            <a:r>
              <a:rPr lang="ru-RU" sz="88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  <a:t>и</a:t>
            </a:r>
            <a:r>
              <a:rPr lang="ru-RU" sz="80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  <a:t> </a:t>
            </a:r>
            <a:r>
              <a:rPr lang="ru-RU" sz="88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  <a:t>проектирование</a:t>
            </a:r>
            <a:br>
              <a:rPr lang="ru-RU" sz="88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</a:br>
            <a:r>
              <a:rPr lang="ru-RU" sz="80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  <a:t>                    </a:t>
            </a:r>
            <a:r>
              <a:rPr lang="ru-RU" sz="8800" b="1" dirty="0" smtClean="0">
                <a:ln/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FrankRuehl" panose="020E0503060101010101" pitchFamily="34" charset="-79"/>
              </a:rPr>
              <a:t>костюма</a:t>
            </a:r>
            <a:endParaRPr lang="ru-RU" b="1" dirty="0">
              <a:ln/>
              <a:solidFill>
                <a:schemeClr val="accent1">
                  <a:lumMod val="75000"/>
                </a:schemeClr>
              </a:solidFill>
              <a:cs typeface="FrankRuehl" panose="020E0503060101010101" pitchFamily="34" charset="-79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63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01">
        <p15:prstTrans prst="peelOff"/>
      </p:transition>
    </mc:Choice>
    <mc:Fallback xmlns="">
      <p:transition spd="slow" advTm="4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34708" y="330704"/>
            <a:ext cx="6841392" cy="6247864"/>
          </a:xfrm>
          <a:prstGeom prst="rect">
            <a:avLst/>
          </a:prstGeom>
          <a:solidFill>
            <a:srgbClr val="E3F2F5"/>
          </a:solidFill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prstClr val="black"/>
                </a:solidFill>
                <a:latin typeface="Georgia" panose="02040502050405020303" pitchFamily="18" charset="0"/>
              </a:rPr>
              <a:t>687.01</a:t>
            </a:r>
          </a:p>
          <a:p>
            <a:r>
              <a:rPr lang="ru-RU" sz="25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К 63</a:t>
            </a:r>
          </a:p>
          <a:p>
            <a:r>
              <a:rPr lang="ru-RU" sz="25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Композиция костюма : учеб. пособие для вузов / Г.М. Гусейнов [и др.]. - М. : Академия, 2003. - 432 с. : ил. - (Высшее профессиональное образование ).</a:t>
            </a:r>
          </a:p>
          <a:p>
            <a:r>
              <a:rPr lang="ru-RU" sz="2500" b="0" dirty="0" smtClean="0">
                <a:solidFill>
                  <a:prstClr val="black"/>
                </a:solidFill>
                <a:latin typeface="Georgia" panose="02040502050405020303" pitchFamily="18" charset="0"/>
              </a:rPr>
              <a:t>Изложены сведения о композиции костюма, принципы моделирования и художественного оформления одежды, включая изделия из трикотажа, обувь и аксессуары. Рассмотрены теоретические основы композиции, этапы творческого процесса, методы и специфика художественного проектирования костюма как объекта дизайна. </a:t>
            </a:r>
            <a:endParaRPr lang="ru-RU" sz="25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0" y="394636"/>
            <a:ext cx="4255170" cy="61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0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832">
        <p14:reveal/>
      </p:transition>
    </mc:Choice>
    <mc:Fallback xmlns="">
      <p:transition spd="slow" advTm="8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24387" y="83056"/>
            <a:ext cx="7064943" cy="369332"/>
          </a:xfrm>
          <a:prstGeom prst="rect">
            <a:avLst/>
          </a:prstGeom>
          <a:solidFill>
            <a:srgbClr val="FFFFFF">
              <a:alpha val="68000"/>
            </a:srgbClr>
          </a:solidFill>
          <a:effectLst/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78" y="452388"/>
            <a:ext cx="4220024" cy="612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26000" y="452388"/>
            <a:ext cx="7150100" cy="60939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/>
            <a:r>
              <a:rPr lang="ru-RU" sz="2600" dirty="0">
                <a:solidFill>
                  <a:prstClr val="black"/>
                </a:solidFill>
                <a:latin typeface="Georgia" panose="02040502050405020303" pitchFamily="18" charset="0"/>
              </a:rPr>
              <a:t>687(075.8)</a:t>
            </a:r>
          </a:p>
          <a:p>
            <a:pPr lvl="0"/>
            <a:r>
              <a:rPr lang="ru-RU" sz="2600" dirty="0">
                <a:solidFill>
                  <a:prstClr val="black"/>
                </a:solidFill>
                <a:latin typeface="Georgia" panose="02040502050405020303" pitchFamily="18" charset="0"/>
              </a:rPr>
              <a:t>Р 95</a:t>
            </a:r>
          </a:p>
          <a:p>
            <a:pPr lvl="0"/>
            <a:r>
              <a:rPr lang="ru-RU" sz="2600" dirty="0">
                <a:solidFill>
                  <a:prstClr val="black"/>
                </a:solidFill>
                <a:latin typeface="Georgia" panose="02040502050405020303" pitchFamily="18" charset="0"/>
              </a:rPr>
              <a:t>Рытвинская, Л.Б.</a:t>
            </a:r>
          </a:p>
          <a:p>
            <a:pPr lvl="0"/>
            <a:r>
              <a:rPr lang="ru-RU" sz="2600" dirty="0">
                <a:solidFill>
                  <a:prstClr val="black"/>
                </a:solidFill>
                <a:latin typeface="Georgia" panose="02040502050405020303" pitchFamily="18" charset="0"/>
              </a:rPr>
              <a:t>Основы формообразования костюма (архитектоника) : учеб. пособие / Л. Б. Рытвинская. - М. : Альфа-М, 2005. - 72 с. : фото ил.</a:t>
            </a:r>
          </a:p>
          <a:p>
            <a:pPr lvl="0"/>
            <a:r>
              <a:rPr lang="ru-RU" sz="2600" b="0" dirty="0">
                <a:solidFill>
                  <a:prstClr val="black"/>
                </a:solidFill>
                <a:latin typeface="Georgia" panose="02040502050405020303" pitchFamily="18" charset="0"/>
              </a:rPr>
              <a:t>Курс состоит из теоретической и практической частей и рассчитан на 66 аудиторных часов и 60 часов самостоятельной работы. Построен с учетом последних достижений в теории развития и организации костюма. Для студентов высших учебных заведений, обучающихся по специальности «Дизайн».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309652"/>
      </p:ext>
    </p:extLst>
  </p:cSld>
  <p:clrMapOvr>
    <a:masterClrMapping/>
  </p:clrMapOvr>
  <p:transition spd="slow" advTm="816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019" y="502022"/>
            <a:ext cx="4803289" cy="5796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8686" name="Group 14"/>
          <p:cNvGraphicFramePr>
            <a:graphicFrameLocks noGrp="1"/>
          </p:cNvGraphicFramePr>
          <p:nvPr/>
        </p:nvGraphicFramePr>
        <p:xfrm>
          <a:off x="2652713" y="2947988"/>
          <a:ext cx="12192000" cy="64135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5240215" y="522312"/>
            <a:ext cx="6951785" cy="5755422"/>
          </a:xfrm>
          <a:prstGeom prst="rect">
            <a:avLst/>
          </a:prstGeom>
          <a:solidFill>
            <a:srgbClr val="ACBCD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300" dirty="0">
                <a:latin typeface="Georgia" pitchFamily="18" charset="0"/>
              </a:rPr>
              <a:t>687.01</a:t>
            </a:r>
            <a:br>
              <a:rPr lang="ru-RU" sz="2300" dirty="0">
                <a:latin typeface="Georgia" pitchFamily="18" charset="0"/>
              </a:rPr>
            </a:br>
            <a:r>
              <a:rPr lang="ru-RU" sz="2300" dirty="0">
                <a:latin typeface="Georgia" pitchFamily="18" charset="0"/>
              </a:rPr>
              <a:t>А 66</a:t>
            </a:r>
            <a:endParaRPr lang="en-US" sz="2300" dirty="0">
              <a:latin typeface="Georgia" pitchFamily="18" charset="0"/>
            </a:endParaRPr>
          </a:p>
          <a:p>
            <a:r>
              <a:rPr lang="ru-RU" sz="2300" dirty="0">
                <a:latin typeface="Georgia" pitchFamily="18" charset="0"/>
              </a:rPr>
              <a:t>Андросова, Э.М.</a:t>
            </a:r>
            <a:br>
              <a:rPr lang="ru-RU" sz="2300" dirty="0">
                <a:latin typeface="Georgia" pitchFamily="18" charset="0"/>
              </a:rPr>
            </a:br>
            <a:r>
              <a:rPr lang="ru-RU" sz="2300" dirty="0">
                <a:latin typeface="Georgia" pitchFamily="18" charset="0"/>
              </a:rPr>
              <a:t>Основы художественного проектирования костюма : учеб. пособие для вузов / </a:t>
            </a:r>
            <a:r>
              <a:rPr lang="ru-RU" sz="2300" dirty="0" smtClean="0">
                <a:latin typeface="Georgia" pitchFamily="18" charset="0"/>
              </a:rPr>
              <a:t>Э.М</a:t>
            </a:r>
            <a:r>
              <a:rPr lang="ru-RU" sz="2300" dirty="0">
                <a:latin typeface="Georgia" pitchFamily="18" charset="0"/>
              </a:rPr>
              <a:t>. Андросова ; Челяб. гуманит. ин-т. - Челябинск : Медиа-</a:t>
            </a:r>
            <a:r>
              <a:rPr lang="ru-RU" sz="2300" dirty="0" err="1">
                <a:latin typeface="Georgia" pitchFamily="18" charset="0"/>
              </a:rPr>
              <a:t>Принт</a:t>
            </a:r>
            <a:r>
              <a:rPr lang="ru-RU" sz="2300" dirty="0">
                <a:latin typeface="Georgia" pitchFamily="18" charset="0"/>
              </a:rPr>
              <a:t>, 2004. - 184 с</a:t>
            </a:r>
            <a:r>
              <a:rPr lang="ru-RU" sz="2300" dirty="0" smtClean="0">
                <a:latin typeface="Georgia" pitchFamily="18" charset="0"/>
              </a:rPr>
              <a:t>. : </a:t>
            </a:r>
            <a:r>
              <a:rPr lang="ru-RU" sz="2300" dirty="0">
                <a:latin typeface="Georgia" pitchFamily="18" charset="0"/>
              </a:rPr>
              <a:t>ил.</a:t>
            </a:r>
            <a:r>
              <a:rPr lang="ru-RU" sz="2300" b="0" dirty="0">
                <a:latin typeface="Georgia" pitchFamily="18" charset="0"/>
              </a:rPr>
              <a:t> </a:t>
            </a:r>
            <a:endParaRPr lang="en-US" sz="2300" b="0" dirty="0">
              <a:latin typeface="Georgia" pitchFamily="18" charset="0"/>
            </a:endParaRPr>
          </a:p>
          <a:p>
            <a:r>
              <a:rPr lang="ru-RU" sz="2300" b="0" dirty="0">
                <a:latin typeface="Georgia" pitchFamily="18" charset="0"/>
              </a:rPr>
              <a:t>В учебном пособии изложены основы теории и практики художественного проектирования костюма. Впервые в практике издания подобной учебной литературы детально рассмотрен раздел проектной графики костюма. </a:t>
            </a:r>
            <a:r>
              <a:rPr lang="ru-RU" sz="2300" b="0" dirty="0" smtClean="0">
                <a:latin typeface="Georgia" pitchFamily="18" charset="0"/>
              </a:rPr>
              <a:t>Для </a:t>
            </a:r>
            <a:r>
              <a:rPr lang="ru-RU" sz="2300" b="0" dirty="0">
                <a:latin typeface="Georgia" pitchFamily="18" charset="0"/>
              </a:rPr>
              <a:t>закрепления теоретического материала читателям предлагается выполнение практических заданий, помещенных в конце глав.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241">
        <p14:pan dir="u"/>
      </p:transition>
    </mc:Choice>
    <mc:Fallback xmlns="">
      <p:transition spd="slow" advTm="10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4" y="366118"/>
            <a:ext cx="4119231" cy="6120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07169" y="240630"/>
            <a:ext cx="7461677" cy="6370975"/>
          </a:xfrm>
          <a:prstGeom prst="rect">
            <a:avLst/>
          </a:prstGeom>
          <a:solidFill>
            <a:srgbClr val="E5E7E6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687.01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С 79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Степучев, Р.А.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Костюмографика : учеб. пособие для вузов / Р.А. Степучев. - М. : Издат. центр "Академия", 2008. - 288 с. : ил. - (Высшее профессиональное образование). </a:t>
            </a:r>
          </a:p>
          <a:p>
            <a:pPr lvl="0"/>
            <a:r>
              <a:rPr lang="ru-RU" sz="2400" b="0" dirty="0">
                <a:solidFill>
                  <a:prstClr val="black"/>
                </a:solidFill>
                <a:latin typeface="Georgia" panose="02040502050405020303" pitchFamily="18" charset="0"/>
              </a:rPr>
              <a:t>В книге изложены основы современного изобразительного графического языка, система и единицы костюмографического языка, графическая грамматика с учетом новейших достижений отечественной и зарубежной лингвистики и семиотики. Для студентов высших учебных заведений, обучающихся по направлению «Художественное проектирование изделий текстильной и легкой промышленности». 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8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403">
        <p:checker/>
      </p:transition>
    </mc:Choice>
    <mc:Fallback xmlns="">
      <p:transition spd="slow" advTm="840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0041" y="320041"/>
            <a:ext cx="11464290" cy="5004314"/>
          </a:xfrm>
          <a:effectLst>
            <a:outerShdw blurRad="50800" dist="38100" dir="10800000" algn="r" rotWithShape="0">
              <a:srgbClr val="6C1A4F"/>
            </a:outerShdw>
          </a:effectLst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6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«Мода </a:t>
            </a:r>
            <a:r>
              <a:rPr lang="de-DE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очень важна</a:t>
            </a:r>
            <a:r>
              <a:rPr lang="de-DE" sz="6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6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Это </a:t>
            </a:r>
            <a:r>
              <a:rPr lang="de-DE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жизнь, и как и всё, что доставляет нам удовольствие, это должно быть сделано хорошо».</a:t>
            </a:r>
            <a:endParaRPr lang="ru-RU" sz="6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4911524" y="5324354"/>
            <a:ext cx="6593711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de-DE" sz="2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Вивьен Вествуд,</a:t>
            </a:r>
            <a:endParaRPr lang="ru-RU" sz="28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+mn-cs"/>
            </a:endParaRPr>
          </a:p>
          <a:p>
            <a:pPr lvl="0" algn="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британский дизайнер моды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0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87143" y="295002"/>
            <a:ext cx="4066463" cy="6143897"/>
          </a:xfrm>
          <a:prstGeom prst="rect">
            <a:avLst/>
          </a:prstGeom>
          <a:ln w="38100" cap="sq">
            <a:solidFill>
              <a:srgbClr val="2C3C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5477" y="295002"/>
            <a:ext cx="6904892" cy="6143897"/>
          </a:xfrm>
          <a:prstGeom prst="rect">
            <a:avLst/>
          </a:prstGeom>
          <a:solidFill>
            <a:srgbClr val="FEE7A1"/>
          </a:solidFill>
          <a:effectLst>
            <a:outerShdw blurRad="50800" dist="38100" dir="10800000" algn="r" rotWithShape="0">
              <a:srgbClr val="FFD690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687.01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П 29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Петушкова, Г.И.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Проектирование костюма [Текст] : учеб. для вузов / 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Г.И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. Петушкова. - М. : Академия, 2004. - 416 с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. : 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ил. </a:t>
            </a:r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Georgia" panose="02040502050405020303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В 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учебнике показаны основные этапы развития теории проектирования костюма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. Даны 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новые принципы классификации формы и закономерностей ее развития во времени на структурно-морфологическом, композиционном, статистическом и прогностическом уровнях. 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ea typeface="+mn-ea"/>
              <a:cs typeface="Arial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6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9868">
        <p14:ripple/>
      </p:transition>
    </mc:Choice>
    <mc:Fallback xmlns="">
      <p:transition spd="slow" advTm="9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0222" r="11444"/>
          <a:stretch/>
        </p:blipFill>
        <p:spPr>
          <a:xfrm>
            <a:off x="7608277" y="331601"/>
            <a:ext cx="4348563" cy="6029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75137" y="331601"/>
            <a:ext cx="6998677" cy="61093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300" dirty="0" smtClean="0">
                <a:latin typeface="Georgia" panose="02040502050405020303" pitchFamily="18" charset="0"/>
              </a:rPr>
              <a:t>687.01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К 59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Козлова, Т.В.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Костюм. Теория художественного проектирования : учеб. для вузов / Т.В. Козлова. - М. : МГТУ им. А.Н. Косыгина: Совьяж Бево, 2005. - 380 с. : ил</a:t>
            </a:r>
            <a:r>
              <a:rPr lang="ru-RU" sz="2300" dirty="0">
                <a:latin typeface="Georgia" panose="02040502050405020303" pitchFamily="18" charset="0"/>
              </a:rPr>
              <a:t>. </a:t>
            </a:r>
            <a:endParaRPr lang="ru-RU" sz="2300" dirty="0" smtClean="0">
              <a:latin typeface="Georgia" panose="02040502050405020303" pitchFamily="18" charset="0"/>
            </a:endParaRPr>
          </a:p>
          <a:p>
            <a:r>
              <a:rPr lang="ru-RU" sz="2300" b="0" dirty="0" smtClean="0">
                <a:latin typeface="Georgia" panose="02040502050405020303" pitchFamily="18" charset="0"/>
              </a:rPr>
              <a:t>Опирается </a:t>
            </a:r>
            <a:r>
              <a:rPr lang="ru-RU" sz="2300" b="0" dirty="0">
                <a:latin typeface="Georgia" panose="02040502050405020303" pitchFamily="18" charset="0"/>
              </a:rPr>
              <a:t>на наиболее серьезные и интересные разработки ряда ученых, дизайнеров, социологов, искусствоведов и других </a:t>
            </a:r>
            <a:r>
              <a:rPr lang="ru-RU" sz="2300" b="0" dirty="0" smtClean="0">
                <a:latin typeface="Georgia" panose="02040502050405020303" pitchFamily="18" charset="0"/>
              </a:rPr>
              <a:t>специалистов, </a:t>
            </a:r>
            <a:r>
              <a:rPr lang="ru-RU" sz="2300" b="0" dirty="0">
                <a:latin typeface="Georgia" panose="02040502050405020303" pitchFamily="18" charset="0"/>
              </a:rPr>
              <a:t>объясняющих доказательно некоторый ряд проблем, стоящих перед проектантами. Приведены данные исследований математиков, физиков, философов, которые помогают лучше понять суть явлений, происходящих в моде, стилеобразовании и формообразовании костюма.</a:t>
            </a:r>
            <a:endParaRPr lang="ru-RU" sz="2300" b="0" dirty="0" smtClean="0">
              <a:latin typeface="Georgia" panose="02040502050405020303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0">
        <p14:prism isContent="1"/>
      </p:transition>
    </mc:Choice>
    <mc:Fallback xmlns="">
      <p:transition spd="slow" advTm="10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8500"/>
            <a:ext cx="9690100" cy="61595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Конструирование</a:t>
            </a:r>
            <a:br>
              <a:rPr lang="ru-RU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и технология </a:t>
            </a:r>
            <a:r>
              <a:rPr lang="ru-RU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изготовления</a:t>
            </a:r>
            <a:r>
              <a:rPr lang="ru-RU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8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одежды</a:t>
            </a:r>
            <a:endParaRPr lang="ru-RU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85">
        <p14:flythrough/>
      </p:transition>
    </mc:Choice>
    <mc:Fallback xmlns="">
      <p:transition spd="slow" advTm="3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6"/>
          <a:srcRect b="2363"/>
          <a:stretch/>
        </p:blipFill>
        <p:spPr bwMode="auto">
          <a:xfrm>
            <a:off x="7610823" y="304801"/>
            <a:ext cx="4263678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8585" y="304801"/>
            <a:ext cx="6916615" cy="6297253"/>
          </a:xfrm>
          <a:prstGeom prst="rect">
            <a:avLst/>
          </a:prstGeom>
          <a:solidFill>
            <a:srgbClr val="DDCABD">
              <a:alpha val="99000"/>
            </a:srgbClr>
          </a:solidFill>
          <a:effectLst/>
        </p:spPr>
        <p:txBody>
          <a:bodyPr wrap="square">
            <a:spAutoFit/>
          </a:bodyPr>
          <a:lstStyle/>
          <a:p>
            <a:pPr lvl="0"/>
            <a:r>
              <a:rPr lang="ru-RU" sz="2300" dirty="0" smtClean="0">
                <a:latin typeface="Georgia" pitchFamily="18" charset="0"/>
              </a:rPr>
              <a:t>687.01(075.32)</a:t>
            </a:r>
          </a:p>
          <a:p>
            <a:pPr lvl="0"/>
            <a:r>
              <a:rPr lang="ru-RU" sz="2300" dirty="0" smtClean="0">
                <a:latin typeface="Georgia" pitchFamily="18" charset="0"/>
              </a:rPr>
              <a:t>Р 59</a:t>
            </a:r>
          </a:p>
          <a:p>
            <a:pPr lvl="0"/>
            <a:r>
              <a:rPr lang="ru-RU" sz="2300" dirty="0" smtClean="0">
                <a:latin typeface="Georgia" pitchFamily="18" charset="0"/>
              </a:rPr>
              <a:t>Рогов, П.И.</a:t>
            </a:r>
          </a:p>
          <a:p>
            <a:pPr lvl="0"/>
            <a:r>
              <a:rPr lang="ru-RU" sz="2300" dirty="0" smtClean="0">
                <a:latin typeface="Georgia" pitchFamily="18" charset="0"/>
              </a:rPr>
              <a:t>Конструирование женской одежды для индивидуального потребителя / П.И. Рогов, Н.М. Конопальцева. - М. : Академия, 2004. - 400 с. </a:t>
            </a:r>
          </a:p>
          <a:p>
            <a:pPr lvl="0"/>
            <a:r>
              <a:rPr lang="ru-RU" sz="2300" b="0" dirty="0" smtClean="0">
                <a:latin typeface="Georgia" pitchFamily="18" charset="0"/>
              </a:rPr>
              <a:t>Приведены особенности телосложения женских фигур, характеристика их морфологической изменчивости по основным конструктивным поясам. Изложены принципы построения чертежей конструкции в различных методах конструирования. Детально рассмотрен расчетно-мерочный метод конструирования женских изделий и приведены расчеты и построение чертежей конструкций разных видов женской одежды.</a:t>
            </a:r>
            <a:endParaRPr lang="ru-RU" sz="2300" b="0" dirty="0">
              <a:latin typeface="Georgia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4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3">
        <p:random/>
      </p:transition>
    </mc:Choice>
    <mc:Fallback xmlns="">
      <p:transition spd="slow" advTm="97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87/a3/f7/87a3f76f9cb251166494ce3a8da93b0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34664" flipV="1">
            <a:off x="5172723" y="-537789"/>
            <a:ext cx="4684300" cy="43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7486" r="14132" b="6667"/>
          <a:stretch/>
        </p:blipFill>
        <p:spPr>
          <a:xfrm>
            <a:off x="7844335" y="354086"/>
            <a:ext cx="4058908" cy="61335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13756" y="354086"/>
            <a:ext cx="7362702" cy="6133538"/>
          </a:xfrm>
          <a:prstGeom prst="rect">
            <a:avLst/>
          </a:prstGeom>
          <a:solidFill>
            <a:srgbClr val="FAF9F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687.1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Б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68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Блэкслэнд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, К.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Модная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одежда и аксессуары для детей / К. Блэкслэнд. - Ростов н/Д. : Феникс, 2003. - 144 с.: ил. - (Рукодельница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В 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книгу включены модели прелестных платьиц для маленьких цветочниц, симпатичные костюмчики в стиле "мальчик-паж", а также очаровательные платьица для детских праздников. Аксессуары - розочки ручной работы, съемные воротнички, украшенные бусинками, - сделают ваши модели еще более очаровательными. Единственное, что необходимо: просто следовать несложным чертежам моделей и выполнять инструкции, шаг за шагом рассказывающие, как в итоге получить профессионально выполненную одежду.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6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862">
        <p14:warp dir="in"/>
      </p:transition>
    </mc:Choice>
    <mc:Fallback xmlns="">
      <p:transition spd="slow" advTm="20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18508" y="314260"/>
            <a:ext cx="7007191" cy="2893100"/>
          </a:xfrm>
          <a:prstGeom prst="rect">
            <a:avLst/>
          </a:prstGeom>
          <a:solidFill>
            <a:srgbClr val="CFAD70"/>
          </a:solidFill>
          <a:effectLst>
            <a:outerShdw blurRad="50800" dist="38100" dir="10800000" algn="r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ru-RU" sz="2600" dirty="0">
                <a:latin typeface="Georgia" panose="02040502050405020303" pitchFamily="18" charset="0"/>
              </a:rPr>
              <a:t>675.6</a:t>
            </a:r>
          </a:p>
          <a:p>
            <a:r>
              <a:rPr lang="ru-RU" sz="2600" dirty="0">
                <a:latin typeface="Georgia" panose="02040502050405020303" pitchFamily="18" charset="0"/>
              </a:rPr>
              <a:t>Т </a:t>
            </a:r>
            <a:r>
              <a:rPr lang="ru-RU" sz="2600" dirty="0" smtClean="0">
                <a:latin typeface="Georgia" panose="02040502050405020303" pitchFamily="18" charset="0"/>
              </a:rPr>
              <a:t>26</a:t>
            </a:r>
            <a:endParaRPr lang="ru-RU" sz="2600" dirty="0">
              <a:latin typeface="Georgia" panose="02040502050405020303" pitchFamily="18" charset="0"/>
            </a:endParaRPr>
          </a:p>
          <a:p>
            <a:r>
              <a:rPr lang="ru-RU" sz="2600" dirty="0">
                <a:latin typeface="Georgia" panose="02040502050405020303" pitchFamily="18" charset="0"/>
              </a:rPr>
              <a:t>Терская, </a:t>
            </a:r>
            <a:r>
              <a:rPr lang="ru-RU" sz="2600" dirty="0" smtClean="0">
                <a:latin typeface="Georgia" panose="02040502050405020303" pitchFamily="18" charset="0"/>
              </a:rPr>
              <a:t>Л.А</a:t>
            </a:r>
            <a:r>
              <a:rPr lang="ru-RU" sz="2600" dirty="0">
                <a:latin typeface="Georgia" panose="02040502050405020303" pitchFamily="18" charset="0"/>
              </a:rPr>
              <a:t>.</a:t>
            </a:r>
          </a:p>
          <a:p>
            <a:r>
              <a:rPr lang="ru-RU" sz="2600" dirty="0" smtClean="0">
                <a:latin typeface="Georgia" panose="02040502050405020303" pitchFamily="18" charset="0"/>
              </a:rPr>
              <a:t>Технология раскроя и пошива меховой одежды : учеб. пособие для вузов / Л.А. Терская. - 2-е изд., стер. - М. : Академия, 2005. - 272 с. : ил. </a:t>
            </a:r>
            <a:endParaRPr lang="ru-RU" sz="26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18508" y="3207361"/>
            <a:ext cx="7007190" cy="3293209"/>
          </a:xfrm>
          <a:prstGeom prst="rect">
            <a:avLst/>
          </a:prstGeom>
          <a:solidFill>
            <a:srgbClr val="CFAD70"/>
          </a:solidFill>
          <a:effectLst>
            <a:outerShdw blurRad="50800" dist="38100" dir="10800000" algn="r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ru-RU" sz="2600" b="0" dirty="0">
                <a:latin typeface="Georgia" panose="02040502050405020303" pitchFamily="18" charset="0"/>
              </a:rPr>
              <a:t>Рассмотрены свойства пушно-мехового полуфабриката. Уделено внимание особенностям моделирования и конструирования современной меховой одежды. Описаны операции скорняжного </a:t>
            </a:r>
            <a:r>
              <a:rPr lang="ru-RU" sz="2600" b="0" dirty="0" smtClean="0">
                <a:latin typeface="Georgia" panose="02040502050405020303" pitchFamily="18" charset="0"/>
              </a:rPr>
              <a:t>производства, технология изготовления меховой одежды, изделий из дубленочных материалов.</a:t>
            </a:r>
            <a:endParaRPr lang="ru-RU" sz="2600" b="0" dirty="0"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4" y="314260"/>
            <a:ext cx="4163866" cy="618631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1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223">
        <p14:flash/>
      </p:transition>
    </mc:Choice>
    <mc:Fallback xmlns="">
      <p:transition spd="slow" advTm="17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/>
          <p:cNvSpPr>
            <a:spLocks noGrp="1"/>
          </p:cNvSpPr>
          <p:nvPr>
            <p:ph type="title" idx="4294967295"/>
          </p:nvPr>
        </p:nvSpPr>
        <p:spPr>
          <a:xfrm>
            <a:off x="375136" y="278972"/>
            <a:ext cx="6553201" cy="6120000"/>
          </a:xfrm>
          <a:solidFill>
            <a:srgbClr val="E2E9F3">
              <a:alpha val="99000"/>
            </a:srgbClr>
          </a:solidFill>
          <a:effec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500" b="1" dirty="0" smtClean="0">
                <a:latin typeface="Georgia" panose="02040502050405020303" pitchFamily="18" charset="0"/>
              </a:rPr>
              <a:t>687.1</a:t>
            </a:r>
            <a:r>
              <a:rPr lang="ru-RU" sz="2500" b="1" dirty="0">
                <a:latin typeface="Georgia" panose="02040502050405020303" pitchFamily="18" charset="0"/>
              </a:rPr>
              <a:t/>
            </a:r>
            <a:br>
              <a:rPr lang="ru-RU" sz="2500" b="1" dirty="0">
                <a:latin typeface="Georgia" panose="02040502050405020303" pitchFamily="18" charset="0"/>
              </a:rPr>
            </a:br>
            <a:r>
              <a:rPr lang="ru-RU" sz="2500" b="1" dirty="0">
                <a:latin typeface="Georgia" panose="02040502050405020303" pitchFamily="18" charset="0"/>
              </a:rPr>
              <a:t>С 36	</a:t>
            </a:r>
            <a:br>
              <a:rPr lang="ru-RU" sz="2500" b="1" dirty="0">
                <a:latin typeface="Georgia" panose="02040502050405020303" pitchFamily="18" charset="0"/>
              </a:rPr>
            </a:br>
            <a:r>
              <a:rPr lang="ru-RU" sz="2500" b="1" dirty="0">
                <a:latin typeface="Georgia" panose="02040502050405020303" pitchFamily="18" charset="0"/>
              </a:rPr>
              <a:t>Силаева, М.А.</a:t>
            </a:r>
            <a:br>
              <a:rPr lang="ru-RU" sz="2500" b="1" dirty="0">
                <a:latin typeface="Georgia" panose="02040502050405020303" pitchFamily="18" charset="0"/>
              </a:rPr>
            </a:br>
            <a:r>
              <a:rPr lang="ru-RU" sz="2500" b="1" dirty="0" smtClean="0">
                <a:latin typeface="Georgia" panose="02040502050405020303" pitchFamily="18" charset="0"/>
              </a:rPr>
              <a:t>Пошив </a:t>
            </a:r>
            <a:r>
              <a:rPr lang="ru-RU" sz="2500" b="1" dirty="0">
                <a:latin typeface="Georgia" panose="02040502050405020303" pitchFamily="18" charset="0"/>
              </a:rPr>
              <a:t>изделий по индивидуальным заказам </a:t>
            </a:r>
            <a:r>
              <a:rPr lang="ru-RU" sz="2500" b="1" dirty="0" smtClean="0">
                <a:latin typeface="Georgia" panose="02040502050405020303" pitchFamily="18" charset="0"/>
              </a:rPr>
              <a:t>/ М.А</a:t>
            </a:r>
            <a:r>
              <a:rPr lang="ru-RU" sz="2500" b="1" dirty="0">
                <a:latin typeface="Georgia" panose="02040502050405020303" pitchFamily="18" charset="0"/>
              </a:rPr>
              <a:t>. Силаева. - 2-е изд., стер. - М. : Академия, 2004. - 528 с. : ил. </a:t>
            </a:r>
            <a:r>
              <a:rPr lang="ru-RU" sz="2500" b="1" dirty="0" smtClean="0">
                <a:latin typeface="Georgia" panose="02040502050405020303" pitchFamily="18" charset="0"/>
              </a:rPr>
              <a:t/>
            </a:r>
            <a:br>
              <a:rPr lang="ru-RU" sz="2500" b="1" dirty="0" smtClean="0">
                <a:latin typeface="Georgia" panose="02040502050405020303" pitchFamily="18" charset="0"/>
              </a:rPr>
            </a:br>
            <a:r>
              <a:rPr lang="ru-RU" sz="2500" dirty="0" smtClean="0">
                <a:latin typeface="Georgia" panose="02040502050405020303" pitchFamily="18" charset="0"/>
              </a:rPr>
              <a:t>Книга-учебник представляет </a:t>
            </a:r>
            <a:r>
              <a:rPr lang="ru-RU" sz="2500" dirty="0">
                <a:latin typeface="Georgia" panose="02040502050405020303" pitchFamily="18" charset="0"/>
              </a:rPr>
              <a:t>пошаговую технологию пошива различных изделий (мужского и женского ассортимента), применяемую в ателье и на производстве. Все операции снабжены понятным схематичным чертежом и текстовым описанием</a:t>
            </a:r>
            <a:r>
              <a:rPr lang="ru-RU" sz="2500" dirty="0" smtClean="0">
                <a:latin typeface="Georgia" panose="02040502050405020303" pitchFamily="18" charset="0"/>
              </a:rPr>
              <a:t>.</a:t>
            </a:r>
            <a:br>
              <a:rPr lang="ru-RU" sz="2500" dirty="0" smtClean="0">
                <a:latin typeface="Georgia" panose="02040502050405020303" pitchFamily="18" charset="0"/>
              </a:rPr>
            </a:br>
            <a:r>
              <a:rPr lang="ru-RU" sz="2500" dirty="0" smtClean="0">
                <a:latin typeface="Georgia" panose="02040502050405020303" pitchFamily="18" charset="0"/>
              </a:rPr>
              <a:t>Пожалуй</a:t>
            </a:r>
            <a:r>
              <a:rPr lang="ru-RU" sz="2500" dirty="0">
                <a:latin typeface="Georgia" panose="02040502050405020303" pitchFamily="18" charset="0"/>
              </a:rPr>
              <a:t>, это одно из самых </a:t>
            </a:r>
            <a:r>
              <a:rPr lang="ru-RU" sz="2500" dirty="0" smtClean="0">
                <a:latin typeface="Georgia" panose="02040502050405020303" pitchFamily="18" charset="0"/>
              </a:rPr>
              <a:t>полных </a:t>
            </a:r>
            <a:r>
              <a:rPr lang="ru-RU" sz="2500" dirty="0">
                <a:latin typeface="Georgia" panose="02040502050405020303" pitchFamily="18" charset="0"/>
              </a:rPr>
              <a:t>и </a:t>
            </a:r>
            <a:r>
              <a:rPr lang="ru-RU" sz="2500" dirty="0" smtClean="0">
                <a:latin typeface="Georgia" panose="02040502050405020303" pitchFamily="18" charset="0"/>
              </a:rPr>
              <a:t>подробно иллюстрированных руководств по технологии пошива</a:t>
            </a:r>
            <a:r>
              <a:rPr lang="ru-RU" sz="2500" dirty="0">
                <a:latin typeface="Georgia" panose="02040502050405020303" pitchFamily="18" charset="0"/>
              </a:rPr>
              <a:t>! </a:t>
            </a:r>
            <a:r>
              <a:rPr lang="ru-RU" sz="2300" dirty="0"/>
              <a:t/>
            </a:r>
            <a:br>
              <a:rPr lang="ru-RU" sz="2300" dirty="0"/>
            </a:br>
            <a:endParaRPr lang="ru-RU" sz="23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412849" y="278972"/>
            <a:ext cx="4258451" cy="6120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3049" y="4320140"/>
            <a:ext cx="3955983" cy="314640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189">
        <p15:prstTrans prst="pageCurlDouble"/>
      </p:transition>
    </mc:Choice>
    <mc:Fallback xmlns="">
      <p:transition spd="slow" advTm="11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2" y="261189"/>
            <a:ext cx="4391161" cy="6341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216769" y="117231"/>
            <a:ext cx="6646985" cy="6500233"/>
          </a:xfrm>
          <a:prstGeom prst="rect">
            <a:avLst/>
          </a:prstGeom>
          <a:solidFill>
            <a:srgbClr val="11151D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687.01(075.32)</a:t>
            </a:r>
          </a:p>
          <a:p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Г </a:t>
            </a:r>
            <a:r>
              <a:rPr lang="ru-RU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85</a:t>
            </a:r>
            <a:endParaRPr lang="ru-RU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Гриншпан, И.Я.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Конструирование </a:t>
            </a:r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мужской верхней одежды по индивидуальным </a:t>
            </a:r>
            <a:r>
              <a:rPr lang="ru-RU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заказам : учеб</a:t>
            </a:r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r>
              <a:rPr lang="ru-RU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пособие / И.Я</a:t>
            </a:r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. Гриншпан. - М. : Академия, 2005. - 368 с. </a:t>
            </a:r>
          </a:p>
          <a:p>
            <a:r>
              <a:rPr lang="ru-RU" sz="24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В пособии рассказывается </a:t>
            </a:r>
            <a:r>
              <a:rPr lang="ru-RU" sz="2400" b="0" dirty="0">
                <a:solidFill>
                  <a:schemeClr val="bg1"/>
                </a:solidFill>
                <a:latin typeface="Georgia" panose="02040502050405020303" pitchFamily="18" charset="0"/>
              </a:rPr>
              <a:t>о развитии одежды с исторических времен до наших дней. Рассмотрены способы конструирования мужской одежды: пиджаков, брюк, жилетов, пальто, курток, смокинга, фрака, построения </a:t>
            </a:r>
            <a:r>
              <a:rPr lang="ru-RU" sz="24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чертежей на </a:t>
            </a:r>
            <a:r>
              <a:rPr lang="ru-RU" sz="2400" b="0" dirty="0">
                <a:solidFill>
                  <a:schemeClr val="bg1"/>
                </a:solidFill>
                <a:latin typeface="Georgia" panose="02040502050405020303" pitchFamily="18" charset="0"/>
              </a:rPr>
              <a:t>фигуры полные с выступанием живота, разноплечие, с различной кривизной ног, а также конструкции с рукавами покроев реглан, полуреглан и комбинированными. </a:t>
            </a:r>
            <a:endParaRPr lang="ru-RU" sz="24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9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211">
        <p14:conveyor dir="l"/>
      </p:transition>
    </mc:Choice>
    <mc:Fallback xmlns="">
      <p:transition spd="slow" advTm="16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495310"/>
            <a:ext cx="3981450" cy="598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75138" y="495310"/>
            <a:ext cx="7236945" cy="59817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sz="2100" dirty="0">
                <a:latin typeface="Georgia" panose="02040502050405020303" pitchFamily="18" charset="0"/>
              </a:rPr>
              <a:t>687(075)</a:t>
            </a:r>
          </a:p>
          <a:p>
            <a:r>
              <a:rPr lang="ru-RU" sz="2100" dirty="0">
                <a:latin typeface="Georgia" panose="02040502050405020303" pitchFamily="18" charset="0"/>
              </a:rPr>
              <a:t>Г </a:t>
            </a:r>
            <a:r>
              <a:rPr lang="ru-RU" sz="2100" dirty="0" smtClean="0">
                <a:latin typeface="Georgia" panose="02040502050405020303" pitchFamily="18" charset="0"/>
              </a:rPr>
              <a:t>37</a:t>
            </a:r>
            <a:endParaRPr lang="ru-RU" sz="2100" dirty="0">
              <a:latin typeface="Georgia" panose="02040502050405020303" pitchFamily="18" charset="0"/>
            </a:endParaRPr>
          </a:p>
          <a:p>
            <a:r>
              <a:rPr lang="ru-RU" sz="2100" dirty="0">
                <a:latin typeface="Georgia" panose="02040502050405020303" pitchFamily="18" charset="0"/>
              </a:rPr>
              <a:t>Герасименко, М.С.</a:t>
            </a:r>
          </a:p>
          <a:p>
            <a:r>
              <a:rPr lang="ru-RU" sz="2100" dirty="0" smtClean="0">
                <a:latin typeface="Georgia" panose="02040502050405020303" pitchFamily="18" charset="0"/>
              </a:rPr>
              <a:t>Конструктивное </a:t>
            </a:r>
            <a:r>
              <a:rPr lang="ru-RU" sz="2100" dirty="0">
                <a:latin typeface="Georgia" panose="02040502050405020303" pitchFamily="18" charset="0"/>
              </a:rPr>
              <a:t>моделирование одежды : учеб. пособие / </a:t>
            </a:r>
            <a:r>
              <a:rPr lang="ru-RU" sz="2100" dirty="0" smtClean="0">
                <a:latin typeface="Georgia" panose="02040502050405020303" pitchFamily="18" charset="0"/>
              </a:rPr>
              <a:t>М.С</a:t>
            </a:r>
            <a:r>
              <a:rPr lang="ru-RU" sz="2100" dirty="0">
                <a:latin typeface="Georgia" panose="02040502050405020303" pitchFamily="18" charset="0"/>
              </a:rPr>
              <a:t>. Герасименко ; ДГТУ. - Ростов н/Д. : ОГИС, 2017. - 124 с. </a:t>
            </a:r>
          </a:p>
          <a:p>
            <a:pPr lvl="0"/>
            <a:r>
              <a:rPr lang="ru-RU" sz="2100" b="0" dirty="0" smtClean="0">
                <a:latin typeface="Georgia" panose="02040502050405020303" pitchFamily="18" charset="0"/>
              </a:rPr>
              <a:t>Содержатся </a:t>
            </a:r>
            <a:r>
              <a:rPr lang="ru-RU" sz="2100" b="0" dirty="0">
                <a:latin typeface="Georgia" panose="02040502050405020303" pitchFamily="18" charset="0"/>
              </a:rPr>
              <a:t>теоретические сведения, обеспечивающие эффективное изучение модельных преобразований конструкций одежды с целью получения практических навыков для освоения современных и перспективных методов проектирования одежды разнообразных форм, силуэтов, покроев, моделей в соответствии с основами композиции костюма, направления моды, свойствами материалов, условиями производства и т.д</a:t>
            </a:r>
            <a:r>
              <a:rPr lang="ru-RU" sz="2100" b="0" dirty="0" smtClean="0">
                <a:latin typeface="Georgia" panose="02040502050405020303" pitchFamily="18" charset="0"/>
              </a:rPr>
              <a:t>.</a:t>
            </a:r>
            <a:r>
              <a:rPr lang="ru-RU" sz="2100" b="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endParaRPr lang="ru-RU" sz="2100" b="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/>
            <a:endParaRPr lang="ru-RU" sz="2100" b="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2100" dirty="0" smtClean="0">
                <a:solidFill>
                  <a:prstClr val="black"/>
                </a:solidFill>
                <a:latin typeface="Georgia" panose="02040502050405020303" pitchFamily="18" charset="0"/>
                <a:hlinkClick r:id="rId7"/>
              </a:rPr>
              <a:t>https</a:t>
            </a:r>
            <a:r>
              <a:rPr lang="en-US" sz="2100" dirty="0">
                <a:solidFill>
                  <a:prstClr val="black"/>
                </a:solidFill>
                <a:latin typeface="Georgia" panose="02040502050405020303" pitchFamily="18" charset="0"/>
                <a:hlinkClick r:id="rId7"/>
              </a:rPr>
              <a:t>://ntb.donstu.ru/content/konstruktivnoe-modelirovanie-odezhdy</a:t>
            </a:r>
            <a:endParaRPr lang="ru-RU" sz="21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endParaRPr lang="ru-RU" sz="23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2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275">
        <p:random/>
      </p:transition>
    </mc:Choice>
    <mc:Fallback xmlns="">
      <p:transition spd="slow" advTm="1627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7" y="415195"/>
            <a:ext cx="4241591" cy="6120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17750" y="351263"/>
            <a:ext cx="6947656" cy="6247864"/>
          </a:xfrm>
          <a:prstGeom prst="rect">
            <a:avLst/>
          </a:prstGeom>
          <a:solidFill>
            <a:srgbClr val="C6695A">
              <a:alpha val="98000"/>
            </a:srgbClr>
          </a:solidFill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prstClr val="white"/>
                </a:solidFill>
                <a:latin typeface="Georgia" panose="02040502050405020303" pitchFamily="18" charset="0"/>
              </a:rPr>
              <a:t>687.01</a:t>
            </a:r>
            <a:endParaRPr lang="ru-RU" sz="25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r>
              <a:rPr lang="ru-RU" sz="2500" dirty="0">
                <a:solidFill>
                  <a:prstClr val="white"/>
                </a:solidFill>
                <a:latin typeface="Georgia" panose="02040502050405020303" pitchFamily="18" charset="0"/>
              </a:rPr>
              <a:t>К </a:t>
            </a:r>
            <a:r>
              <a:rPr lang="ru-RU" sz="2500" dirty="0" smtClean="0">
                <a:solidFill>
                  <a:prstClr val="white"/>
                </a:solidFill>
                <a:latin typeface="Georgia" panose="02040502050405020303" pitchFamily="18" charset="0"/>
              </a:rPr>
              <a:t>64</a:t>
            </a:r>
            <a:endParaRPr lang="ru-RU" sz="25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r>
              <a:rPr lang="ru-RU" sz="2500" dirty="0">
                <a:solidFill>
                  <a:prstClr val="white"/>
                </a:solidFill>
                <a:latin typeface="Georgia" panose="02040502050405020303" pitchFamily="18" charset="0"/>
              </a:rPr>
              <a:t>Конопальцева, Н.М.</a:t>
            </a:r>
          </a:p>
          <a:p>
            <a:r>
              <a:rPr lang="ru-RU" sz="2500" dirty="0" smtClean="0">
                <a:solidFill>
                  <a:prstClr val="white"/>
                </a:solidFill>
                <a:latin typeface="Georgia" panose="02040502050405020303" pitchFamily="18" charset="0"/>
              </a:rPr>
              <a:t>Конструирование </a:t>
            </a:r>
            <a:r>
              <a:rPr lang="ru-RU" sz="2500" dirty="0">
                <a:solidFill>
                  <a:prstClr val="white"/>
                </a:solidFill>
                <a:latin typeface="Georgia" panose="02040502050405020303" pitchFamily="18" charset="0"/>
              </a:rPr>
              <a:t>и технология изготовления одежды из различных материалов : учеб. пособие для вузов. Ч. 1 : Конструирование одежды / </a:t>
            </a:r>
            <a:r>
              <a:rPr lang="ru-RU" sz="2500" dirty="0" smtClean="0">
                <a:solidFill>
                  <a:prstClr val="white"/>
                </a:solidFill>
                <a:latin typeface="Georgia" panose="02040502050405020303" pitchFamily="18" charset="0"/>
              </a:rPr>
              <a:t>Н.М</a:t>
            </a:r>
            <a:r>
              <a:rPr lang="ru-RU" sz="2500" dirty="0">
                <a:solidFill>
                  <a:prstClr val="white"/>
                </a:solidFill>
                <a:latin typeface="Georgia" panose="02040502050405020303" pitchFamily="18" charset="0"/>
              </a:rPr>
              <a:t>. Конопальцева, </a:t>
            </a:r>
            <a:r>
              <a:rPr lang="ru-RU" sz="2500" dirty="0" smtClean="0">
                <a:solidFill>
                  <a:prstClr val="white"/>
                </a:solidFill>
                <a:latin typeface="Georgia" panose="02040502050405020303" pitchFamily="18" charset="0"/>
              </a:rPr>
              <a:t>П.И</a:t>
            </a:r>
            <a:r>
              <a:rPr lang="ru-RU" sz="2500" dirty="0">
                <a:solidFill>
                  <a:prstClr val="white"/>
                </a:solidFill>
                <a:latin typeface="Georgia" panose="02040502050405020303" pitchFamily="18" charset="0"/>
              </a:rPr>
              <a:t>. Рогов, </a:t>
            </a:r>
            <a:r>
              <a:rPr lang="ru-RU" sz="2500" dirty="0" smtClean="0">
                <a:solidFill>
                  <a:prstClr val="white"/>
                </a:solidFill>
                <a:latin typeface="Georgia" panose="02040502050405020303" pitchFamily="18" charset="0"/>
              </a:rPr>
              <a:t>Н.А</a:t>
            </a:r>
            <a:r>
              <a:rPr lang="ru-RU" sz="2500" dirty="0">
                <a:solidFill>
                  <a:prstClr val="white"/>
                </a:solidFill>
                <a:latin typeface="Georgia" panose="02040502050405020303" pitchFamily="18" charset="0"/>
              </a:rPr>
              <a:t>. Крюкова. - М. : Академия, 2007. - 256 с. : ил. </a:t>
            </a:r>
            <a:endParaRPr lang="ru-RU" sz="2500" dirty="0" smtClean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r>
              <a:rPr lang="ru-RU" sz="2500" b="0" dirty="0" smtClean="0">
                <a:solidFill>
                  <a:prstClr val="white"/>
                </a:solidFill>
                <a:latin typeface="Georgia" panose="02040502050405020303" pitchFamily="18" charset="0"/>
              </a:rPr>
              <a:t>В </a:t>
            </a:r>
            <a:r>
              <a:rPr lang="ru-RU" sz="2500" b="0" dirty="0">
                <a:solidFill>
                  <a:prstClr val="white"/>
                </a:solidFill>
                <a:latin typeface="Georgia" panose="02040502050405020303" pitchFamily="18" charset="0"/>
              </a:rPr>
              <a:t>книге представлены исходные данные для проектирования мужской, женской и детской одежды из различных материалов. Подробно рассмотрены ассортимент и классификация одежды из различных </a:t>
            </a:r>
            <a:r>
              <a:rPr lang="ru-RU" sz="2500" b="0" dirty="0" smtClean="0">
                <a:solidFill>
                  <a:prstClr val="white"/>
                </a:solidFill>
                <a:latin typeface="Georgia" panose="02040502050405020303" pitchFamily="18" charset="0"/>
              </a:rPr>
              <a:t>материалов.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25156" y="272534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97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379">
        <p15:prstTrans prst="drape"/>
      </p:transition>
    </mc:Choice>
    <mc:Fallback xmlns="">
      <p:transition spd="slow" advTm="8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2900" y="215900"/>
            <a:ext cx="7835900" cy="624786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+mn-cs"/>
              </a:rPr>
              <a:t>Что такое мода?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Мода (от французского слова mode и от латинского modus - мера, способ, образ, правило, предписание): стремительная, ветреная, как молодая девушка, в поисках своего единственного суженого.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Мода - это временное преобладание какого-либо одного стиля или его части в разных сферах жизни и культуры. Она определяет популярные на данном отрезке времени стили и типы одежды, направления в искусстве, способы поведения, стиль жизни, господствующие идеи, особенности этикета, архитектуры, </a:t>
            </a:r>
            <a:r>
              <a:rPr lang="ru-RU" sz="2500" b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литературы. Мода </a:t>
            </a:r>
            <a: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изменчива, непостоянна, но она является неким живым импульсом к новизне, к поиску и творчеству.</a:t>
            </a:r>
            <a:r>
              <a:rPr lang="ru-RU" sz="2300" b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7">
        <p14:reveal/>
      </p:transition>
    </mc:Choice>
    <mc:Fallback>
      <p:transition spd="slow" advTm="18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avatars.mds.yandex.net/get-pdb/881477/4b7a8985-9f31-4272-87c0-143610a8af93/ori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54" y="298963"/>
            <a:ext cx="3212124" cy="21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1165" r="2949" b="875"/>
          <a:stretch/>
        </p:blipFill>
        <p:spPr>
          <a:xfrm>
            <a:off x="7870166" y="395365"/>
            <a:ext cx="4105934" cy="60689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40490" y="328247"/>
            <a:ext cx="7050556" cy="6203150"/>
          </a:xfrm>
          <a:prstGeom prst="rect">
            <a:avLst/>
          </a:prstGeom>
          <a:solidFill>
            <a:srgbClr val="D8E7CB"/>
          </a:solidFill>
        </p:spPr>
        <p:txBody>
          <a:bodyPr wrap="square">
            <a:spAutoFit/>
          </a:bodyPr>
          <a:lstStyle/>
          <a:p>
            <a:r>
              <a:rPr lang="ru-RU" sz="2300" dirty="0">
                <a:latin typeface="Georgia" panose="02040502050405020303" pitchFamily="18" charset="0"/>
              </a:rPr>
              <a:t>687.01</a:t>
            </a:r>
          </a:p>
          <a:p>
            <a:r>
              <a:rPr lang="ru-RU" sz="2300" dirty="0">
                <a:latin typeface="Georgia" panose="02040502050405020303" pitchFamily="18" charset="0"/>
              </a:rPr>
              <a:t>Б 90	</a:t>
            </a:r>
            <a:endParaRPr lang="ru-RU" sz="2300" dirty="0" smtClean="0">
              <a:latin typeface="Georgia" panose="02040502050405020303" pitchFamily="18" charset="0"/>
            </a:endParaRPr>
          </a:p>
          <a:p>
            <a:r>
              <a:rPr lang="ru-RU" sz="2300" dirty="0" smtClean="0">
                <a:latin typeface="Georgia" panose="02040502050405020303" pitchFamily="18" charset="0"/>
              </a:rPr>
              <a:t>Булатова</a:t>
            </a:r>
            <a:r>
              <a:rPr lang="ru-RU" sz="2300" dirty="0">
                <a:latin typeface="Georgia" panose="02040502050405020303" pitchFamily="18" charset="0"/>
              </a:rPr>
              <a:t>, Е.Б.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Моделирование </a:t>
            </a:r>
            <a:r>
              <a:rPr lang="ru-RU" sz="2300" dirty="0">
                <a:latin typeface="Georgia" panose="02040502050405020303" pitchFamily="18" charset="0"/>
              </a:rPr>
              <a:t>и конструирование головных уборов : учеб. пособие для вузов / </a:t>
            </a:r>
            <a:r>
              <a:rPr lang="ru-RU" sz="2300" dirty="0" smtClean="0">
                <a:latin typeface="Georgia" panose="02040502050405020303" pitchFamily="18" charset="0"/>
              </a:rPr>
              <a:t>Е.Б</a:t>
            </a:r>
            <a:r>
              <a:rPr lang="ru-RU" sz="2300" dirty="0">
                <a:latin typeface="Georgia" panose="02040502050405020303" pitchFamily="18" charset="0"/>
              </a:rPr>
              <a:t>. Булатова. - М. : Академия, 2007. - 112 с. : ил. - (Высшее профессиональное образование. Легкая промышленность</a:t>
            </a:r>
            <a:r>
              <a:rPr lang="ru-RU" sz="2300" dirty="0" smtClean="0">
                <a:latin typeface="Georgia" panose="02040502050405020303" pitchFamily="18" charset="0"/>
              </a:rPr>
              <a:t>). </a:t>
            </a:r>
          </a:p>
          <a:p>
            <a:r>
              <a:rPr lang="ru-RU" sz="2300" b="0" dirty="0" smtClean="0">
                <a:latin typeface="Georgia" panose="02040502050405020303" pitchFamily="18" charset="0"/>
              </a:rPr>
              <a:t>Изложена </a:t>
            </a:r>
            <a:r>
              <a:rPr lang="ru-RU" sz="2300" b="0" dirty="0">
                <a:latin typeface="Georgia" panose="02040502050405020303" pitchFamily="18" charset="0"/>
              </a:rPr>
              <a:t>разработанная автором методика проектирования кроеных головных уборов любых форм и покроев графическим заданием абрисов изделия и линий его членения на чертеже с последующим построением развертки. Предложенная методика может быть использована для проектирования изделий других ассортиментных групп, например сумок, корсетных изделий и т.п. 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82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9793">
        <p14:pan dir="u"/>
      </p:transition>
    </mc:Choice>
    <mc:Fallback xmlns="">
      <p:transition spd="slow" advTm="9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5" y="222738"/>
            <a:ext cx="4021272" cy="62719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E242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952010" y="304027"/>
            <a:ext cx="6840187" cy="6109365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ru-RU" sz="2300" dirty="0" smtClean="0">
                <a:latin typeface="Georgia" panose="02040502050405020303" pitchFamily="18" charset="0"/>
              </a:rPr>
              <a:t>687.1</a:t>
            </a:r>
            <a:endParaRPr lang="ru-RU" sz="2300" dirty="0">
              <a:latin typeface="Georgia" panose="02040502050405020303" pitchFamily="18" charset="0"/>
            </a:endParaRPr>
          </a:p>
          <a:p>
            <a:r>
              <a:rPr lang="ru-RU" sz="2300" dirty="0">
                <a:latin typeface="Georgia" panose="02040502050405020303" pitchFamily="18" charset="0"/>
              </a:rPr>
              <a:t>З-676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Злачевская, Г.М.</a:t>
            </a:r>
          </a:p>
          <a:p>
            <a:r>
              <a:rPr lang="ru-RU" sz="2300" dirty="0" smtClean="0">
                <a:latin typeface="Georgia" panose="02040502050405020303" pitchFamily="18" charset="0"/>
              </a:rPr>
              <a:t>Шьем без примерки на нестандартную фигуру. Генетика индивидуального кроя / Г.М. Злачевская. - М. : Центрполиграф, 2007. - 271 с. : ил. </a:t>
            </a:r>
          </a:p>
          <a:p>
            <a:r>
              <a:rPr lang="ru-RU" sz="2300" b="0" dirty="0" smtClean="0">
                <a:latin typeface="Georgia" panose="02040502050405020303" pitchFamily="18" charset="0"/>
              </a:rPr>
              <a:t>Если вы хотите, чтобы одежда сидела на вас идеально, подчеркивая достоинства и скрывая недостатки, вам нужно воспользоваться новой авторской методикой конструирования швейных изделий. Отличие нового метода в том, что построение выкройки производится не на некоторый размер, а сразу рассчитывается на вашу фигуру, и крой, получается точным. Никаких дополнительных примерок и подгонок не требуется, одежда сидит идеально! </a:t>
            </a:r>
            <a:endParaRPr lang="ru-RU" sz="23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93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8492">
        <p:blinds dir="vert"/>
      </p:transition>
    </mc:Choice>
    <mc:Fallback>
      <p:transition spd="slow" advTm="1849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907" y="440628"/>
            <a:ext cx="7221415" cy="6109365"/>
          </a:xfrm>
          <a:prstGeom prst="rect">
            <a:avLst/>
          </a:prstGeom>
          <a:solidFill>
            <a:srgbClr val="E5F7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</a:rPr>
              <a:t>687(07)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</a:rPr>
              <a:t>Л 77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</a:rPr>
              <a:t>Лопатченко, Т.П.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</a:rPr>
              <a:t>Выпускная квалификационная работа по конструированию изделий легкой промышленности : учебно-метод. пособие / Т.П. Лопатченко, М.С. Герасименко, Е.С. Сахарова ; ДГТУ. - Ростов н/Д. : ИЦ ДГТУ, 2019. - 64 с.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</a:rPr>
              <a:t>Содержит цели и порядок выполнения и защиты выпускной квалификационной работы в соответствии с требованиями ФГОС ВО.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300" b="0" dirty="0" smtClean="0">
              <a:solidFill>
                <a:prstClr val="black"/>
              </a:solidFill>
              <a:latin typeface="Georgia" panose="02040502050405020303" pitchFamily="18" charset="0"/>
              <a:hlinkClick r:id="rId6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orgia" panose="02040502050405020303" pitchFamily="18" charset="0"/>
                <a:hlinkClick r:id="rId6"/>
              </a:rPr>
              <a:t>https://ntb.donstu.ru/content/vypusknaya-kvalifikacionnaya-rabota-po-konstruirovaniyu-izdeliy-legkoy-promyshlennosti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5714" r="5979" b="4416"/>
          <a:stretch/>
        </p:blipFill>
        <p:spPr>
          <a:xfrm>
            <a:off x="7718961" y="440628"/>
            <a:ext cx="4257139" cy="616329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7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810">
        <p:circle/>
      </p:transition>
    </mc:Choice>
    <mc:Fallback xmlns="">
      <p:transition spd="slow" advTm="98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69507" y="298384"/>
            <a:ext cx="5996539" cy="5233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 </a:t>
            </a: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представленными на виртуальной выставке книгами можно ознакомиться в </a:t>
            </a:r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абонементе </a:t>
            </a: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учебной </a:t>
            </a:r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литературы НТБ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(7-208).</a:t>
            </a:r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2">
        <p14:ferris dir="l"/>
      </p:transition>
    </mc:Choice>
    <mc:Fallback xmlns="">
      <p:transition spd="slow" advTm="4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8400" y="428179"/>
            <a:ext cx="7073900" cy="6001643"/>
          </a:xfrm>
          <a:prstGeom prst="rect">
            <a:avLst/>
          </a:prstGeom>
          <a:effectLst>
            <a:glow rad="952500">
              <a:schemeClr val="accent1">
                <a:alpha val="46000"/>
              </a:schemeClr>
            </a:glow>
            <a:outerShdw blurRad="1028700" dir="720000" sx="10000" sy="10000" algn="r" rotWithShape="0">
              <a:srgbClr val="FF0000">
                <a:alpha val="5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ln w="22225">
                  <a:solidFill>
                    <a:srgbClr val="7418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История</a:t>
            </a:r>
            <a:br>
              <a:rPr lang="ru-RU" sz="9600" dirty="0">
                <a:ln w="22225">
                  <a:solidFill>
                    <a:srgbClr val="7418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9600" dirty="0">
                <a:ln w="22225">
                  <a:solidFill>
                    <a:srgbClr val="7418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  </a:t>
            </a:r>
            <a:r>
              <a:rPr lang="ru-RU" sz="9600" dirty="0" smtClean="0">
                <a:ln w="22225">
                  <a:solidFill>
                    <a:srgbClr val="7418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моды,    </a:t>
            </a:r>
            <a:r>
              <a:rPr lang="ru-RU" sz="9600" dirty="0">
                <a:ln w="22225">
                  <a:solidFill>
                    <a:srgbClr val="7418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костюма и стиля</a:t>
            </a:r>
            <a:endParaRPr lang="ru-RU" dirty="0">
              <a:ln w="22225">
                <a:solidFill>
                  <a:srgbClr val="74182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">
        <p14:ferris dir="l"/>
      </p:transition>
    </mc:Choice>
    <mc:Fallback xmlns="">
      <p:transition spd="slow" advTm="2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/>
          </a:blip>
          <a:srcRect l="6499" r="5970"/>
          <a:stretch/>
        </p:blipFill>
        <p:spPr>
          <a:xfrm>
            <a:off x="281359" y="333870"/>
            <a:ext cx="4320643" cy="6120000"/>
          </a:xfrm>
          <a:prstGeom prst="rect">
            <a:avLst/>
          </a:prstGeom>
          <a:ln w="38100" cap="sq">
            <a:solidFill>
              <a:srgbClr val="2C3C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18265" y="213756"/>
            <a:ext cx="6709558" cy="6463308"/>
          </a:xfrm>
          <a:prstGeom prst="rect">
            <a:avLst/>
          </a:prstGeom>
          <a:solidFill>
            <a:srgbClr val="F8D9A2"/>
          </a:solidFill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srgbClr val="F3D5A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30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687.016</a:t>
            </a:r>
          </a:p>
          <a:p>
            <a:pPr>
              <a:defRPr/>
            </a:pPr>
            <a:r>
              <a:rPr lang="ru-RU" sz="230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П73</a:t>
            </a:r>
          </a:p>
          <a:p>
            <a:pPr>
              <a:defRPr/>
            </a:pPr>
            <a:r>
              <a:rPr lang="ru-RU" sz="230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Плаксина, Э.Б.</a:t>
            </a:r>
            <a:r>
              <a:rPr lang="ru-RU" sz="2300" b="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300" b="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30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История костюма. Стили и направления 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: </a:t>
            </a:r>
            <a:r>
              <a:rPr lang="ru-RU" sz="230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учеб. 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пособие / </a:t>
            </a:r>
            <a:r>
              <a:rPr lang="ru-RU" sz="230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Э.Б. Плаксина, Л.А. Михайловская, В.П. Попов; под ред. Э.Б. Плаксиной. - 2- изд., стер. - М. : Академия, 2003. - 224 с</a:t>
            </a:r>
            <a:r>
              <a:rPr lang="ru-RU" sz="2300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. : </a:t>
            </a:r>
            <a:r>
              <a:rPr lang="ru-RU" sz="230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ил.</a:t>
            </a:r>
            <a:r>
              <a:rPr lang="ru-RU" sz="2300" b="0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 </a:t>
            </a:r>
            <a:endParaRPr lang="en-US" sz="2300" b="0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  <a:p>
            <a:pPr>
              <a:defRPr/>
            </a:pPr>
            <a:r>
              <a:rPr lang="ru-RU" sz="2300" b="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Учебное пособие является систематизированным изложением исторического развития европейского, восточного, русского костюма и костюма народов, населяющих Россию. Показана связь костюма с различными искусствами, в том числе с живописью и архитектурой. Исторический костюм представлен как часть понятия "исторический художественный стиль</a:t>
            </a:r>
            <a:r>
              <a:rPr lang="ru-RU" sz="2300" b="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".</a:t>
            </a:r>
            <a:endParaRPr lang="ru-RU" sz="2400" b="0" dirty="0">
              <a:solidFill>
                <a:srgbClr val="3950A1"/>
              </a:solidFill>
              <a:latin typeface="Georgia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1245">
        <p14:glitter pattern="hexagon"/>
      </p:transition>
    </mc:Choice>
    <mc:Fallback xmlns="">
      <p:transition spd="slow" advTm="11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8023" t="5843" r="8219" b="5747"/>
          <a:stretch/>
        </p:blipFill>
        <p:spPr bwMode="auto">
          <a:xfrm>
            <a:off x="266830" y="324091"/>
            <a:ext cx="4461575" cy="6318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193324" y="324091"/>
            <a:ext cx="6774900" cy="6318009"/>
          </a:xfrm>
          <a:prstGeom prst="rect">
            <a:avLst/>
          </a:prstGeom>
          <a:solidFill>
            <a:srgbClr val="FFF7C5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500" dirty="0">
                <a:latin typeface="Georgia" pitchFamily="18" charset="0"/>
              </a:rPr>
              <a:t>687(09)</a:t>
            </a:r>
          </a:p>
          <a:p>
            <a:r>
              <a:rPr lang="ru-RU" sz="2500" dirty="0">
                <a:latin typeface="Georgia" pitchFamily="18" charset="0"/>
              </a:rPr>
              <a:t>З-38</a:t>
            </a:r>
          </a:p>
          <a:p>
            <a:r>
              <a:rPr lang="ru-RU" sz="2500" dirty="0">
                <a:latin typeface="Georgia" pitchFamily="18" charset="0"/>
              </a:rPr>
              <a:t>Захаржевская, </a:t>
            </a:r>
            <a:r>
              <a:rPr lang="ru-RU" sz="2500" dirty="0" smtClean="0">
                <a:latin typeface="Georgia" pitchFamily="18" charset="0"/>
              </a:rPr>
              <a:t>Р.В</a:t>
            </a:r>
            <a:r>
              <a:rPr lang="ru-RU" sz="2500" dirty="0">
                <a:latin typeface="Georgia" pitchFamily="18" charset="0"/>
              </a:rPr>
              <a:t>.</a:t>
            </a:r>
            <a:br>
              <a:rPr lang="ru-RU" sz="2500" dirty="0">
                <a:latin typeface="Georgia" pitchFamily="18" charset="0"/>
              </a:rPr>
            </a:br>
            <a:r>
              <a:rPr lang="ru-RU" sz="2500" dirty="0">
                <a:latin typeface="Georgia" pitchFamily="18" charset="0"/>
              </a:rPr>
              <a:t>История костюма. От античности до современности : практ. пособие / </a:t>
            </a:r>
            <a:r>
              <a:rPr lang="ru-RU" sz="2500" dirty="0" smtClean="0">
                <a:latin typeface="Georgia" pitchFamily="18" charset="0"/>
              </a:rPr>
              <a:t>Р.В</a:t>
            </a:r>
            <a:r>
              <a:rPr lang="ru-RU" sz="2500" dirty="0">
                <a:latin typeface="Georgia" pitchFamily="18" charset="0"/>
              </a:rPr>
              <a:t>. Захаржевская. - М. : РИПОЛ классик, 2005. - 288 с. : ил. </a:t>
            </a:r>
          </a:p>
          <a:p>
            <a:r>
              <a:rPr lang="ru-RU" sz="2500" b="0" dirty="0">
                <a:latin typeface="Georgia" pitchFamily="18" charset="0"/>
              </a:rPr>
              <a:t>Автор книги - крупнейший специалист по истории костюма - знакомит читателя с различными стилями и направлениями в развитии этой области искусства. Вы узнаете, как одевались во времена античности и Средневековья, что было модным при дворе Людовика XIV и период Директории, как изменялся костюм на протяжении столетий. 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9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61196" y="311592"/>
            <a:ext cx="4484825" cy="5868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31181" y="311592"/>
            <a:ext cx="6421458" cy="5868000"/>
          </a:xfrm>
          <a:solidFill>
            <a:srgbClr val="D6D8DC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600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</a:br>
            <a:r>
              <a:rPr lang="ru-RU" sz="2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600" b="1" dirty="0" smtClean="0">
                <a:ln w="0"/>
                <a:latin typeface="Georgia" panose="02040502050405020303" pitchFamily="18" charset="0"/>
              </a:rPr>
              <a:t>687(09)</a:t>
            </a:r>
            <a:br>
              <a:rPr lang="ru-RU" sz="2600" b="1" dirty="0" smtClean="0">
                <a:ln w="0"/>
                <a:latin typeface="Georgia" panose="02040502050405020303" pitchFamily="18" charset="0"/>
              </a:rPr>
            </a:br>
            <a:r>
              <a:rPr lang="ru-RU" sz="2600" b="1" dirty="0" smtClean="0">
                <a:ln w="0"/>
                <a:latin typeface="Georgia" panose="02040502050405020303" pitchFamily="18" charset="0"/>
              </a:rPr>
              <a:t>К 63	</a:t>
            </a:r>
            <a:br>
              <a:rPr lang="ru-RU" sz="2600" b="1" dirty="0" smtClean="0">
                <a:ln w="0"/>
                <a:latin typeface="Georgia" panose="02040502050405020303" pitchFamily="18" charset="0"/>
              </a:rPr>
            </a:br>
            <a:r>
              <a:rPr lang="ru-RU" sz="2600" b="1" dirty="0" smtClean="0">
                <a:ln w="0"/>
                <a:latin typeface="Georgia" panose="02040502050405020303" pitchFamily="18" charset="0"/>
              </a:rPr>
              <a:t>Комиссаржевский, Ф.Ф.</a:t>
            </a:r>
            <a:br>
              <a:rPr lang="ru-RU" sz="2600" b="1" dirty="0" smtClean="0">
                <a:ln w="0"/>
                <a:latin typeface="Georgia" panose="02040502050405020303" pitchFamily="18" charset="0"/>
              </a:rPr>
            </a:br>
            <a:r>
              <a:rPr lang="ru-RU" sz="2600" b="1" dirty="0" smtClean="0">
                <a:ln w="0"/>
                <a:latin typeface="Georgia" panose="02040502050405020303" pitchFamily="18" charset="0"/>
              </a:rPr>
              <a:t>История костюма : Уникальные материалы по истории костюма с древнейших времен / Ф.Ф. Комиссаржевский. - М. : Астрель: АСТ: Люкс, 2005. - 336 с. : ил</a:t>
            </a:r>
            <a:r>
              <a:rPr lang="ru-RU" sz="2600" b="1" dirty="0">
                <a:ln w="0"/>
                <a:latin typeface="Georgia" panose="02040502050405020303" pitchFamily="18" charset="0"/>
              </a:rPr>
              <a:t>. </a:t>
            </a:r>
            <a:r>
              <a:rPr lang="ru-RU" sz="2600" dirty="0">
                <a:ln w="0"/>
                <a:latin typeface="Georgia" panose="02040502050405020303" pitchFamily="18" charset="0"/>
              </a:rPr>
              <a:t/>
            </a:r>
            <a:br>
              <a:rPr lang="ru-RU" sz="2600" dirty="0">
                <a:ln w="0"/>
                <a:latin typeface="Georgia" panose="02040502050405020303" pitchFamily="18" charset="0"/>
              </a:rPr>
            </a:br>
            <a:r>
              <a:rPr lang="ru-RU" sz="2600" dirty="0" smtClean="0">
                <a:ln w="0"/>
                <a:latin typeface="Georgia" panose="02040502050405020303" pitchFamily="18" charset="0"/>
              </a:rPr>
              <a:t>В </a:t>
            </a:r>
            <a:r>
              <a:rPr lang="ru-RU" sz="2600" dirty="0">
                <a:ln w="0"/>
                <a:latin typeface="Georgia" panose="02040502050405020303" pitchFamily="18" charset="0"/>
              </a:rPr>
              <a:t>книге русского театроведа Ф.Ф. Комиссаржевского собраны уникальные материалы по истории костюма с древнейших времён до конца ХIХ века</a:t>
            </a:r>
            <a:r>
              <a:rPr lang="ru-RU" sz="2600" dirty="0" smtClean="0">
                <a:ln w="0"/>
                <a:latin typeface="Georgia" panose="02040502050405020303" pitchFamily="18" charset="0"/>
              </a:rPr>
              <a:t>. Это первая мировая история костюма на русском языке, составленная нашим соотечественником в 1910 году.</a:t>
            </a:r>
            <a:r>
              <a:rPr lang="ru-RU" sz="24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4176" r="15157" b="7123"/>
          <a:stretch/>
        </p:blipFill>
        <p:spPr>
          <a:xfrm>
            <a:off x="8298079" y="4174546"/>
            <a:ext cx="3656499" cy="23725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638">
        <p:circle/>
      </p:transition>
    </mc:Choice>
    <mc:Fallback xmlns="">
      <p:transition spd="slow" advTm="156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0" y="295102"/>
            <a:ext cx="4132014" cy="62184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841631" y="199292"/>
            <a:ext cx="7134469" cy="6314238"/>
          </a:xfrm>
          <a:prstGeom prst="rect">
            <a:avLst/>
          </a:prstGeom>
          <a:solidFill>
            <a:srgbClr val="212F2F"/>
          </a:solidFill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687.01(09)</a:t>
            </a:r>
            <a:endParaRPr lang="ru-RU" sz="27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ru-RU" sz="2700" dirty="0">
                <a:solidFill>
                  <a:schemeClr val="bg1"/>
                </a:solidFill>
                <a:latin typeface="Georgia" panose="02040502050405020303" pitchFamily="18" charset="0"/>
              </a:rPr>
              <a:t>Т </a:t>
            </a:r>
            <a:r>
              <a:rPr lang="ru-RU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15</a:t>
            </a:r>
            <a:endParaRPr lang="ru-RU" sz="27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ru-RU" sz="2700" dirty="0">
                <a:solidFill>
                  <a:schemeClr val="bg1"/>
                </a:solidFill>
                <a:latin typeface="Georgia" panose="02040502050405020303" pitchFamily="18" charset="0"/>
              </a:rPr>
              <a:t>Такер, Э.</a:t>
            </a:r>
          </a:p>
          <a:p>
            <a:r>
              <a:rPr lang="ru-RU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История </a:t>
            </a:r>
            <a:r>
              <a:rPr lang="ru-RU" sz="2700" dirty="0">
                <a:solidFill>
                  <a:schemeClr val="bg1"/>
                </a:solidFill>
                <a:latin typeface="Georgia" panose="02040502050405020303" pitchFamily="18" charset="0"/>
              </a:rPr>
              <a:t>моды </a:t>
            </a:r>
            <a:r>
              <a:rPr lang="ru-RU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/ </a:t>
            </a:r>
            <a:r>
              <a:rPr lang="ru-RU" sz="2700" dirty="0">
                <a:solidFill>
                  <a:schemeClr val="bg1"/>
                </a:solidFill>
                <a:latin typeface="Georgia" panose="02040502050405020303" pitchFamily="18" charset="0"/>
              </a:rPr>
              <a:t>Э. Такер, Т. Кингсвелл. - М. : </a:t>
            </a:r>
            <a:r>
              <a:rPr lang="ru-RU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АСТ : </a:t>
            </a:r>
            <a:r>
              <a:rPr lang="ru-RU" sz="2700" dirty="0">
                <a:solidFill>
                  <a:schemeClr val="bg1"/>
                </a:solidFill>
                <a:latin typeface="Georgia" panose="02040502050405020303" pitchFamily="18" charset="0"/>
              </a:rPr>
              <a:t>Астрель, 2003. - 144 с</a:t>
            </a:r>
            <a:r>
              <a:rPr lang="ru-RU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 : </a:t>
            </a:r>
            <a:r>
              <a:rPr lang="ru-RU" sz="2700" dirty="0">
                <a:solidFill>
                  <a:schemeClr val="bg1"/>
                </a:solidFill>
                <a:latin typeface="Georgia" panose="02040502050405020303" pitchFamily="18" charset="0"/>
              </a:rPr>
              <a:t>ил. </a:t>
            </a:r>
          </a:p>
          <a:p>
            <a:r>
              <a:rPr lang="ru-RU" sz="27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Мода </a:t>
            </a:r>
            <a:r>
              <a:rPr lang="ru-RU" sz="2700" b="0" dirty="0">
                <a:solidFill>
                  <a:schemeClr val="bg1"/>
                </a:solidFill>
                <a:latin typeface="Georgia" panose="02040502050405020303" pitchFamily="18" charset="0"/>
              </a:rPr>
              <a:t>фактически представляет собой форму выражения принадлежности к определенной общности людей и способ четко обозначить, кто мы </a:t>
            </a:r>
            <a:r>
              <a:rPr lang="ru-RU" sz="27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такие. </a:t>
            </a:r>
          </a:p>
          <a:p>
            <a:r>
              <a:rPr lang="ru-RU" sz="27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Эта книга поможет вам стать законодательницей, а не жертвой моды, разобраться в направлениях и стилях, расскажет о знаменитых кутюрье и моделях.</a:t>
            </a:r>
            <a:endParaRPr lang="ru-RU" sz="28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2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6573">
        <p14:flash/>
      </p:transition>
    </mc:Choice>
    <mc:Fallback>
      <p:transition spd="slow" advTm="16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" y="882650"/>
            <a:ext cx="11487150" cy="4081463"/>
          </a:xfrm>
          <a:prstGeom prst="rect">
            <a:avLst/>
          </a:prstGeom>
          <a:effectLst>
            <a:outerShdw blurRad="50800" dist="38100" dir="10800000" algn="r" rotWithShape="0">
              <a:srgbClr val="D74A37"/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9600" b="0" dirty="0">
                <a:solidFill>
                  <a:prstClr val="white"/>
                </a:solidFill>
                <a:latin typeface="Georgia" panose="02040502050405020303" pitchFamily="18" charset="0"/>
                <a:cs typeface="+mn-cs"/>
              </a:rPr>
              <a:t>Материаловедение изделий легкой промышленности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3">
        <p14:reveal/>
      </p:transition>
    </mc:Choice>
    <mc:Fallback xmlns="">
      <p:transition spd="slow" advTm="1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3573</TotalTime>
  <Words>2394</Words>
  <Application>Microsoft Office PowerPoint</Application>
  <PresentationFormat>Широкоэкранный</PresentationFormat>
  <Paragraphs>128</Paragraphs>
  <Slides>33</Slides>
  <Notes>1</Notes>
  <HiddenSlides>0</HiddenSlides>
  <MMClips>33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游ゴシック Light</vt:lpstr>
      <vt:lpstr>Andale Sans UI</vt:lpstr>
      <vt:lpstr>Arial</vt:lpstr>
      <vt:lpstr>Calibri</vt:lpstr>
      <vt:lpstr>Calibri Light</vt:lpstr>
      <vt:lpstr>FrankRuehl</vt:lpstr>
      <vt:lpstr>Georgia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687(09) К 63  Комиссаржевский, Ф.Ф. История костюма : Уникальные материалы по истории костюма с древнейших времен / Ф.Ф. Комиссаржевский. - М. : Астрель: АСТ: Люкс, 2005. - 336 с. : ил.  В книге русского театроведа Ф.Ф. Комиссаржевского собраны уникальные материалы по истории костюма с древнейших времён до конца ХIХ века. Это первая мировая история костюма на русском языке, составленная нашим соотечественником в 1910 году.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687.03 Б 90 Бузов, Б.А. Практикум по материаловедению швейного производства : учеб. пособие для вузов / Б.А. Бузов, Н.Д. Алыменкова, Д.Г. Петропавловский. - 2-е изд., стер. - М. : Академия, 2003. - 416 с. : ил. В учебнике рассмотрены строение и свойства текстильных материалов из натуральных и химических волокон и нитей, натурального и искусственного меха, швейных ниток и клеевых материалов, натуральной и искусственной кожи, пленочных, подкладочных, прокладочных материалов, фурнитуры, отделочных и других материалов, используемых для изготовления швейных изделий.</vt:lpstr>
      <vt:lpstr>Презентация PowerPoint</vt:lpstr>
      <vt:lpstr>           Композиция и проектирование                     костюма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Конструирование  и технология изготовления  одежды</vt:lpstr>
      <vt:lpstr>Презентация PowerPoint</vt:lpstr>
      <vt:lpstr>Презентация PowerPoint</vt:lpstr>
      <vt:lpstr>Презентация PowerPoint</vt:lpstr>
      <vt:lpstr> 687.1 С 36  Силаева, М.А. Пошив изделий по индивидуальным заказам / М.А. Силаева. - 2-е изд., стер. - М. : Академия, 2004. - 528 с. : ил.  Книга-учебник представляет пошаговую технологию пошива различных изделий (мужского и женского ассортимента), применяемую в ателье и на производстве. Все операции снабжены понятным схематичным чертежом и текстовым описанием. Пожалуй, это одно из самых полных и подробно иллюстрированных руководств по технологии пошива!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моды и дизайна</dc:title>
  <dc:creator>Пользователь</dc:creator>
  <cp:lastModifiedBy>Пользователь</cp:lastModifiedBy>
  <cp:revision>322</cp:revision>
  <dcterms:created xsi:type="dcterms:W3CDTF">2019-11-16T07:30:03Z</dcterms:created>
  <dcterms:modified xsi:type="dcterms:W3CDTF">2020-09-10T07:04:57Z</dcterms:modified>
</cp:coreProperties>
</file>