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8" r:id="rId8"/>
    <p:sldId id="269" r:id="rId9"/>
    <p:sldId id="262" r:id="rId10"/>
    <p:sldId id="266" r:id="rId11"/>
    <p:sldId id="267" r:id="rId12"/>
    <p:sldId id="263" r:id="rId13"/>
    <p:sldId id="270" r:id="rId14"/>
    <p:sldId id="264" r:id="rId15"/>
    <p:sldId id="265" r:id="rId1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2B8A9B-922F-43BF-B05C-830146BCD3B8}">
          <p14:sldIdLst>
            <p14:sldId id="256"/>
            <p14:sldId id="258"/>
            <p14:sldId id="257"/>
            <p14:sldId id="259"/>
            <p14:sldId id="260"/>
            <p14:sldId id="261"/>
            <p14:sldId id="268"/>
            <p14:sldId id="269"/>
            <p14:sldId id="262"/>
            <p14:sldId id="266"/>
            <p14:sldId id="267"/>
            <p14:sldId id="263"/>
            <p14:sldId id="270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C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29D88-8A88-45B0-AB74-1B5077A4302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F2AC5-6401-4338-BDF4-0726F308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58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2AC5-6401-4338-BDF4-0726F3087B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3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0E37-45D8-45C8-88F9-396537A3211C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4CA-7FE8-4F8F-B127-AAD9A2475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59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0E37-45D8-45C8-88F9-396537A3211C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4CA-7FE8-4F8F-B127-AAD9A2475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6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0E37-45D8-45C8-88F9-396537A3211C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4CA-7FE8-4F8F-B127-AAD9A2475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6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0E37-45D8-45C8-88F9-396537A3211C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4CA-7FE8-4F8F-B127-AAD9A2475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1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0E37-45D8-45C8-88F9-396537A3211C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4CA-7FE8-4F8F-B127-AAD9A2475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0E37-45D8-45C8-88F9-396537A3211C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4CA-7FE8-4F8F-B127-AAD9A2475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8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0E37-45D8-45C8-88F9-396537A3211C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4CA-7FE8-4F8F-B127-AAD9A2475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5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0E37-45D8-45C8-88F9-396537A3211C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4CA-7FE8-4F8F-B127-AAD9A2475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5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0E37-45D8-45C8-88F9-396537A3211C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4CA-7FE8-4F8F-B127-AAD9A2475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3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0E37-45D8-45C8-88F9-396537A3211C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4CA-7FE8-4F8F-B127-AAD9A2475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4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0E37-45D8-45C8-88F9-396537A3211C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4CA-7FE8-4F8F-B127-AAD9A2475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3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D0E37-45D8-45C8-88F9-396537A3211C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584CA-7FE8-4F8F-B127-AAD9A2475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lib.rucont.ru/" TargetMode="External"/><Relationship Id="rId3" Type="http://schemas.openxmlformats.org/officeDocument/2006/relationships/hyperlink" Target="https://biblioclub.ru/" TargetMode="External"/><Relationship Id="rId7" Type="http://schemas.openxmlformats.org/officeDocument/2006/relationships/hyperlink" Target="https://www.studentlibrary.ru/catalogue/switch_kit/x2016-019.html" TargetMode="External"/><Relationship Id="rId2" Type="http://schemas.openxmlformats.org/officeDocument/2006/relationships/hyperlink" Target="https://www.iprbooksho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blio-online.ru/" TargetMode="External"/><Relationship Id="rId5" Type="http://schemas.openxmlformats.org/officeDocument/2006/relationships/hyperlink" Target="https://new.znanium.com/" TargetMode="External"/><Relationship Id="rId4" Type="http://schemas.openxmlformats.org/officeDocument/2006/relationships/hyperlink" Target="https://e.lanbook.com/" TargetMode="Externa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abs.kodeks.ru/kodeks01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hyperlink" Target="https://vk.com/ntb_donst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ntb_donstu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tb.donstu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77674"/>
            <a:ext cx="9144000" cy="2387600"/>
          </a:xfrm>
          <a:effectLst>
            <a:glow rad="4318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kern="68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Научно-техническая библиотека ДГТУ</a:t>
            </a:r>
            <a:endParaRPr lang="ru-RU" b="1" kern="6800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03820"/>
            <a:ext cx="9144000" cy="165576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Book Antiqua" panose="02040602050305030304" pitchFamily="18" charset="0"/>
              </a:rPr>
              <a:t>Знакомство с библиотекой</a:t>
            </a:r>
          </a:p>
          <a:p>
            <a:r>
              <a:rPr lang="ru-RU" b="1" dirty="0" smtClean="0">
                <a:latin typeface="Book Antiqua" panose="02040602050305030304" pitchFamily="18" charset="0"/>
              </a:rPr>
              <a:t>и изучение правил доступа студентов к литературе.</a:t>
            </a:r>
            <a:endParaRPr lang="en-US" b="1" dirty="0" smtClean="0">
              <a:latin typeface="Book Antiqua" panose="02040602050305030304" pitchFamily="18" charset="0"/>
            </a:endParaRPr>
          </a:p>
          <a:p>
            <a:r>
              <a:rPr lang="ru-RU" b="1" dirty="0" smtClean="0">
                <a:latin typeface="Book Antiqua" panose="02040602050305030304" pitchFamily="18" charset="0"/>
              </a:rPr>
              <a:t>Памятка для студентов.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18" y="177270"/>
            <a:ext cx="1555964" cy="16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7367" y="1134370"/>
            <a:ext cx="9022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Список лицензионных ЭБС в 2020 году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07" y="2882268"/>
            <a:ext cx="10080178" cy="3889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67367" y="1866605"/>
            <a:ext cx="90220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Book Antiqua" panose="02040602050305030304" pitchFamily="18" charset="0"/>
              </a:rPr>
              <a:t>Для получения доступа с домашнего ПК к подписным библиотекам - зарегистрируйте аккаунт с компьютера сети ДГТУ </a:t>
            </a:r>
            <a:endParaRPr lang="ru-RU" sz="2000" dirty="0" smtClean="0">
              <a:solidFill>
                <a:srgbClr val="333333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333333"/>
                </a:solidFill>
                <a:latin typeface="Book Antiqua" panose="02040602050305030304" pitchFamily="18" charset="0"/>
              </a:rPr>
              <a:t>(</a:t>
            </a:r>
            <a:r>
              <a:rPr lang="ru-RU" sz="2000" dirty="0">
                <a:solidFill>
                  <a:srgbClr val="333333"/>
                </a:solidFill>
                <a:latin typeface="Book Antiqua" panose="02040602050305030304" pitchFamily="18" charset="0"/>
              </a:rPr>
              <a:t>заходите на сайт ЭБС и нажимаете кнопку «Регистрация»). 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935" y="158160"/>
            <a:ext cx="4096637" cy="764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07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365125"/>
            <a:ext cx="11480799" cy="1325563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/>
            </a:r>
            <a:br>
              <a:rPr lang="en-US" dirty="0" smtClean="0">
                <a:latin typeface="Book Antiqua" panose="02040602050305030304" pitchFamily="18" charset="0"/>
              </a:rPr>
            </a:br>
            <a:r>
              <a:rPr lang="ru-RU" dirty="0" smtClean="0">
                <a:latin typeface="Book Antiqua" panose="02040602050305030304" pitchFamily="18" charset="0"/>
              </a:rPr>
              <a:t>Адреса электронно-библиотечных систем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ЭБС «</a:t>
            </a:r>
            <a:r>
              <a:rPr lang="en-US" dirty="0" smtClean="0">
                <a:latin typeface="Book Antiqua" panose="02040602050305030304" pitchFamily="18" charset="0"/>
              </a:rPr>
              <a:t>IPRBOOKS</a:t>
            </a:r>
            <a:r>
              <a:rPr lang="ru-RU" dirty="0" smtClean="0">
                <a:latin typeface="Book Antiqua" panose="02040602050305030304" pitchFamily="18" charset="0"/>
              </a:rPr>
              <a:t>» </a:t>
            </a:r>
            <a:r>
              <a:rPr lang="en-US" dirty="0" smtClean="0">
                <a:latin typeface="Book Antiqua" panose="02040602050305030304" pitchFamily="18" charset="0"/>
                <a:hlinkClick r:id="rId2"/>
              </a:rPr>
              <a:t>https://</a:t>
            </a:r>
            <a:r>
              <a:rPr lang="en-US" dirty="0">
                <a:latin typeface="Book Antiqua" panose="02040602050305030304" pitchFamily="18" charset="0"/>
                <a:hlinkClick r:id="rId2"/>
              </a:rPr>
              <a:t>www.iprbookshop.ru/</a:t>
            </a:r>
            <a:endParaRPr lang="en-US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ЭБС «Университетская библиотека </a:t>
            </a:r>
            <a:r>
              <a:rPr lang="en-US" dirty="0" smtClean="0">
                <a:latin typeface="Book Antiqua" panose="02040602050305030304" pitchFamily="18" charset="0"/>
              </a:rPr>
              <a:t>ONLINE</a:t>
            </a:r>
            <a:r>
              <a:rPr lang="ru-RU" dirty="0" smtClean="0">
                <a:latin typeface="Book Antiqua" panose="02040602050305030304" pitchFamily="18" charset="0"/>
              </a:rPr>
              <a:t>» </a:t>
            </a:r>
            <a:r>
              <a:rPr lang="en-US" dirty="0" smtClean="0">
                <a:latin typeface="Book Antiqua" panose="02040602050305030304" pitchFamily="18" charset="0"/>
                <a:hlinkClick r:id="rId3"/>
              </a:rPr>
              <a:t>https://</a:t>
            </a:r>
            <a:r>
              <a:rPr lang="en-US" dirty="0">
                <a:latin typeface="Book Antiqua" panose="02040602050305030304" pitchFamily="18" charset="0"/>
                <a:hlinkClick r:id="rId3"/>
              </a:rPr>
              <a:t>biblioclub.ru/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ЭБС «Лань» </a:t>
            </a:r>
            <a:r>
              <a:rPr lang="en-US" dirty="0" smtClean="0">
                <a:latin typeface="Book Antiqua" panose="02040602050305030304" pitchFamily="18" charset="0"/>
                <a:hlinkClick r:id="rId4"/>
              </a:rPr>
              <a:t>https://</a:t>
            </a:r>
            <a:r>
              <a:rPr lang="en-US" dirty="0">
                <a:latin typeface="Book Antiqua" panose="02040602050305030304" pitchFamily="18" charset="0"/>
                <a:hlinkClick r:id="rId4"/>
              </a:rPr>
              <a:t>e.lanbook.com/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ЭБС «</a:t>
            </a:r>
            <a:r>
              <a:rPr lang="en-US" dirty="0" smtClean="0">
                <a:latin typeface="Book Antiqua" panose="02040602050305030304" pitchFamily="18" charset="0"/>
              </a:rPr>
              <a:t>Znanium.com</a:t>
            </a:r>
            <a:r>
              <a:rPr lang="ru-RU" dirty="0" smtClean="0">
                <a:latin typeface="Book Antiqua" panose="02040602050305030304" pitchFamily="18" charset="0"/>
              </a:rPr>
              <a:t>» </a:t>
            </a:r>
            <a:r>
              <a:rPr lang="en-US" dirty="0">
                <a:latin typeface="Book Antiqua" panose="02040602050305030304" pitchFamily="18" charset="0"/>
                <a:hlinkClick r:id="rId5"/>
              </a:rPr>
              <a:t>https://new.znanium.com/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ЭБС «</a:t>
            </a:r>
            <a:r>
              <a:rPr lang="ru-RU" dirty="0" err="1" smtClean="0">
                <a:latin typeface="Book Antiqua" panose="02040602050305030304" pitchFamily="18" charset="0"/>
              </a:rPr>
              <a:t>Юрайт</a:t>
            </a:r>
            <a:r>
              <a:rPr lang="ru-RU" dirty="0" smtClean="0">
                <a:latin typeface="Book Antiqua" panose="02040602050305030304" pitchFamily="18" charset="0"/>
              </a:rPr>
              <a:t>» Коллекция СПО </a:t>
            </a:r>
            <a:r>
              <a:rPr lang="en-US" dirty="0">
                <a:latin typeface="Book Antiqua" panose="02040602050305030304" pitchFamily="18" charset="0"/>
                <a:hlinkClick r:id="rId6"/>
              </a:rPr>
              <a:t>https://biblio-online.ru/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ЭБС «Консультант студента» Коллекция «Архитектура и строительство» </a:t>
            </a:r>
            <a:r>
              <a:rPr lang="en-US" dirty="0" smtClean="0">
                <a:latin typeface="Book Antiqua" panose="02040602050305030304" pitchFamily="18" charset="0"/>
                <a:hlinkClick r:id="rId7"/>
              </a:rPr>
              <a:t>https://</a:t>
            </a:r>
            <a:r>
              <a:rPr lang="en-US" dirty="0">
                <a:latin typeface="Book Antiqua" panose="02040602050305030304" pitchFamily="18" charset="0"/>
                <a:hlinkClick r:id="rId7"/>
              </a:rPr>
              <a:t>www.studentlibrary.ru/catalogue/switch_kit/x2016-019.html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ЭБС «</a:t>
            </a:r>
            <a:r>
              <a:rPr lang="ru-RU" dirty="0" err="1" smtClean="0">
                <a:latin typeface="Book Antiqua" panose="02040602050305030304" pitchFamily="18" charset="0"/>
              </a:rPr>
              <a:t>Руконт</a:t>
            </a:r>
            <a:r>
              <a:rPr lang="ru-RU" dirty="0" smtClean="0">
                <a:latin typeface="Book Antiqua" panose="02040602050305030304" pitchFamily="18" charset="0"/>
              </a:rPr>
              <a:t>» </a:t>
            </a:r>
            <a:r>
              <a:rPr lang="en-US" dirty="0">
                <a:latin typeface="Book Antiqua" panose="02040602050305030304" pitchFamily="18" charset="0"/>
                <a:hlinkClick r:id="rId8"/>
              </a:rPr>
              <a:t>https://lib.rucont.ru/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8449" y="158160"/>
            <a:ext cx="4096637" cy="764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65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143" y="1041788"/>
            <a:ext cx="119307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ook Antiqua" panose="02040602050305030304" pitchFamily="18" charset="0"/>
                <a:ea typeface="Times New Roman" panose="02020603050405020304" pitchFamily="18" charset="0"/>
              </a:rPr>
              <a:t>Компьютеры для </a:t>
            </a:r>
            <a:r>
              <a:rPr lang="ru-RU" sz="28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регистрации в ЭБС </a:t>
            </a:r>
            <a:r>
              <a:rPr lang="ru-RU" sz="2800" dirty="0">
                <a:latin typeface="Book Antiqua" panose="02040602050305030304" pitchFamily="18" charset="0"/>
                <a:ea typeface="Times New Roman" panose="02020603050405020304" pitchFamily="18" charset="0"/>
              </a:rPr>
              <a:t>находятся на абонементах и в читальных залах </a:t>
            </a:r>
            <a:r>
              <a:rPr lang="ru-RU" sz="28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библиотеки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(1-453, 8-609, 7-104, 21-205а, 10-203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a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После </a:t>
            </a:r>
            <a:r>
              <a:rPr lang="ru-RU" sz="2800" dirty="0">
                <a:latin typeface="Book Antiqua" panose="02040602050305030304" pitchFamily="18" charset="0"/>
                <a:ea typeface="Times New Roman" panose="02020603050405020304" pitchFamily="18" charset="0"/>
              </a:rPr>
              <a:t>регистрации вы сразу получаете доступ к контенту ЭБС с </a:t>
            </a:r>
            <a:r>
              <a:rPr lang="ru-RU" sz="28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домашнего компьютера. Как </a:t>
            </a:r>
            <a:r>
              <a:rPr lang="ru-RU" sz="2800" dirty="0">
                <a:latin typeface="Book Antiqua" panose="02040602050305030304" pitchFamily="18" charset="0"/>
                <a:ea typeface="Times New Roman" panose="02020603050405020304" pitchFamily="18" charset="0"/>
              </a:rPr>
              <a:t>указывалось выше, </a:t>
            </a:r>
            <a:endParaRPr lang="en-US" sz="2800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поиск </a:t>
            </a:r>
            <a:r>
              <a:rPr lang="ru-RU" sz="2800" dirty="0">
                <a:latin typeface="Book Antiqua" panose="02040602050305030304" pitchFamily="18" charset="0"/>
                <a:ea typeface="Times New Roman" panose="02020603050405020304" pitchFamily="18" charset="0"/>
              </a:rPr>
              <a:t>книги можно осуществлять через электронный каталог. </a:t>
            </a:r>
          </a:p>
          <a:p>
            <a:pPr algn="ctr"/>
            <a:r>
              <a:rPr lang="ru-RU" sz="2800" dirty="0">
                <a:latin typeface="Book Antiqua" panose="02040602050305030304" pitchFamily="18" charset="0"/>
                <a:ea typeface="Times New Roman" panose="02020603050405020304" pitchFamily="18" charset="0"/>
              </a:rPr>
              <a:t>При переходе по ссылке в описании книги  - вы попадете на сайт ЭБС с метаданными книги. Если вы авторизовались в электронном </a:t>
            </a:r>
            <a:r>
              <a:rPr lang="ru-RU" sz="28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каталоге, то </a:t>
            </a:r>
            <a:r>
              <a:rPr lang="ru-RU" sz="2800" dirty="0">
                <a:latin typeface="Book Antiqua" panose="02040602050305030304" pitchFamily="18" charset="0"/>
                <a:ea typeface="Times New Roman" panose="02020603050405020304" pitchFamily="18" charset="0"/>
              </a:rPr>
              <a:t>книги большинства ЭБС будут доступны для чтения при переходе по ссылке из электронного каталога, для остальных, например ЭБС ДГТУ потребуется авторизация на сайте ЭБС. </a:t>
            </a:r>
            <a:r>
              <a:rPr lang="ru-RU" sz="28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Осуществлять поиск и работу с книгами можно в каждой ЭБС отдельно, для этого и требуется индивидуальный личный кабинет в каждой ЭБС.</a:t>
            </a:r>
            <a:endParaRPr lang="ru-RU" sz="2800" dirty="0"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935" y="158160"/>
            <a:ext cx="4096637" cy="764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63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86" y="1861456"/>
            <a:ext cx="2963636" cy="39515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946969" y="1070435"/>
            <a:ext cx="1500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1-453</a:t>
            </a:r>
            <a:endParaRPr lang="ru-RU" sz="4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79" y="1839879"/>
            <a:ext cx="4949708" cy="39515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556399" y="1084950"/>
            <a:ext cx="1500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8-609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92427" y="1070435"/>
            <a:ext cx="2220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7-104</a:t>
            </a:r>
            <a:endParaRPr lang="ru-RU" sz="4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57" y="1861456"/>
            <a:ext cx="2931272" cy="3908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935" y="158160"/>
            <a:ext cx="4096637" cy="764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68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ntb.donstu.ru/sites/default/files/content/ris1_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0" y="1168071"/>
            <a:ext cx="10285681" cy="581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4065" y="1841242"/>
            <a:ext cx="109497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Системы "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Техэксперт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"</a:t>
            </a:r>
            <a:r>
              <a:rPr lang="ru-RU" sz="2000" dirty="0" smtClean="0">
                <a:latin typeface="Book Antiqua" panose="02040602050305030304" pitchFamily="18" charset="0"/>
              </a:rPr>
              <a:t> - Ваш электронный помощник в подготовке проектной, дипломной, научной работы! 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- В системах вы найдете нормативно-техническую и технологическую документацию; классификаторы и словари; проектную документацию, справки и консультации экспертов, образцы и формы документов и др.;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- Изучая системы, вы получаете ценные навыки по автоматизации работы с документами;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- Системы помогают специалистам принимать правильные профессиональные решения и эффективно выполнять свою работу;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- Системы используют в своей работе около 10 000 крупнейших российских предприятий и организаций.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Для получения доступа к</a:t>
            </a:r>
            <a:r>
              <a:rPr lang="en-US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системе с домашнего ПК необходимо перейти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по ссылке </a:t>
            </a:r>
            <a:r>
              <a:rPr lang="en-US" sz="2000" dirty="0" smtClean="0">
                <a:latin typeface="Book Antiqua" panose="02040602050305030304" pitchFamily="18" charset="0"/>
              </a:rPr>
              <a:t>(</a:t>
            </a:r>
            <a:r>
              <a:rPr lang="ru-RU" sz="2000" u="sng" dirty="0">
                <a:latin typeface="Book Antiqua" panose="02040602050305030304" pitchFamily="18" charset="0"/>
                <a:hlinkClick r:id="rId3"/>
              </a:rPr>
              <a:t>http://labs.kodeks.ru/kodeks01/</a:t>
            </a:r>
            <a:r>
              <a:rPr lang="en-US" sz="2000" dirty="0" smtClean="0">
                <a:latin typeface="Book Antiqua" panose="02040602050305030304" pitchFamily="18" charset="0"/>
              </a:rPr>
              <a:t>)</a:t>
            </a:r>
            <a:r>
              <a:rPr lang="ru-RU" sz="2000" dirty="0" smtClean="0">
                <a:latin typeface="Book Antiqua" panose="02040602050305030304" pitchFamily="18" charset="0"/>
              </a:rPr>
              <a:t> и ввести логин и пароль.</a:t>
            </a:r>
            <a:endParaRPr lang="en-US" sz="2000" dirty="0" smtClean="0">
              <a:latin typeface="Book Antiqua" panose="02040602050305030304" pitchFamily="18" charset="0"/>
            </a:endParaRPr>
          </a:p>
          <a:p>
            <a:r>
              <a:rPr lang="ru-RU" sz="2000" dirty="0" smtClean="0">
                <a:latin typeface="Book Antiqua" panose="02040602050305030304" pitchFamily="18" charset="0"/>
              </a:rPr>
              <a:t>Логин и пароль можно получить, направив сообщение-запрос 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в группу НТБ </a:t>
            </a:r>
            <a:r>
              <a:rPr lang="ru-RU" sz="2000" dirty="0" err="1" smtClean="0">
                <a:latin typeface="Book Antiqua" panose="02040602050305030304" pitchFamily="18" charset="0"/>
              </a:rPr>
              <a:t>Вконтакте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</a:p>
          <a:p>
            <a:r>
              <a:rPr lang="ru-RU" sz="2000" dirty="0" smtClean="0">
                <a:latin typeface="Book Antiqua" panose="02040602050305030304" pitchFamily="18" charset="0"/>
                <a:hlinkClick r:id="rId4"/>
              </a:rPr>
              <a:t>https://vk.com/ntb_donstu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085" y="5034070"/>
            <a:ext cx="1799772" cy="182393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219" y="145143"/>
            <a:ext cx="3999924" cy="762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7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2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5652" y="3884999"/>
            <a:ext cx="7271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Bodoni MT" panose="02070603080606020203" pitchFamily="18" charset="0"/>
                <a:hlinkClick r:id="rId3"/>
              </a:rPr>
              <a:t>https://vk.com/ntb_donstu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00551" y="306964"/>
            <a:ext cx="8271164" cy="156966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Приглашаем Вас вступить в сообщество НТБ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Вконтакте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0259" y="2030513"/>
            <a:ext cx="7271748" cy="193899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В нашей группе вы сможете оперативно получать информацию о новинках литературы и др. полезную информацию.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Получить консультацию вы можете, написав свой вопрос в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сообщения сообщества.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331" y="4669219"/>
            <a:ext cx="1987159" cy="203979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871" y="4679228"/>
            <a:ext cx="5854879" cy="20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231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Сайт научно-технической библиотеки ДГТУ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7481" y="2052918"/>
            <a:ext cx="981143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 </a:t>
            </a:r>
            <a:r>
              <a:rPr lang="en-US" sz="4800" dirty="0" smtClean="0">
                <a:latin typeface="Bodoni MT" panose="02070603080606020203" pitchFamily="18" charset="0"/>
                <a:hlinkClick r:id="rId2"/>
              </a:rPr>
              <a:t>https://ntb.donstu.ru/</a:t>
            </a:r>
            <a:endParaRPr lang="ru-RU" sz="4800" dirty="0" smtClean="0"/>
          </a:p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Ключевые слова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д</a:t>
            </a: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ля поисковых систем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БИБЛИОТЕКА ДГТУ, НТБ ДГТУ</a:t>
            </a:r>
          </a:p>
          <a:p>
            <a:pPr marL="0" indent="0" algn="ctr">
              <a:buNone/>
            </a:pPr>
            <a:endParaRPr lang="en-US" sz="4800" i="1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78" y="2703512"/>
            <a:ext cx="2374087" cy="236197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929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6226"/>
            <a:ext cx="10515600" cy="586408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На главной странице сайта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6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√</a:t>
            </a:r>
            <a:r>
              <a:rPr lang="en-US" sz="36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Book Antiqua" panose="02040602050305030304" pitchFamily="18" charset="0"/>
              </a:rPr>
              <a:t>Текстовое поле для поиска литературы (по автору, названию) из электронно-библиотечной системы ДГТУ </a:t>
            </a:r>
          </a:p>
          <a:p>
            <a:pPr marL="0" indent="0">
              <a:buNone/>
            </a:pPr>
            <a:r>
              <a:rPr lang="ru-RU" sz="3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√</a:t>
            </a:r>
            <a:r>
              <a:rPr lang="en-US" sz="3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Book Antiqua" panose="02040602050305030304" pitchFamily="18" charset="0"/>
              </a:rPr>
              <a:t>Облако тегов для поиска литературы по ключевым словам</a:t>
            </a:r>
          </a:p>
          <a:p>
            <a:pPr marL="0" indent="0">
              <a:buNone/>
            </a:pPr>
            <a:r>
              <a:rPr lang="ru-RU" sz="3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√</a:t>
            </a:r>
            <a:r>
              <a:rPr lang="en-US" sz="3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Новинки ЭБС ДГТУ</a:t>
            </a:r>
          </a:p>
          <a:p>
            <a:pPr marL="0" indent="0">
              <a:buNone/>
            </a:pPr>
            <a:r>
              <a:rPr lang="ru-RU" sz="3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√</a:t>
            </a:r>
            <a:r>
              <a:rPr lang="en-US" sz="3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Новостная лента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НТБ ДГТУ</a:t>
            </a:r>
          </a:p>
          <a:p>
            <a:pPr marL="0" indent="0">
              <a:buNone/>
            </a:pPr>
            <a:r>
              <a:rPr lang="ru-RU" sz="3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√</a:t>
            </a:r>
            <a:r>
              <a:rPr lang="en-US" sz="3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Справочная информация</a:t>
            </a:r>
          </a:p>
          <a:p>
            <a:pPr marL="0" indent="0">
              <a:buNone/>
            </a:pPr>
            <a:r>
              <a:rPr lang="ru-RU" sz="3600" dirty="0">
                <a:latin typeface="Book Antiqua" panose="02040602050305030304" pitchFamily="18" charset="0"/>
                <a:cs typeface="Arial" panose="020B0604020202020204" pitchFamily="34" charset="0"/>
              </a:rPr>
              <a:t>√</a:t>
            </a:r>
            <a:r>
              <a:rPr lang="en-US" sz="3600" dirty="0" smtClean="0">
                <a:latin typeface="Book Antiqua" panose="02040602050305030304" pitchFamily="18" charset="0"/>
              </a:rPr>
              <a:t>   </a:t>
            </a:r>
            <a:r>
              <a:rPr lang="ru-RU" dirty="0" err="1" smtClean="0">
                <a:latin typeface="Book Antiqua" panose="02040602050305030304" pitchFamily="18" charset="0"/>
              </a:rPr>
              <a:t>Виджет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latin typeface="Book Antiqua" panose="02040602050305030304" pitchFamily="18" charset="0"/>
              </a:rPr>
              <a:t>Вконтакте</a:t>
            </a:r>
            <a:r>
              <a:rPr lang="ru-RU" dirty="0" smtClean="0">
                <a:latin typeface="Book Antiqua" panose="02040602050305030304" pitchFamily="18" charset="0"/>
              </a:rPr>
              <a:t> «Есть вопрос</a:t>
            </a:r>
            <a:r>
              <a:rPr lang="en-US" dirty="0" smtClean="0">
                <a:latin typeface="Book Antiqua" panose="02040602050305030304" pitchFamily="18" charset="0"/>
              </a:rPr>
              <a:t>?</a:t>
            </a:r>
            <a:r>
              <a:rPr lang="ru-RU" dirty="0" smtClean="0">
                <a:latin typeface="Book Antiqua" panose="0204060205030503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3600" dirty="0">
                <a:latin typeface="Book Antiqua" panose="02040602050305030304" pitchFamily="18" charset="0"/>
                <a:cs typeface="Arial" panose="020B0604020202020204" pitchFamily="34" charset="0"/>
              </a:rPr>
              <a:t>√</a:t>
            </a:r>
            <a:r>
              <a:rPr lang="en-US" sz="3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Ссылки на странички НТБ в социальных сетях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5BC0DE"/>
                </a:solidFill>
                <a:latin typeface="Book Antiqua" panose="02040602050305030304" pitchFamily="18" charset="0"/>
              </a:rPr>
              <a:t>Основные кнопки навигации</a:t>
            </a:r>
            <a:endParaRPr lang="ru-RU" dirty="0">
              <a:solidFill>
                <a:srgbClr val="5BC0DE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√</a:t>
            </a:r>
            <a:r>
              <a:rPr lang="en-US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Электронный каталог НТБ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√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Нужна электронная книга</a:t>
            </a:r>
          </a:p>
          <a:p>
            <a:pPr marL="0" indent="0">
              <a:buNone/>
            </a:pPr>
            <a:r>
              <a:rPr lang="ru-RU" b="1" dirty="0">
                <a:latin typeface="Book Antiqua" panose="02040602050305030304" pitchFamily="18" charset="0"/>
                <a:cs typeface="Arial" panose="020B0604020202020204" pitchFamily="34" charset="0"/>
              </a:rPr>
              <a:t>√</a:t>
            </a:r>
            <a:r>
              <a:rPr 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Необходима научная статья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√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Требуется справочная система</a:t>
            </a:r>
          </a:p>
          <a:p>
            <a:pPr marL="0" indent="0">
              <a:buNone/>
            </a:pPr>
            <a:r>
              <a:rPr lang="ru-RU" b="1" dirty="0">
                <a:latin typeface="Book Antiqua" panose="02040602050305030304" pitchFamily="18" charset="0"/>
                <a:cs typeface="Arial" panose="020B0604020202020204" pitchFamily="34" charset="0"/>
              </a:rPr>
              <a:t>√</a:t>
            </a:r>
            <a:r>
              <a:rPr 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Доступ к диссертациям РГБ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√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Новинки ЭБС ДГТУ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884" y="1690688"/>
            <a:ext cx="4093891" cy="762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624" y="2587851"/>
            <a:ext cx="4096637" cy="764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398" y="3474928"/>
            <a:ext cx="4079377" cy="7801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9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571" y="22320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Электронный каталог НТБ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содержит описание</a:t>
            </a:r>
            <a:endParaRPr lang="en-US" dirty="0" smtClean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Book Antiqua" panose="02040602050305030304" pitchFamily="18" charset="0"/>
              </a:rPr>
              <a:t>всех имеющихся в НТБ книг и электронных и на </a:t>
            </a:r>
          </a:p>
          <a:p>
            <a:pPr marL="0" indent="0" algn="just">
              <a:buNone/>
            </a:pPr>
            <a:r>
              <a:rPr lang="ru-RU" dirty="0" smtClean="0">
                <a:latin typeface="Book Antiqua" panose="02040602050305030304" pitchFamily="18" charset="0"/>
              </a:rPr>
              <a:t>бумажном носителе- это единое окно поиска литературы.</a:t>
            </a:r>
          </a:p>
          <a:p>
            <a:pPr marL="0" indent="0" algn="just">
              <a:buNone/>
            </a:pPr>
            <a:r>
              <a:rPr lang="ru-RU" dirty="0" smtClean="0">
                <a:latin typeface="Book Antiqua" panose="02040602050305030304" pitchFamily="18" charset="0"/>
              </a:rPr>
              <a:t>Авторизоваться в электронном каталоге можно по фамилии и номеру читательского.</a:t>
            </a:r>
          </a:p>
          <a:p>
            <a:pPr marL="0" indent="0" algn="just">
              <a:buNone/>
            </a:pPr>
            <a:r>
              <a:rPr lang="ru-RU" dirty="0" smtClean="0">
                <a:latin typeface="Book Antiqua" panose="02040602050305030304" pitchFamily="18" charset="0"/>
              </a:rPr>
              <a:t>Для студентов-первокурсников в 2020 году номер </a:t>
            </a:r>
            <a:r>
              <a:rPr lang="ru-RU" dirty="0" smtClean="0">
                <a:latin typeface="Book Antiqua" panose="02040602050305030304" pitchFamily="18" charset="0"/>
              </a:rPr>
              <a:t>читательского билета </a:t>
            </a:r>
            <a:r>
              <a:rPr lang="ru-RU" dirty="0" smtClean="0">
                <a:latin typeface="Book Antiqua" panose="02040602050305030304" pitchFamily="18" charset="0"/>
              </a:rPr>
              <a:t>будет совпадать с номером зачетной книжки</a:t>
            </a:r>
            <a:r>
              <a:rPr lang="en-US" dirty="0" smtClean="0">
                <a:latin typeface="Book Antiqua" panose="02040602050305030304" pitchFamily="18" charset="0"/>
              </a:rPr>
              <a:t>/</a:t>
            </a:r>
            <a:r>
              <a:rPr lang="ru-RU" dirty="0" smtClean="0">
                <a:latin typeface="Book Antiqua" panose="02040602050305030304" pitchFamily="18" charset="0"/>
              </a:rPr>
              <a:t>студенческого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билета.</a:t>
            </a:r>
          </a:p>
          <a:p>
            <a:pPr marL="0" indent="0" algn="just">
              <a:buNone/>
            </a:pPr>
            <a:r>
              <a:rPr lang="ru-RU" dirty="0" smtClean="0">
                <a:latin typeface="Book Antiqua" panose="02040602050305030304" pitchFamily="18" charset="0"/>
              </a:rPr>
              <a:t>После авторизации у Вас появится доступ к личному кабинету, в котором вы сможете заказать нужную книжку на бумажном носителе.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599" y="1075770"/>
            <a:ext cx="2024929" cy="2011563"/>
          </a:xfrm>
          <a:prstGeom prst="rect">
            <a:avLst/>
          </a:prstGeom>
          <a:effectLst>
            <a:glow rad="228600">
              <a:schemeClr val="accent1">
                <a:lumMod val="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111" y="211944"/>
            <a:ext cx="4093891" cy="762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1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616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Интернет –заказ литературы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Book Antiqua" panose="02040602050305030304" pitchFamily="18" charset="0"/>
              </a:rPr>
              <a:t>После авторизации в электронном каталоге вы сможете </a:t>
            </a:r>
            <a:r>
              <a:rPr lang="ru-RU" dirty="0">
                <a:latin typeface="Book Antiqua" panose="02040602050305030304" pitchFamily="18" charset="0"/>
              </a:rPr>
              <a:t>сами выбрать и заказать нужную книгу или книги (до 5 экземпляров), если количество бумажных экземпляров позволяет это сделать (в противном случае заказ будет недоступен). Пункт выдачи интернет заказов печатной литературы в аудитории 7-104. Заказанная книга будет вас ждать только после подтверждения интернет-заказа по телефону. </a:t>
            </a:r>
            <a:r>
              <a:rPr lang="ru-RU" sz="4000" b="1" dirty="0" smtClean="0">
                <a:latin typeface="Book Antiqua" panose="02040602050305030304" pitchFamily="18" charset="0"/>
              </a:rPr>
              <a:t>2738-426</a:t>
            </a:r>
            <a:r>
              <a:rPr lang="ru-RU" dirty="0" smtClean="0">
                <a:latin typeface="Book Antiqua" panose="02040602050305030304" pitchFamily="18" charset="0"/>
              </a:rPr>
              <a:t>. </a:t>
            </a:r>
            <a:r>
              <a:rPr lang="ru-RU" dirty="0">
                <a:latin typeface="Book Antiqua" panose="02040602050305030304" pitchFamily="18" charset="0"/>
              </a:rPr>
              <a:t>Если вы не позвоните и не подтвердите заказ (в течении суток), то ваша заявка на книгу </a:t>
            </a:r>
            <a:r>
              <a:rPr lang="ru-RU" dirty="0" smtClean="0">
                <a:latin typeface="Book Antiqua" panose="02040602050305030304" pitchFamily="18" charset="0"/>
              </a:rPr>
              <a:t>аннулируется.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Если, что-то не получается, то позвоните по указанному телефону. И вас проконсультируют и помогут сделать заказ.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622" y="205882"/>
            <a:ext cx="4093891" cy="762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2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86" y="2610683"/>
            <a:ext cx="4920414" cy="3487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792" y="2588953"/>
            <a:ext cx="3562350" cy="3508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71" y="2588953"/>
            <a:ext cx="2647950" cy="3508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80142" y="107572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Пункт выдачи интернет-заказов литературы (ауд. 7-104)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111" y="211944"/>
            <a:ext cx="4093891" cy="762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85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Выдача литературы на семестр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(ауд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7-208)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13" y="1915886"/>
            <a:ext cx="3550558" cy="4734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1915886"/>
            <a:ext cx="3553278" cy="4737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86" y="1904775"/>
            <a:ext cx="3574142" cy="476552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08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443945"/>
            <a:ext cx="11567886" cy="5130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Раздел содержит актуальный список ЭБС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и регламент работы с ЭБС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ЭБС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-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Электронно-библиотечная система</a:t>
            </a:r>
            <a:r>
              <a:rPr lang="ru-RU" sz="32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Book Antiqua" panose="02040602050305030304" pitchFamily="18" charset="0"/>
                <a:cs typeface="Times New Roman" panose="02020603050405020304" pitchFamily="18" charset="0"/>
              </a:rPr>
              <a:t>— это предусмотренный федеральными государственными образовательными стандартами высшего профессионального образования (ФГОС ВПО) России обязательный элемент библиотечно-информационного обеспечения учащихся вузов, представляющий собой базу данных, содержащую издания учебной, учебно-методической и иной литературы, используемой в образовательном процессе, и соответствующую содержательным и количественным характеристикам, установленным приказом </a:t>
            </a: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от 05.11.2012 г. № 1953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20" y="159656"/>
            <a:ext cx="4096637" cy="764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61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668</Words>
  <Application>Microsoft Office PowerPoint</Application>
  <PresentationFormat>Широкоэкранный</PresentationFormat>
  <Paragraphs>73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Bodoni MT</vt:lpstr>
      <vt:lpstr>Book Antiqua</vt:lpstr>
      <vt:lpstr>Calibri</vt:lpstr>
      <vt:lpstr>Calibri Light</vt:lpstr>
      <vt:lpstr>Times New Roman</vt:lpstr>
      <vt:lpstr>Тема Office</vt:lpstr>
      <vt:lpstr>Научно-техническая библиотека ДГТУ</vt:lpstr>
      <vt:lpstr>Сайт научно-технической библиотеки ДГТУ</vt:lpstr>
      <vt:lpstr>Презентация PowerPoint</vt:lpstr>
      <vt:lpstr>Основные кнопки навигации</vt:lpstr>
      <vt:lpstr>Презентация PowerPoint</vt:lpstr>
      <vt:lpstr>Интернет –заказ литературы</vt:lpstr>
      <vt:lpstr>Пункт выдачи интернет-заказов литературы (ауд. 7-104)</vt:lpstr>
      <vt:lpstr>Выдача литературы на семестр (ауд. 7-208)</vt:lpstr>
      <vt:lpstr>Презентация PowerPoint</vt:lpstr>
      <vt:lpstr>Презентация PowerPoint</vt:lpstr>
      <vt:lpstr> Адреса электронно-библиотечных систем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Научно-техническая библиотека ДГТУ</dc:title>
  <dc:creator>Пользователь Windows</dc:creator>
  <cp:lastModifiedBy>Пользователь Windows</cp:lastModifiedBy>
  <cp:revision>72</cp:revision>
  <cp:lastPrinted>2020-08-24T08:01:42Z</cp:lastPrinted>
  <dcterms:created xsi:type="dcterms:W3CDTF">2020-08-17T12:03:26Z</dcterms:created>
  <dcterms:modified xsi:type="dcterms:W3CDTF">2020-09-02T07:44:43Z</dcterms:modified>
</cp:coreProperties>
</file>